
<file path=[Content_Types].xml><?xml version="1.0" encoding="utf-8"?>
<Types xmlns="http://schemas.openxmlformats.org/package/2006/content-types">
  <Default Extension="bin" ContentType="application/vnd.openxmlformats-officedocument.oleObject"/>
  <Default Extension="emf" ContentType="image/x-emf"/>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5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Lst>
  <p:notesMasterIdLst>
    <p:notesMasterId r:id="rId67"/>
  </p:notesMasterIdLst>
  <p:handoutMasterIdLst>
    <p:handoutMasterId r:id="rId68"/>
  </p:handoutMasterIdLst>
  <p:sldIdLst>
    <p:sldId id="256" r:id="rId5"/>
    <p:sldId id="269" r:id="rId6"/>
    <p:sldId id="878" r:id="rId7"/>
    <p:sldId id="2141412007" r:id="rId8"/>
    <p:sldId id="872" r:id="rId9"/>
    <p:sldId id="2141412005" r:id="rId10"/>
    <p:sldId id="2141412014" r:id="rId11"/>
    <p:sldId id="840" r:id="rId12"/>
    <p:sldId id="2141412019" r:id="rId13"/>
    <p:sldId id="990" r:id="rId14"/>
    <p:sldId id="274" r:id="rId15"/>
    <p:sldId id="835" r:id="rId16"/>
    <p:sldId id="984" r:id="rId17"/>
    <p:sldId id="299" r:id="rId18"/>
    <p:sldId id="280" r:id="rId19"/>
    <p:sldId id="284" r:id="rId20"/>
    <p:sldId id="298" r:id="rId21"/>
    <p:sldId id="301" r:id="rId22"/>
    <p:sldId id="281" r:id="rId23"/>
    <p:sldId id="988" r:id="rId24"/>
    <p:sldId id="265" r:id="rId25"/>
    <p:sldId id="2141412021" r:id="rId26"/>
    <p:sldId id="881" r:id="rId27"/>
    <p:sldId id="297" r:id="rId28"/>
    <p:sldId id="882" r:id="rId29"/>
    <p:sldId id="2141412020" r:id="rId30"/>
    <p:sldId id="528" r:id="rId31"/>
    <p:sldId id="2141412015" r:id="rId32"/>
    <p:sldId id="890" r:id="rId33"/>
    <p:sldId id="885" r:id="rId34"/>
    <p:sldId id="854" r:id="rId35"/>
    <p:sldId id="2141412016" r:id="rId36"/>
    <p:sldId id="2141412017" r:id="rId37"/>
    <p:sldId id="527" r:id="rId38"/>
    <p:sldId id="529" r:id="rId39"/>
    <p:sldId id="887" r:id="rId40"/>
    <p:sldId id="891" r:id="rId41"/>
    <p:sldId id="897" r:id="rId42"/>
    <p:sldId id="899" r:id="rId43"/>
    <p:sldId id="900" r:id="rId44"/>
    <p:sldId id="896" r:id="rId45"/>
    <p:sldId id="846" r:id="rId46"/>
    <p:sldId id="861" r:id="rId47"/>
    <p:sldId id="884" r:id="rId48"/>
    <p:sldId id="867" r:id="rId49"/>
    <p:sldId id="2141411994" r:id="rId50"/>
    <p:sldId id="370" r:id="rId51"/>
    <p:sldId id="373" r:id="rId52"/>
    <p:sldId id="372" r:id="rId53"/>
    <p:sldId id="388" r:id="rId54"/>
    <p:sldId id="378" r:id="rId55"/>
    <p:sldId id="377" r:id="rId56"/>
    <p:sldId id="394" r:id="rId57"/>
    <p:sldId id="400" r:id="rId58"/>
    <p:sldId id="403" r:id="rId59"/>
    <p:sldId id="395" r:id="rId60"/>
    <p:sldId id="401" r:id="rId61"/>
    <p:sldId id="396" r:id="rId62"/>
    <p:sldId id="397" r:id="rId63"/>
    <p:sldId id="866" r:id="rId64"/>
    <p:sldId id="874" r:id="rId65"/>
    <p:sldId id="267" r:id="rId6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525" autoAdjust="0"/>
    <p:restoredTop sz="96283" autoAdjust="0"/>
  </p:normalViewPr>
  <p:slideViewPr>
    <p:cSldViewPr snapToGrid="0">
      <p:cViewPr varScale="1">
        <p:scale>
          <a:sx n="75" d="100"/>
          <a:sy n="75" d="100"/>
        </p:scale>
        <p:origin x="998" y="283"/>
      </p:cViewPr>
      <p:guideLst>
        <p:guide orient="horz" pos="2160"/>
        <p:guide pos="3840"/>
      </p:guideLst>
    </p:cSldViewPr>
  </p:slideViewPr>
  <p:outlineViewPr>
    <p:cViewPr>
      <p:scale>
        <a:sx n="33" d="100"/>
        <a:sy n="33" d="100"/>
      </p:scale>
      <p:origin x="0" y="-1352"/>
    </p:cViewPr>
  </p:outlineViewPr>
  <p:notesTextViewPr>
    <p:cViewPr>
      <p:scale>
        <a:sx n="150" d="100"/>
        <a:sy n="150" d="100"/>
      </p:scale>
      <p:origin x="0" y="0"/>
    </p:cViewPr>
  </p:notesTextViewPr>
  <p:notesViewPr>
    <p:cSldViewPr snapToGrid="0">
      <p:cViewPr varScale="1">
        <p:scale>
          <a:sx n="58" d="100"/>
          <a:sy n="58" d="100"/>
        </p:scale>
        <p:origin x="2472" y="5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handoutMaster" Target="handoutMasters/handoutMaster1.xml"/><Relationship Id="rId7" Type="http://schemas.openxmlformats.org/officeDocument/2006/relationships/slide" Target="slides/slide3.xml"/><Relationship Id="rId71"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viewProps" Target="view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svg"/><Relationship Id="rId1" Type="http://schemas.openxmlformats.org/officeDocument/2006/relationships/image" Target="../media/image10.png"/><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svg"/><Relationship Id="rId1" Type="http://schemas.openxmlformats.org/officeDocument/2006/relationships/image" Target="../media/image10.png"/><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3001724-5C5A-402A-B907-ECA89FAFA97F}" type="doc">
      <dgm:prSet loTypeId="urn:microsoft.com/office/officeart/2018/2/layout/IconVerticalSolidList" loCatId="icon" qsTypeId="urn:microsoft.com/office/officeart/2005/8/quickstyle/simple1" qsCatId="simple" csTypeId="urn:microsoft.com/office/officeart/2018/5/colors/Iconchunking_neutralbg_colorful5" csCatId="colorful" phldr="1"/>
      <dgm:spPr/>
      <dgm:t>
        <a:bodyPr/>
        <a:lstStyle/>
        <a:p>
          <a:endParaRPr lang="en-US"/>
        </a:p>
      </dgm:t>
    </dgm:pt>
    <dgm:pt modelId="{6FA86730-1CE5-4EBE-A9BA-FC19829C945A}">
      <dgm:prSet phldrT="[Text]" custT="1"/>
      <dgm:spPr/>
      <dgm:t>
        <a:bodyPr/>
        <a:lstStyle/>
        <a:p>
          <a:pPr>
            <a:lnSpc>
              <a:spcPct val="100000"/>
            </a:lnSpc>
          </a:pPr>
          <a:r>
            <a:rPr lang="en-US" sz="1800" dirty="0"/>
            <a:t>Nursing and the Promise of AI</a:t>
          </a:r>
        </a:p>
      </dgm:t>
    </dgm:pt>
    <dgm:pt modelId="{A1BB3DDB-A2CF-407F-9044-E3AC1B808421}" type="parTrans" cxnId="{ACB259CB-0782-437C-AE91-04CE095D2AE5}">
      <dgm:prSet/>
      <dgm:spPr/>
      <dgm:t>
        <a:bodyPr/>
        <a:lstStyle/>
        <a:p>
          <a:endParaRPr lang="en-US"/>
        </a:p>
      </dgm:t>
    </dgm:pt>
    <dgm:pt modelId="{F397379E-0BDA-46CE-8393-B1D10C55E1BA}" type="sibTrans" cxnId="{ACB259CB-0782-437C-AE91-04CE095D2AE5}">
      <dgm:prSet/>
      <dgm:spPr/>
      <dgm:t>
        <a:bodyPr/>
        <a:lstStyle/>
        <a:p>
          <a:endParaRPr lang="en-US"/>
        </a:p>
      </dgm:t>
    </dgm:pt>
    <dgm:pt modelId="{6ABE9384-859D-4C4C-B983-2B1E39A8B348}">
      <dgm:prSet phldrT="[Text]"/>
      <dgm:spPr/>
      <dgm:t>
        <a:bodyPr/>
        <a:lstStyle/>
        <a:p>
          <a:pPr>
            <a:lnSpc>
              <a:spcPct val="100000"/>
            </a:lnSpc>
          </a:pPr>
          <a:r>
            <a:rPr lang="en-US" dirty="0"/>
            <a:t>Nursing and Healthcare AI Case Examples</a:t>
          </a:r>
        </a:p>
      </dgm:t>
    </dgm:pt>
    <dgm:pt modelId="{4C63E530-1425-407B-8508-FAC57680DEF0}" type="parTrans" cxnId="{929B611D-ADB7-45E4-812D-4E288BD2D31C}">
      <dgm:prSet/>
      <dgm:spPr/>
      <dgm:t>
        <a:bodyPr/>
        <a:lstStyle/>
        <a:p>
          <a:endParaRPr lang="en-US"/>
        </a:p>
      </dgm:t>
    </dgm:pt>
    <dgm:pt modelId="{012549DD-A1CA-4571-A981-CFD78093EB20}" type="sibTrans" cxnId="{929B611D-ADB7-45E4-812D-4E288BD2D31C}">
      <dgm:prSet/>
      <dgm:spPr/>
      <dgm:t>
        <a:bodyPr/>
        <a:lstStyle/>
        <a:p>
          <a:endParaRPr lang="en-US"/>
        </a:p>
      </dgm:t>
    </dgm:pt>
    <dgm:pt modelId="{BE7FF384-1988-42E0-8CB5-5ACAE54EE715}">
      <dgm:prSet/>
      <dgm:spPr/>
      <dgm:t>
        <a:bodyPr/>
        <a:lstStyle/>
        <a:p>
          <a:pPr>
            <a:lnSpc>
              <a:spcPct val="100000"/>
            </a:lnSpc>
          </a:pPr>
          <a:r>
            <a:rPr lang="en-US" dirty="0"/>
            <a:t>Discussion/Conclusions</a:t>
          </a:r>
        </a:p>
      </dgm:t>
    </dgm:pt>
    <dgm:pt modelId="{C8E7A408-922E-4EBB-97C8-5BEA5EEB6CB1}" type="parTrans" cxnId="{A541FF1E-86E9-41D6-B61A-0A222BC89DB3}">
      <dgm:prSet/>
      <dgm:spPr/>
      <dgm:t>
        <a:bodyPr/>
        <a:lstStyle/>
        <a:p>
          <a:endParaRPr lang="en-US"/>
        </a:p>
      </dgm:t>
    </dgm:pt>
    <dgm:pt modelId="{3FC508A5-F02C-4032-9D90-2B8434EC72FC}" type="sibTrans" cxnId="{A541FF1E-86E9-41D6-B61A-0A222BC89DB3}">
      <dgm:prSet/>
      <dgm:spPr/>
      <dgm:t>
        <a:bodyPr/>
        <a:lstStyle/>
        <a:p>
          <a:endParaRPr lang="en-US"/>
        </a:p>
      </dgm:t>
    </dgm:pt>
    <dgm:pt modelId="{0135B527-E712-4A1F-9ACB-F157A22E68D2}">
      <dgm:prSet/>
      <dgm:spPr/>
      <dgm:t>
        <a:bodyPr/>
        <a:lstStyle/>
        <a:p>
          <a:pPr>
            <a:lnSpc>
              <a:spcPct val="100000"/>
            </a:lnSpc>
          </a:pPr>
          <a:r>
            <a:rPr lang="en-US" dirty="0"/>
            <a:t>AI and Healthcare Informatics</a:t>
          </a:r>
        </a:p>
      </dgm:t>
    </dgm:pt>
    <dgm:pt modelId="{BA61357E-6927-46A3-8DC4-608FFA0BA1B6}" type="parTrans" cxnId="{03D41F96-B655-4093-8755-61C0D4167A73}">
      <dgm:prSet/>
      <dgm:spPr/>
      <dgm:t>
        <a:bodyPr/>
        <a:lstStyle/>
        <a:p>
          <a:endParaRPr lang="en-US"/>
        </a:p>
      </dgm:t>
    </dgm:pt>
    <dgm:pt modelId="{E126B66E-414F-4AC9-A89B-7BE9C5DBFD98}" type="sibTrans" cxnId="{03D41F96-B655-4093-8755-61C0D4167A73}">
      <dgm:prSet/>
      <dgm:spPr/>
      <dgm:t>
        <a:bodyPr/>
        <a:lstStyle/>
        <a:p>
          <a:endParaRPr lang="en-US"/>
        </a:p>
      </dgm:t>
    </dgm:pt>
    <dgm:pt modelId="{44164630-2F05-47D6-AD96-D9713C7C94EA}" type="pres">
      <dgm:prSet presAssocID="{53001724-5C5A-402A-B907-ECA89FAFA97F}" presName="root" presStyleCnt="0">
        <dgm:presLayoutVars>
          <dgm:dir/>
          <dgm:resizeHandles val="exact"/>
        </dgm:presLayoutVars>
      </dgm:prSet>
      <dgm:spPr/>
    </dgm:pt>
    <dgm:pt modelId="{54A53C0F-90FA-4AD3-8BC6-871BB54A3AF4}" type="pres">
      <dgm:prSet presAssocID="{0135B527-E712-4A1F-9ACB-F157A22E68D2}" presName="compNode" presStyleCnt="0"/>
      <dgm:spPr/>
    </dgm:pt>
    <dgm:pt modelId="{219B8D2B-25E6-4F67-B0FC-4E1CAB180AE1}" type="pres">
      <dgm:prSet presAssocID="{0135B527-E712-4A1F-9ACB-F157A22E68D2}" presName="bgRect" presStyleLbl="bgShp" presStyleIdx="0" presStyleCnt="4"/>
      <dgm:spPr/>
    </dgm:pt>
    <dgm:pt modelId="{1A574A74-E220-41EB-BEF9-3806EF67BDBE}" type="pres">
      <dgm:prSet presAssocID="{0135B527-E712-4A1F-9ACB-F157A22E68D2}" presName="iconRect" presStyleLbl="node1" presStyleIdx="0" presStyleCnt="4"/>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Binoculars with solid fill"/>
        </a:ext>
      </dgm:extLst>
    </dgm:pt>
    <dgm:pt modelId="{6FA974B3-CF5D-4A0A-AB02-65C8FEAE92E9}" type="pres">
      <dgm:prSet presAssocID="{0135B527-E712-4A1F-9ACB-F157A22E68D2}" presName="spaceRect" presStyleCnt="0"/>
      <dgm:spPr/>
    </dgm:pt>
    <dgm:pt modelId="{2AB7F584-7140-4DE5-8663-65EC96713A03}" type="pres">
      <dgm:prSet presAssocID="{0135B527-E712-4A1F-9ACB-F157A22E68D2}" presName="parTx" presStyleLbl="revTx" presStyleIdx="0" presStyleCnt="4">
        <dgm:presLayoutVars>
          <dgm:chMax val="0"/>
          <dgm:chPref val="0"/>
        </dgm:presLayoutVars>
      </dgm:prSet>
      <dgm:spPr/>
    </dgm:pt>
    <dgm:pt modelId="{42826DC2-6167-4809-9271-C01A81680E17}" type="pres">
      <dgm:prSet presAssocID="{E126B66E-414F-4AC9-A89B-7BE9C5DBFD98}" presName="sibTrans" presStyleCnt="0"/>
      <dgm:spPr/>
    </dgm:pt>
    <dgm:pt modelId="{BBB5EE06-EDF8-41BB-B38A-75BA74195339}" type="pres">
      <dgm:prSet presAssocID="{6FA86730-1CE5-4EBE-A9BA-FC19829C945A}" presName="compNode" presStyleCnt="0"/>
      <dgm:spPr/>
    </dgm:pt>
    <dgm:pt modelId="{BD3976FF-3460-411F-BC23-D0B68261F465}" type="pres">
      <dgm:prSet presAssocID="{6FA86730-1CE5-4EBE-A9BA-FC19829C945A}" presName="bgRect" presStyleLbl="bgShp" presStyleIdx="1" presStyleCnt="4"/>
      <dgm:spPr/>
    </dgm:pt>
    <dgm:pt modelId="{55596134-9829-4D70-890A-C69BBF81D77E}" type="pres">
      <dgm:prSet presAssocID="{6FA86730-1CE5-4EBE-A9BA-FC19829C945A}"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Gears"/>
        </a:ext>
      </dgm:extLst>
    </dgm:pt>
    <dgm:pt modelId="{EF52B154-BE74-4151-893E-30A55BCE1232}" type="pres">
      <dgm:prSet presAssocID="{6FA86730-1CE5-4EBE-A9BA-FC19829C945A}" presName="spaceRect" presStyleCnt="0"/>
      <dgm:spPr/>
    </dgm:pt>
    <dgm:pt modelId="{317AA252-427D-40A4-8C7D-92392117FEF6}" type="pres">
      <dgm:prSet presAssocID="{6FA86730-1CE5-4EBE-A9BA-FC19829C945A}" presName="parTx" presStyleLbl="revTx" presStyleIdx="1" presStyleCnt="4">
        <dgm:presLayoutVars>
          <dgm:chMax val="0"/>
          <dgm:chPref val="0"/>
        </dgm:presLayoutVars>
      </dgm:prSet>
      <dgm:spPr/>
    </dgm:pt>
    <dgm:pt modelId="{DB828AB6-BF3C-4FBC-936A-ABF577D4A72E}" type="pres">
      <dgm:prSet presAssocID="{F397379E-0BDA-46CE-8393-B1D10C55E1BA}" presName="sibTrans" presStyleCnt="0"/>
      <dgm:spPr/>
    </dgm:pt>
    <dgm:pt modelId="{2862063A-01C9-45B8-BC29-0877E16269D6}" type="pres">
      <dgm:prSet presAssocID="{6ABE9384-859D-4C4C-B983-2B1E39A8B348}" presName="compNode" presStyleCnt="0"/>
      <dgm:spPr/>
    </dgm:pt>
    <dgm:pt modelId="{5DD1A591-E379-4123-AFEF-0E0E1C78A6C8}" type="pres">
      <dgm:prSet presAssocID="{6ABE9384-859D-4C4C-B983-2B1E39A8B348}" presName="bgRect" presStyleLbl="bgShp" presStyleIdx="2" presStyleCnt="4"/>
      <dgm:spPr/>
    </dgm:pt>
    <dgm:pt modelId="{FCE68459-8AC8-4D4B-8B2A-B85347F651AB}" type="pres">
      <dgm:prSet presAssocID="{6ABE9384-859D-4C4C-B983-2B1E39A8B348}"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agnifying glass"/>
        </a:ext>
      </dgm:extLst>
    </dgm:pt>
    <dgm:pt modelId="{7840CE1B-2464-4289-B418-12904C5D46CE}" type="pres">
      <dgm:prSet presAssocID="{6ABE9384-859D-4C4C-B983-2B1E39A8B348}" presName="spaceRect" presStyleCnt="0"/>
      <dgm:spPr/>
    </dgm:pt>
    <dgm:pt modelId="{0F75F18A-3C22-462D-9DAB-5E8D88D9A51B}" type="pres">
      <dgm:prSet presAssocID="{6ABE9384-859D-4C4C-B983-2B1E39A8B348}" presName="parTx" presStyleLbl="revTx" presStyleIdx="2" presStyleCnt="4">
        <dgm:presLayoutVars>
          <dgm:chMax val="0"/>
          <dgm:chPref val="0"/>
        </dgm:presLayoutVars>
      </dgm:prSet>
      <dgm:spPr/>
    </dgm:pt>
    <dgm:pt modelId="{AC2B0169-D740-4583-96BE-D8F87AC7FE01}" type="pres">
      <dgm:prSet presAssocID="{012549DD-A1CA-4571-A981-CFD78093EB20}" presName="sibTrans" presStyleCnt="0"/>
      <dgm:spPr/>
    </dgm:pt>
    <dgm:pt modelId="{D4E84678-BE7C-4788-9B19-5258D50E204E}" type="pres">
      <dgm:prSet presAssocID="{BE7FF384-1988-42E0-8CB5-5ACAE54EE715}" presName="compNode" presStyleCnt="0"/>
      <dgm:spPr/>
    </dgm:pt>
    <dgm:pt modelId="{425B39EE-5700-4D27-99F4-278BCCA7A134}" type="pres">
      <dgm:prSet presAssocID="{BE7FF384-1988-42E0-8CB5-5ACAE54EE715}" presName="bgRect" presStyleLbl="bgShp" presStyleIdx="3" presStyleCnt="4"/>
      <dgm:spPr/>
    </dgm:pt>
    <dgm:pt modelId="{BFD28AC4-3C47-481F-BD40-1145855765D3}" type="pres">
      <dgm:prSet presAssocID="{BE7FF384-1988-42E0-8CB5-5ACAE54EE715}"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Lst>
          </a:blip>
          <a:srcRect/>
          <a:stretch>
            <a:fillRect l="-12000" r="-12000"/>
          </a:stretch>
        </a:blipFill>
      </dgm:spPr>
    </dgm:pt>
    <dgm:pt modelId="{EA63E037-2563-4598-994E-53B98CC5F004}" type="pres">
      <dgm:prSet presAssocID="{BE7FF384-1988-42E0-8CB5-5ACAE54EE715}" presName="spaceRect" presStyleCnt="0"/>
      <dgm:spPr/>
    </dgm:pt>
    <dgm:pt modelId="{7341E6B1-A981-46EF-B24E-4454B13DA8D7}" type="pres">
      <dgm:prSet presAssocID="{BE7FF384-1988-42E0-8CB5-5ACAE54EE715}" presName="parTx" presStyleLbl="revTx" presStyleIdx="3" presStyleCnt="4">
        <dgm:presLayoutVars>
          <dgm:chMax val="0"/>
          <dgm:chPref val="0"/>
        </dgm:presLayoutVars>
      </dgm:prSet>
      <dgm:spPr/>
    </dgm:pt>
  </dgm:ptLst>
  <dgm:cxnLst>
    <dgm:cxn modelId="{C0F46B0A-1166-45F0-94B8-548004786F83}" type="presOf" srcId="{0135B527-E712-4A1F-9ACB-F157A22E68D2}" destId="{2AB7F584-7140-4DE5-8663-65EC96713A03}" srcOrd="0" destOrd="0" presId="urn:microsoft.com/office/officeart/2018/2/layout/IconVerticalSolidList"/>
    <dgm:cxn modelId="{929B611D-ADB7-45E4-812D-4E288BD2D31C}" srcId="{53001724-5C5A-402A-B907-ECA89FAFA97F}" destId="{6ABE9384-859D-4C4C-B983-2B1E39A8B348}" srcOrd="2" destOrd="0" parTransId="{4C63E530-1425-407B-8508-FAC57680DEF0}" sibTransId="{012549DD-A1CA-4571-A981-CFD78093EB20}"/>
    <dgm:cxn modelId="{A541FF1E-86E9-41D6-B61A-0A222BC89DB3}" srcId="{53001724-5C5A-402A-B907-ECA89FAFA97F}" destId="{BE7FF384-1988-42E0-8CB5-5ACAE54EE715}" srcOrd="3" destOrd="0" parTransId="{C8E7A408-922E-4EBB-97C8-5BEA5EEB6CB1}" sibTransId="{3FC508A5-F02C-4032-9D90-2B8434EC72FC}"/>
    <dgm:cxn modelId="{E42F3627-E378-4611-9E44-8C53F460E990}" type="presOf" srcId="{6FA86730-1CE5-4EBE-A9BA-FC19829C945A}" destId="{317AA252-427D-40A4-8C7D-92392117FEF6}" srcOrd="0" destOrd="0" presId="urn:microsoft.com/office/officeart/2018/2/layout/IconVerticalSolidList"/>
    <dgm:cxn modelId="{3451203D-74FA-44DE-B5F7-5D4CB181B871}" type="presOf" srcId="{BE7FF384-1988-42E0-8CB5-5ACAE54EE715}" destId="{7341E6B1-A981-46EF-B24E-4454B13DA8D7}" srcOrd="0" destOrd="0" presId="urn:microsoft.com/office/officeart/2018/2/layout/IconVerticalSolidList"/>
    <dgm:cxn modelId="{1C605B4C-E51E-44B8-8933-D52963ED863D}" type="presOf" srcId="{6ABE9384-859D-4C4C-B983-2B1E39A8B348}" destId="{0F75F18A-3C22-462D-9DAB-5E8D88D9A51B}" srcOrd="0" destOrd="0" presId="urn:microsoft.com/office/officeart/2018/2/layout/IconVerticalSolidList"/>
    <dgm:cxn modelId="{D0D95555-C348-4CF7-8A46-F7A2BF92D08A}" type="presOf" srcId="{53001724-5C5A-402A-B907-ECA89FAFA97F}" destId="{44164630-2F05-47D6-AD96-D9713C7C94EA}" srcOrd="0" destOrd="0" presId="urn:microsoft.com/office/officeart/2018/2/layout/IconVerticalSolidList"/>
    <dgm:cxn modelId="{03D41F96-B655-4093-8755-61C0D4167A73}" srcId="{53001724-5C5A-402A-B907-ECA89FAFA97F}" destId="{0135B527-E712-4A1F-9ACB-F157A22E68D2}" srcOrd="0" destOrd="0" parTransId="{BA61357E-6927-46A3-8DC4-608FFA0BA1B6}" sibTransId="{E126B66E-414F-4AC9-A89B-7BE9C5DBFD98}"/>
    <dgm:cxn modelId="{ACB259CB-0782-437C-AE91-04CE095D2AE5}" srcId="{53001724-5C5A-402A-B907-ECA89FAFA97F}" destId="{6FA86730-1CE5-4EBE-A9BA-FC19829C945A}" srcOrd="1" destOrd="0" parTransId="{A1BB3DDB-A2CF-407F-9044-E3AC1B808421}" sibTransId="{F397379E-0BDA-46CE-8393-B1D10C55E1BA}"/>
    <dgm:cxn modelId="{D626F156-D059-46E4-A208-37D7E0E7C034}" type="presParOf" srcId="{44164630-2F05-47D6-AD96-D9713C7C94EA}" destId="{54A53C0F-90FA-4AD3-8BC6-871BB54A3AF4}" srcOrd="0" destOrd="0" presId="urn:microsoft.com/office/officeart/2018/2/layout/IconVerticalSolidList"/>
    <dgm:cxn modelId="{D73BC543-7C22-4C32-9CBB-4A6B3A14D9E7}" type="presParOf" srcId="{54A53C0F-90FA-4AD3-8BC6-871BB54A3AF4}" destId="{219B8D2B-25E6-4F67-B0FC-4E1CAB180AE1}" srcOrd="0" destOrd="0" presId="urn:microsoft.com/office/officeart/2018/2/layout/IconVerticalSolidList"/>
    <dgm:cxn modelId="{EBF5E14C-4737-4C46-AEEF-4FA57AC5D5D2}" type="presParOf" srcId="{54A53C0F-90FA-4AD3-8BC6-871BB54A3AF4}" destId="{1A574A74-E220-41EB-BEF9-3806EF67BDBE}" srcOrd="1" destOrd="0" presId="urn:microsoft.com/office/officeart/2018/2/layout/IconVerticalSolidList"/>
    <dgm:cxn modelId="{72573E5E-0E17-4B6B-90CC-2DFE0F81BE6A}" type="presParOf" srcId="{54A53C0F-90FA-4AD3-8BC6-871BB54A3AF4}" destId="{6FA974B3-CF5D-4A0A-AB02-65C8FEAE92E9}" srcOrd="2" destOrd="0" presId="urn:microsoft.com/office/officeart/2018/2/layout/IconVerticalSolidList"/>
    <dgm:cxn modelId="{EC615D5C-8126-4A9B-8FBB-7A71F39C13A3}" type="presParOf" srcId="{54A53C0F-90FA-4AD3-8BC6-871BB54A3AF4}" destId="{2AB7F584-7140-4DE5-8663-65EC96713A03}" srcOrd="3" destOrd="0" presId="urn:microsoft.com/office/officeart/2018/2/layout/IconVerticalSolidList"/>
    <dgm:cxn modelId="{865C369B-6FD3-4787-8328-7DC77D01774F}" type="presParOf" srcId="{44164630-2F05-47D6-AD96-D9713C7C94EA}" destId="{42826DC2-6167-4809-9271-C01A81680E17}" srcOrd="1" destOrd="0" presId="urn:microsoft.com/office/officeart/2018/2/layout/IconVerticalSolidList"/>
    <dgm:cxn modelId="{9FB3D75A-7318-40AD-9643-F5D113BEF3EA}" type="presParOf" srcId="{44164630-2F05-47D6-AD96-D9713C7C94EA}" destId="{BBB5EE06-EDF8-41BB-B38A-75BA74195339}" srcOrd="2" destOrd="0" presId="urn:microsoft.com/office/officeart/2018/2/layout/IconVerticalSolidList"/>
    <dgm:cxn modelId="{9FE1ADA8-0652-4F08-909B-6F1F8C7865F7}" type="presParOf" srcId="{BBB5EE06-EDF8-41BB-B38A-75BA74195339}" destId="{BD3976FF-3460-411F-BC23-D0B68261F465}" srcOrd="0" destOrd="0" presId="urn:microsoft.com/office/officeart/2018/2/layout/IconVerticalSolidList"/>
    <dgm:cxn modelId="{02F1752E-8943-4CED-AB23-FD169E28320D}" type="presParOf" srcId="{BBB5EE06-EDF8-41BB-B38A-75BA74195339}" destId="{55596134-9829-4D70-890A-C69BBF81D77E}" srcOrd="1" destOrd="0" presId="urn:microsoft.com/office/officeart/2018/2/layout/IconVerticalSolidList"/>
    <dgm:cxn modelId="{B0AA3935-03A2-4CCF-A853-AB8E050001AB}" type="presParOf" srcId="{BBB5EE06-EDF8-41BB-B38A-75BA74195339}" destId="{EF52B154-BE74-4151-893E-30A55BCE1232}" srcOrd="2" destOrd="0" presId="urn:microsoft.com/office/officeart/2018/2/layout/IconVerticalSolidList"/>
    <dgm:cxn modelId="{27C9A290-584D-453B-93FD-FA35380C106B}" type="presParOf" srcId="{BBB5EE06-EDF8-41BB-B38A-75BA74195339}" destId="{317AA252-427D-40A4-8C7D-92392117FEF6}" srcOrd="3" destOrd="0" presId="urn:microsoft.com/office/officeart/2018/2/layout/IconVerticalSolidList"/>
    <dgm:cxn modelId="{78E03A4A-6EE4-4028-8A51-8793E0D3E1A8}" type="presParOf" srcId="{44164630-2F05-47D6-AD96-D9713C7C94EA}" destId="{DB828AB6-BF3C-4FBC-936A-ABF577D4A72E}" srcOrd="3" destOrd="0" presId="urn:microsoft.com/office/officeart/2018/2/layout/IconVerticalSolidList"/>
    <dgm:cxn modelId="{37B51E1B-2833-450E-AED0-0479588A1773}" type="presParOf" srcId="{44164630-2F05-47D6-AD96-D9713C7C94EA}" destId="{2862063A-01C9-45B8-BC29-0877E16269D6}" srcOrd="4" destOrd="0" presId="urn:microsoft.com/office/officeart/2018/2/layout/IconVerticalSolidList"/>
    <dgm:cxn modelId="{0568F507-FCED-4896-B7EE-3C55B05820B4}" type="presParOf" srcId="{2862063A-01C9-45B8-BC29-0877E16269D6}" destId="{5DD1A591-E379-4123-AFEF-0E0E1C78A6C8}" srcOrd="0" destOrd="0" presId="urn:microsoft.com/office/officeart/2018/2/layout/IconVerticalSolidList"/>
    <dgm:cxn modelId="{3350E533-B59F-4225-911C-3AF81C5BB096}" type="presParOf" srcId="{2862063A-01C9-45B8-BC29-0877E16269D6}" destId="{FCE68459-8AC8-4D4B-8B2A-B85347F651AB}" srcOrd="1" destOrd="0" presId="urn:microsoft.com/office/officeart/2018/2/layout/IconVerticalSolidList"/>
    <dgm:cxn modelId="{D1507AE6-EFD3-4D91-8F89-13072D5D3B99}" type="presParOf" srcId="{2862063A-01C9-45B8-BC29-0877E16269D6}" destId="{7840CE1B-2464-4289-B418-12904C5D46CE}" srcOrd="2" destOrd="0" presId="urn:microsoft.com/office/officeart/2018/2/layout/IconVerticalSolidList"/>
    <dgm:cxn modelId="{3F44C565-7FFB-4A68-99E4-AC437FE954ED}" type="presParOf" srcId="{2862063A-01C9-45B8-BC29-0877E16269D6}" destId="{0F75F18A-3C22-462D-9DAB-5E8D88D9A51B}" srcOrd="3" destOrd="0" presId="urn:microsoft.com/office/officeart/2018/2/layout/IconVerticalSolidList"/>
    <dgm:cxn modelId="{4A49B124-E089-4890-B36F-962056FA9588}" type="presParOf" srcId="{44164630-2F05-47D6-AD96-D9713C7C94EA}" destId="{AC2B0169-D740-4583-96BE-D8F87AC7FE01}" srcOrd="5" destOrd="0" presId="urn:microsoft.com/office/officeart/2018/2/layout/IconVerticalSolidList"/>
    <dgm:cxn modelId="{13345DF7-F6EB-401B-8941-4EFF57472555}" type="presParOf" srcId="{44164630-2F05-47D6-AD96-D9713C7C94EA}" destId="{D4E84678-BE7C-4788-9B19-5258D50E204E}" srcOrd="6" destOrd="0" presId="urn:microsoft.com/office/officeart/2018/2/layout/IconVerticalSolidList"/>
    <dgm:cxn modelId="{5DB899F8-9D7D-4440-804A-F764CE612508}" type="presParOf" srcId="{D4E84678-BE7C-4788-9B19-5258D50E204E}" destId="{425B39EE-5700-4D27-99F4-278BCCA7A134}" srcOrd="0" destOrd="0" presId="urn:microsoft.com/office/officeart/2018/2/layout/IconVerticalSolidList"/>
    <dgm:cxn modelId="{78E7CF9A-AB3D-4F69-B27E-08A7AC4BE820}" type="presParOf" srcId="{D4E84678-BE7C-4788-9B19-5258D50E204E}" destId="{BFD28AC4-3C47-481F-BD40-1145855765D3}" srcOrd="1" destOrd="0" presId="urn:microsoft.com/office/officeart/2018/2/layout/IconVerticalSolidList"/>
    <dgm:cxn modelId="{F215F1BC-7EA2-4FF5-9991-972527BF05E8}" type="presParOf" srcId="{D4E84678-BE7C-4788-9B19-5258D50E204E}" destId="{EA63E037-2563-4598-994E-53B98CC5F004}" srcOrd="2" destOrd="0" presId="urn:microsoft.com/office/officeart/2018/2/layout/IconVerticalSolidList"/>
    <dgm:cxn modelId="{EAD11337-35DA-49D6-8B08-71FC35AB40E0}" type="presParOf" srcId="{D4E84678-BE7C-4788-9B19-5258D50E204E}" destId="{7341E6B1-A981-46EF-B24E-4454B13DA8D7}" srcOrd="3"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8C9AF13-3ABA-45EF-988D-34C8ED561A4F}" type="doc">
      <dgm:prSet loTypeId="urn:microsoft.com/office/officeart/2005/8/layout/hProcess4" loCatId="process" qsTypeId="urn:microsoft.com/office/officeart/2005/8/quickstyle/simple1" qsCatId="simple" csTypeId="urn:microsoft.com/office/officeart/2005/8/colors/accent1_2" csCatId="accent1" phldr="1"/>
      <dgm:spPr/>
      <dgm:t>
        <a:bodyPr/>
        <a:lstStyle/>
        <a:p>
          <a:endParaRPr lang="en-US"/>
        </a:p>
      </dgm:t>
    </dgm:pt>
    <dgm:pt modelId="{8B12BDB1-454E-47F5-8ABD-DD122466C607}">
      <dgm:prSet phldrT="[Text]" custT="1"/>
      <dgm:spPr/>
      <dgm:t>
        <a:bodyPr/>
        <a:lstStyle/>
        <a:p>
          <a:r>
            <a:rPr lang="en-US" sz="1600" dirty="0">
              <a:solidFill>
                <a:schemeClr val="bg1"/>
              </a:solidFill>
            </a:rPr>
            <a:t>1. Identify cohort</a:t>
          </a:r>
        </a:p>
      </dgm:t>
    </dgm:pt>
    <dgm:pt modelId="{AB244877-8F32-40E1-9C2B-996F21A310D9}" type="parTrans" cxnId="{6D24C19D-96F2-4BD0-AA30-D6F920998BAA}">
      <dgm:prSet/>
      <dgm:spPr/>
      <dgm:t>
        <a:bodyPr/>
        <a:lstStyle/>
        <a:p>
          <a:endParaRPr lang="en-US"/>
        </a:p>
      </dgm:t>
    </dgm:pt>
    <dgm:pt modelId="{089DAE4F-248F-47F5-88F7-E03A7635CE68}" type="sibTrans" cxnId="{6D24C19D-96F2-4BD0-AA30-D6F920998BAA}">
      <dgm:prSet/>
      <dgm:spPr/>
      <dgm:t>
        <a:bodyPr/>
        <a:lstStyle/>
        <a:p>
          <a:endParaRPr lang="en-US"/>
        </a:p>
      </dgm:t>
    </dgm:pt>
    <dgm:pt modelId="{88F4E890-4F67-4F70-880F-BDAA1EE0C8A2}">
      <dgm:prSet phldrT="[Text]" custT="1"/>
      <dgm:spPr/>
      <dgm:t>
        <a:bodyPr/>
        <a:lstStyle/>
        <a:p>
          <a:r>
            <a:rPr lang="en-US" sz="1600" dirty="0"/>
            <a:t>EHR data</a:t>
          </a:r>
        </a:p>
      </dgm:t>
    </dgm:pt>
    <dgm:pt modelId="{903F868E-E0FA-482C-870F-1C47D65D5556}" type="parTrans" cxnId="{6698282D-03A5-4CD6-9D60-AAFE7AC9E64D}">
      <dgm:prSet/>
      <dgm:spPr/>
      <dgm:t>
        <a:bodyPr/>
        <a:lstStyle/>
        <a:p>
          <a:endParaRPr lang="en-US"/>
        </a:p>
      </dgm:t>
    </dgm:pt>
    <dgm:pt modelId="{CBEA719D-770D-421F-B46F-1318DFDEBD6B}" type="sibTrans" cxnId="{6698282D-03A5-4CD6-9D60-AAFE7AC9E64D}">
      <dgm:prSet/>
      <dgm:spPr/>
      <dgm:t>
        <a:bodyPr/>
        <a:lstStyle/>
        <a:p>
          <a:endParaRPr lang="en-US"/>
        </a:p>
      </dgm:t>
    </dgm:pt>
    <dgm:pt modelId="{D2ED8E4A-A56F-41A6-A78D-54A295E93CCB}">
      <dgm:prSet phldrT="[Text]" custT="1"/>
      <dgm:spPr/>
      <dgm:t>
        <a:bodyPr/>
        <a:lstStyle/>
        <a:p>
          <a:r>
            <a:rPr lang="en-US" sz="1600" dirty="0"/>
            <a:t>Identify features</a:t>
          </a:r>
        </a:p>
      </dgm:t>
    </dgm:pt>
    <dgm:pt modelId="{B8222EAB-037D-455A-9DC2-980E6277A7DB}" type="parTrans" cxnId="{E0786472-21D0-4C00-9C0D-D9F0214AB17C}">
      <dgm:prSet/>
      <dgm:spPr/>
      <dgm:t>
        <a:bodyPr/>
        <a:lstStyle/>
        <a:p>
          <a:endParaRPr lang="en-US"/>
        </a:p>
      </dgm:t>
    </dgm:pt>
    <dgm:pt modelId="{943E877C-4A42-4643-8DAE-980FAA512F18}" type="sibTrans" cxnId="{E0786472-21D0-4C00-9C0D-D9F0214AB17C}">
      <dgm:prSet/>
      <dgm:spPr/>
      <dgm:t>
        <a:bodyPr/>
        <a:lstStyle/>
        <a:p>
          <a:endParaRPr lang="en-US"/>
        </a:p>
      </dgm:t>
    </dgm:pt>
    <dgm:pt modelId="{F3385AB3-8D04-425F-ADC4-CF953E15325F}">
      <dgm:prSet phldrT="[Text]" custT="1"/>
      <dgm:spPr/>
      <dgm:t>
        <a:bodyPr/>
        <a:lstStyle/>
        <a:p>
          <a:r>
            <a:rPr lang="en-US" sz="1600" dirty="0">
              <a:solidFill>
                <a:schemeClr val="bg1"/>
              </a:solidFill>
            </a:rPr>
            <a:t>3. Train models</a:t>
          </a:r>
        </a:p>
      </dgm:t>
    </dgm:pt>
    <dgm:pt modelId="{3FFA47E0-E1BD-455E-8B65-4E18337243C3}" type="parTrans" cxnId="{14514BBF-FCD9-49C3-A39E-D1FDA3BCFDFF}">
      <dgm:prSet/>
      <dgm:spPr/>
      <dgm:t>
        <a:bodyPr/>
        <a:lstStyle/>
        <a:p>
          <a:endParaRPr lang="en-US"/>
        </a:p>
      </dgm:t>
    </dgm:pt>
    <dgm:pt modelId="{6DAA69B3-D256-4139-A88B-03525B20E0D8}" type="sibTrans" cxnId="{14514BBF-FCD9-49C3-A39E-D1FDA3BCFDFF}">
      <dgm:prSet/>
      <dgm:spPr/>
      <dgm:t>
        <a:bodyPr/>
        <a:lstStyle/>
        <a:p>
          <a:endParaRPr lang="en-US"/>
        </a:p>
      </dgm:t>
    </dgm:pt>
    <dgm:pt modelId="{129B4A0E-FE0F-4C53-A64A-2C7D99F563F9}">
      <dgm:prSet phldrT="[Text]" custT="1"/>
      <dgm:spPr/>
      <dgm:t>
        <a:bodyPr/>
        <a:lstStyle/>
        <a:p>
          <a:pPr marL="173038" marR="0" lvl="0" indent="-173038"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Unsupervised machine learning</a:t>
          </a:r>
        </a:p>
      </dgm:t>
    </dgm:pt>
    <dgm:pt modelId="{EAC722E7-98D7-4C33-A4A2-F9F93E3B4594}" type="parTrans" cxnId="{B9A24051-D313-481B-84F1-56FEC463F8D2}">
      <dgm:prSet/>
      <dgm:spPr/>
      <dgm:t>
        <a:bodyPr/>
        <a:lstStyle/>
        <a:p>
          <a:endParaRPr lang="en-US"/>
        </a:p>
      </dgm:t>
    </dgm:pt>
    <dgm:pt modelId="{A3BA7928-3F1E-472F-9948-C64EC718D7A6}" type="sibTrans" cxnId="{B9A24051-D313-481B-84F1-56FEC463F8D2}">
      <dgm:prSet/>
      <dgm:spPr/>
      <dgm:t>
        <a:bodyPr/>
        <a:lstStyle/>
        <a:p>
          <a:endParaRPr lang="en-US"/>
        </a:p>
      </dgm:t>
    </dgm:pt>
    <dgm:pt modelId="{4A9AE536-5992-4EC3-B3BE-646B390E8BEA}">
      <dgm:prSet phldrT="[Text]" custT="1"/>
      <dgm:spPr/>
      <dgm:t>
        <a:bodyPr/>
        <a:lstStyle/>
        <a:p>
          <a:r>
            <a:rPr lang="en-US" sz="1400" dirty="0">
              <a:solidFill>
                <a:schemeClr val="bg1"/>
              </a:solidFill>
            </a:rPr>
            <a:t>5. Incorporate Expert Clinical Knowledge</a:t>
          </a:r>
        </a:p>
      </dgm:t>
    </dgm:pt>
    <dgm:pt modelId="{017FE825-B567-4E69-B18F-25A603629759}" type="parTrans" cxnId="{A175DF31-6A52-457E-9FA9-A4BB4437E703}">
      <dgm:prSet/>
      <dgm:spPr/>
      <dgm:t>
        <a:bodyPr/>
        <a:lstStyle/>
        <a:p>
          <a:endParaRPr lang="en-US"/>
        </a:p>
      </dgm:t>
    </dgm:pt>
    <dgm:pt modelId="{07E642BF-9CD4-41BF-9C47-858AFC26F43B}" type="sibTrans" cxnId="{A175DF31-6A52-457E-9FA9-A4BB4437E703}">
      <dgm:prSet/>
      <dgm:spPr/>
      <dgm:t>
        <a:bodyPr/>
        <a:lstStyle/>
        <a:p>
          <a:endParaRPr lang="en-US"/>
        </a:p>
      </dgm:t>
    </dgm:pt>
    <dgm:pt modelId="{B4568F72-6068-43E5-9DCE-CC8C7CD02C94}">
      <dgm:prSet phldrT="[Text]"/>
      <dgm:spPr/>
      <dgm:t>
        <a:bodyPr/>
        <a:lstStyle/>
        <a:p>
          <a:r>
            <a:rPr lang="en-US" dirty="0"/>
            <a:t>Validating clusters</a:t>
          </a:r>
        </a:p>
      </dgm:t>
    </dgm:pt>
    <dgm:pt modelId="{531DFB27-1FFA-4376-906E-E0B0612C21A8}" type="parTrans" cxnId="{B75957E3-51E4-4FE6-8223-348F19E5C612}">
      <dgm:prSet/>
      <dgm:spPr/>
      <dgm:t>
        <a:bodyPr/>
        <a:lstStyle/>
        <a:p>
          <a:endParaRPr lang="en-US"/>
        </a:p>
      </dgm:t>
    </dgm:pt>
    <dgm:pt modelId="{842DC108-87F8-498B-ACDA-A51E3D85ECC7}" type="sibTrans" cxnId="{B75957E3-51E4-4FE6-8223-348F19E5C612}">
      <dgm:prSet/>
      <dgm:spPr/>
      <dgm:t>
        <a:bodyPr/>
        <a:lstStyle/>
        <a:p>
          <a:endParaRPr lang="en-US"/>
        </a:p>
      </dgm:t>
    </dgm:pt>
    <dgm:pt modelId="{3F70A602-764A-4309-93F3-9DEE5A3BEDF4}">
      <dgm:prSet phldrT="[Text]"/>
      <dgm:spPr/>
      <dgm:t>
        <a:bodyPr/>
        <a:lstStyle/>
        <a:p>
          <a:r>
            <a:rPr lang="en-US" dirty="0"/>
            <a:t>Refining clusters</a:t>
          </a:r>
        </a:p>
      </dgm:t>
    </dgm:pt>
    <dgm:pt modelId="{22C671F5-48F0-4964-92B4-C8ED79685EC0}" type="parTrans" cxnId="{E200807B-5F80-4420-8750-970BD9B77C63}">
      <dgm:prSet/>
      <dgm:spPr/>
      <dgm:t>
        <a:bodyPr/>
        <a:lstStyle/>
        <a:p>
          <a:endParaRPr lang="en-US"/>
        </a:p>
      </dgm:t>
    </dgm:pt>
    <dgm:pt modelId="{339A6AF7-0CFA-4F37-B841-A835B0BB1761}" type="sibTrans" cxnId="{E200807B-5F80-4420-8750-970BD9B77C63}">
      <dgm:prSet/>
      <dgm:spPr/>
      <dgm:t>
        <a:bodyPr/>
        <a:lstStyle/>
        <a:p>
          <a:endParaRPr lang="en-US"/>
        </a:p>
      </dgm:t>
    </dgm:pt>
    <dgm:pt modelId="{80F514C1-92B4-4F95-A0BA-C62575249B51}">
      <dgm:prSet phldrT="[Text]" custT="1"/>
      <dgm:spPr/>
      <dgm:t>
        <a:bodyPr/>
        <a:lstStyle/>
        <a:p>
          <a:pPr marL="171450" indent="-171450"/>
          <a:r>
            <a:rPr lang="en-US" sz="1600" dirty="0"/>
            <a:t>Identify DTI phenotype clusters</a:t>
          </a:r>
        </a:p>
      </dgm:t>
    </dgm:pt>
    <dgm:pt modelId="{FB060FBE-2B45-4AE1-B764-73C167165D0C}" type="parTrans" cxnId="{9ED6D592-86D9-454C-85FA-DAE1089DCAAF}">
      <dgm:prSet/>
      <dgm:spPr/>
      <dgm:t>
        <a:bodyPr/>
        <a:lstStyle/>
        <a:p>
          <a:endParaRPr lang="en-US"/>
        </a:p>
      </dgm:t>
    </dgm:pt>
    <dgm:pt modelId="{EF3522AD-8D8E-4A8E-8008-2245D118E5E3}" type="sibTrans" cxnId="{9ED6D592-86D9-454C-85FA-DAE1089DCAAF}">
      <dgm:prSet/>
      <dgm:spPr/>
      <dgm:t>
        <a:bodyPr/>
        <a:lstStyle/>
        <a:p>
          <a:endParaRPr lang="en-US"/>
        </a:p>
      </dgm:t>
    </dgm:pt>
    <dgm:pt modelId="{A474C4A2-5EE6-49CD-9AD6-35C4F6600940}">
      <dgm:prSet phldrT="[Text]" custT="1"/>
      <dgm:spPr/>
      <dgm:t>
        <a:bodyPr/>
        <a:lstStyle/>
        <a:p>
          <a:r>
            <a:rPr lang="en-US" sz="1600" dirty="0">
              <a:solidFill>
                <a:schemeClr val="bg1"/>
              </a:solidFill>
            </a:rPr>
            <a:t>6. Evaluate Model Accuracy</a:t>
          </a:r>
        </a:p>
      </dgm:t>
    </dgm:pt>
    <dgm:pt modelId="{E715532E-16F4-43AC-BAE9-F2E402E2ED3D}" type="parTrans" cxnId="{5FE7FED2-5C93-4A87-A897-6245056B8F85}">
      <dgm:prSet/>
      <dgm:spPr/>
      <dgm:t>
        <a:bodyPr/>
        <a:lstStyle/>
        <a:p>
          <a:endParaRPr lang="en-US"/>
        </a:p>
      </dgm:t>
    </dgm:pt>
    <dgm:pt modelId="{A40A612E-3D1F-4F29-B493-1A60F9FBE43D}" type="sibTrans" cxnId="{5FE7FED2-5C93-4A87-A897-6245056B8F85}">
      <dgm:prSet/>
      <dgm:spPr/>
      <dgm:t>
        <a:bodyPr/>
        <a:lstStyle/>
        <a:p>
          <a:endParaRPr lang="en-US"/>
        </a:p>
      </dgm:t>
    </dgm:pt>
    <dgm:pt modelId="{A8B060A9-F9B8-4DE8-ADF6-F3700B976A98}">
      <dgm:prSet phldrT="[Text]" custT="1"/>
      <dgm:spPr/>
      <dgm:t>
        <a:bodyPr/>
        <a:lstStyle/>
        <a:p>
          <a:pPr marL="0" marR="0" lvl="0" indent="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 Trajectory Analysis</a:t>
          </a:r>
        </a:p>
      </dgm:t>
    </dgm:pt>
    <dgm:pt modelId="{74608F78-E16D-445B-9E42-7DBBDF38709F}" type="parTrans" cxnId="{32CD6E52-E192-47AF-9ED6-A0992D780AF2}">
      <dgm:prSet/>
      <dgm:spPr/>
      <dgm:t>
        <a:bodyPr/>
        <a:lstStyle/>
        <a:p>
          <a:endParaRPr lang="en-US"/>
        </a:p>
      </dgm:t>
    </dgm:pt>
    <dgm:pt modelId="{6F6A80AE-229C-448D-A1B5-104BF380006A}" type="sibTrans" cxnId="{32CD6E52-E192-47AF-9ED6-A0992D780AF2}">
      <dgm:prSet/>
      <dgm:spPr/>
      <dgm:t>
        <a:bodyPr/>
        <a:lstStyle/>
        <a:p>
          <a:endParaRPr lang="en-US"/>
        </a:p>
      </dgm:t>
    </dgm:pt>
    <dgm:pt modelId="{17B8E3FC-55CA-43F0-882A-91805C5277C2}">
      <dgm:prSet/>
      <dgm:spPr/>
      <dgm:t>
        <a:bodyPr/>
        <a:lstStyle/>
        <a:p>
          <a:r>
            <a:rPr lang="en-US" dirty="0"/>
            <a:t>Braden Scale</a:t>
          </a:r>
        </a:p>
      </dgm:t>
    </dgm:pt>
    <dgm:pt modelId="{B6289BE0-143F-4DDE-A940-44B15F39FDA1}" type="parTrans" cxnId="{BE94820D-26F1-43F1-9A7B-9C7DE544C440}">
      <dgm:prSet/>
      <dgm:spPr/>
      <dgm:t>
        <a:bodyPr/>
        <a:lstStyle/>
        <a:p>
          <a:endParaRPr lang="en-US"/>
        </a:p>
      </dgm:t>
    </dgm:pt>
    <dgm:pt modelId="{6B41CCBB-5D15-45B9-AB10-6B89D5F0A24F}" type="sibTrans" cxnId="{BE94820D-26F1-43F1-9A7B-9C7DE544C440}">
      <dgm:prSet/>
      <dgm:spPr/>
      <dgm:t>
        <a:bodyPr/>
        <a:lstStyle/>
        <a:p>
          <a:endParaRPr lang="en-US"/>
        </a:p>
      </dgm:t>
    </dgm:pt>
    <dgm:pt modelId="{55F4AC86-BC94-45BF-B030-2E6BD344864D}">
      <dgm:prSet/>
      <dgm:spPr/>
      <dgm:t>
        <a:bodyPr/>
        <a:lstStyle/>
        <a:p>
          <a:r>
            <a:rPr lang="en-US" dirty="0"/>
            <a:t>Trajectory Analysis Models</a:t>
          </a:r>
        </a:p>
      </dgm:t>
    </dgm:pt>
    <dgm:pt modelId="{E0502FD7-4857-4B96-95D8-A5EEF9C45FC1}" type="parTrans" cxnId="{0CDFFE6D-561F-48B1-99E2-979CF4017D53}">
      <dgm:prSet/>
      <dgm:spPr/>
      <dgm:t>
        <a:bodyPr/>
        <a:lstStyle/>
        <a:p>
          <a:endParaRPr lang="en-US"/>
        </a:p>
      </dgm:t>
    </dgm:pt>
    <dgm:pt modelId="{FF842013-1521-4E87-821C-F4F613FEBC2F}" type="sibTrans" cxnId="{0CDFFE6D-561F-48B1-99E2-979CF4017D53}">
      <dgm:prSet/>
      <dgm:spPr/>
      <dgm:t>
        <a:bodyPr/>
        <a:lstStyle/>
        <a:p>
          <a:endParaRPr lang="en-US"/>
        </a:p>
      </dgm:t>
    </dgm:pt>
    <dgm:pt modelId="{078FFCC5-04AC-4530-A8EE-8D1B1FEB58B4}">
      <dgm:prSet/>
      <dgm:spPr/>
      <dgm:t>
        <a:bodyPr/>
        <a:lstStyle/>
        <a:p>
          <a:r>
            <a:rPr lang="en-US" dirty="0"/>
            <a:t>Combination</a:t>
          </a:r>
        </a:p>
      </dgm:t>
    </dgm:pt>
    <dgm:pt modelId="{D838CE98-D7D8-410B-AF93-AD4917CEF33A}" type="parTrans" cxnId="{15806A74-4871-4345-B6D3-06C282CE0F6B}">
      <dgm:prSet/>
      <dgm:spPr/>
      <dgm:t>
        <a:bodyPr/>
        <a:lstStyle/>
        <a:p>
          <a:endParaRPr lang="en-US"/>
        </a:p>
      </dgm:t>
    </dgm:pt>
    <dgm:pt modelId="{48F50CB1-DD89-49D2-A9A7-369985AE4BA3}" type="sibTrans" cxnId="{15806A74-4871-4345-B6D3-06C282CE0F6B}">
      <dgm:prSet/>
      <dgm:spPr/>
      <dgm:t>
        <a:bodyPr/>
        <a:lstStyle/>
        <a:p>
          <a:endParaRPr lang="en-US"/>
        </a:p>
      </dgm:t>
    </dgm:pt>
    <dgm:pt modelId="{AACCD799-0A14-4CF2-B749-0353DBB401DD}" type="pres">
      <dgm:prSet presAssocID="{E8C9AF13-3ABA-45EF-988D-34C8ED561A4F}" presName="Name0" presStyleCnt="0">
        <dgm:presLayoutVars>
          <dgm:dir/>
          <dgm:animLvl val="lvl"/>
          <dgm:resizeHandles val="exact"/>
        </dgm:presLayoutVars>
      </dgm:prSet>
      <dgm:spPr/>
    </dgm:pt>
    <dgm:pt modelId="{C0AC05E0-CA3D-4C19-A73D-976A88FF4EF0}" type="pres">
      <dgm:prSet presAssocID="{E8C9AF13-3ABA-45EF-988D-34C8ED561A4F}" presName="tSp" presStyleCnt="0"/>
      <dgm:spPr/>
    </dgm:pt>
    <dgm:pt modelId="{AE3B17E8-9B60-455B-987B-3BB0401DB355}" type="pres">
      <dgm:prSet presAssocID="{E8C9AF13-3ABA-45EF-988D-34C8ED561A4F}" presName="bSp" presStyleCnt="0"/>
      <dgm:spPr/>
    </dgm:pt>
    <dgm:pt modelId="{7256D3A3-396C-48E5-B3E4-6B9247F5FCB3}" type="pres">
      <dgm:prSet presAssocID="{E8C9AF13-3ABA-45EF-988D-34C8ED561A4F}" presName="process" presStyleCnt="0"/>
      <dgm:spPr/>
    </dgm:pt>
    <dgm:pt modelId="{71869059-C38F-4733-9E60-EE04E441618D}" type="pres">
      <dgm:prSet presAssocID="{8B12BDB1-454E-47F5-8ABD-DD122466C607}" presName="composite1" presStyleCnt="0"/>
      <dgm:spPr/>
    </dgm:pt>
    <dgm:pt modelId="{03E3947D-77B0-4A61-97ED-193526B9D677}" type="pres">
      <dgm:prSet presAssocID="{8B12BDB1-454E-47F5-8ABD-DD122466C607}" presName="dummyNode1" presStyleLbl="node1" presStyleIdx="0" presStyleCnt="4"/>
      <dgm:spPr/>
    </dgm:pt>
    <dgm:pt modelId="{6D0D1EE3-05F0-42B3-A259-D1107489C436}" type="pres">
      <dgm:prSet presAssocID="{8B12BDB1-454E-47F5-8ABD-DD122466C607}" presName="childNode1" presStyleLbl="bgAcc1" presStyleIdx="0" presStyleCnt="4" custScaleY="71873">
        <dgm:presLayoutVars>
          <dgm:bulletEnabled val="1"/>
        </dgm:presLayoutVars>
      </dgm:prSet>
      <dgm:spPr/>
    </dgm:pt>
    <dgm:pt modelId="{73D6D5EF-E6B1-42E9-B24E-399EA75D92E1}" type="pres">
      <dgm:prSet presAssocID="{8B12BDB1-454E-47F5-8ABD-DD122466C607}" presName="childNode1tx" presStyleLbl="bgAcc1" presStyleIdx="0" presStyleCnt="4">
        <dgm:presLayoutVars>
          <dgm:bulletEnabled val="1"/>
        </dgm:presLayoutVars>
      </dgm:prSet>
      <dgm:spPr/>
    </dgm:pt>
    <dgm:pt modelId="{2F160D3C-CBC1-4C5C-B50C-14661931FEF9}" type="pres">
      <dgm:prSet presAssocID="{8B12BDB1-454E-47F5-8ABD-DD122466C607}" presName="parentNode1" presStyleLbl="node1" presStyleIdx="0" presStyleCnt="4" custLinFactNeighborX="-20429" custLinFactNeighborY="-33245">
        <dgm:presLayoutVars>
          <dgm:chMax val="1"/>
          <dgm:bulletEnabled val="1"/>
        </dgm:presLayoutVars>
      </dgm:prSet>
      <dgm:spPr/>
    </dgm:pt>
    <dgm:pt modelId="{86C5EA25-C5EE-479D-B266-FCD98F886368}" type="pres">
      <dgm:prSet presAssocID="{8B12BDB1-454E-47F5-8ABD-DD122466C607}" presName="connSite1" presStyleCnt="0"/>
      <dgm:spPr/>
    </dgm:pt>
    <dgm:pt modelId="{AE9E6E38-DFE9-4281-83D3-C997DFE61543}" type="pres">
      <dgm:prSet presAssocID="{089DAE4F-248F-47F5-88F7-E03A7635CE68}" presName="Name9" presStyleLbl="sibTrans2D1" presStyleIdx="0" presStyleCnt="3" custLinFactNeighborX="-2079" custLinFactNeighborY="6855"/>
      <dgm:spPr/>
    </dgm:pt>
    <dgm:pt modelId="{32828FEF-2E5D-4AC8-A2D2-94E1AF934790}" type="pres">
      <dgm:prSet presAssocID="{F3385AB3-8D04-425F-ADC4-CF953E15325F}" presName="composite2" presStyleCnt="0"/>
      <dgm:spPr/>
    </dgm:pt>
    <dgm:pt modelId="{A59423C0-3902-4F44-9494-A037426C030B}" type="pres">
      <dgm:prSet presAssocID="{F3385AB3-8D04-425F-ADC4-CF953E15325F}" presName="dummyNode2" presStyleLbl="node1" presStyleIdx="0" presStyleCnt="4"/>
      <dgm:spPr/>
    </dgm:pt>
    <dgm:pt modelId="{B0E5E25B-0AA9-4A6D-A5ED-57170A9D1E14}" type="pres">
      <dgm:prSet presAssocID="{F3385AB3-8D04-425F-ADC4-CF953E15325F}" presName="childNode2" presStyleLbl="bgAcc1" presStyleIdx="1" presStyleCnt="4" custScaleX="115074" custScaleY="112307">
        <dgm:presLayoutVars>
          <dgm:bulletEnabled val="1"/>
        </dgm:presLayoutVars>
      </dgm:prSet>
      <dgm:spPr/>
    </dgm:pt>
    <dgm:pt modelId="{667609CE-04CB-4F53-A305-D334216FDE42}" type="pres">
      <dgm:prSet presAssocID="{F3385AB3-8D04-425F-ADC4-CF953E15325F}" presName="childNode2tx" presStyleLbl="bgAcc1" presStyleIdx="1" presStyleCnt="4">
        <dgm:presLayoutVars>
          <dgm:bulletEnabled val="1"/>
        </dgm:presLayoutVars>
      </dgm:prSet>
      <dgm:spPr/>
    </dgm:pt>
    <dgm:pt modelId="{EEEEDCD4-2400-40D5-A016-0816500F1573}" type="pres">
      <dgm:prSet presAssocID="{F3385AB3-8D04-425F-ADC4-CF953E15325F}" presName="parentNode2" presStyleLbl="node1" presStyleIdx="1" presStyleCnt="4" custScaleX="112952" custScaleY="101915" custLinFactNeighborX="-16965" custLinFactNeighborY="-1223">
        <dgm:presLayoutVars>
          <dgm:chMax val="0"/>
          <dgm:bulletEnabled val="1"/>
        </dgm:presLayoutVars>
      </dgm:prSet>
      <dgm:spPr/>
    </dgm:pt>
    <dgm:pt modelId="{A608DEBE-A270-474F-9A8F-F568E0894FE9}" type="pres">
      <dgm:prSet presAssocID="{F3385AB3-8D04-425F-ADC4-CF953E15325F}" presName="connSite2" presStyleCnt="0"/>
      <dgm:spPr/>
    </dgm:pt>
    <dgm:pt modelId="{A02126F1-9110-46C9-9C91-A8B84AD5F1A6}" type="pres">
      <dgm:prSet presAssocID="{6DAA69B3-D256-4139-A88B-03525B20E0D8}" presName="Name18" presStyleLbl="sibTrans2D1" presStyleIdx="1" presStyleCnt="3"/>
      <dgm:spPr/>
    </dgm:pt>
    <dgm:pt modelId="{66751F51-3ED2-4E1D-8503-C59E6DC60283}" type="pres">
      <dgm:prSet presAssocID="{4A9AE536-5992-4EC3-B3BE-646B390E8BEA}" presName="composite1" presStyleCnt="0"/>
      <dgm:spPr/>
    </dgm:pt>
    <dgm:pt modelId="{EA38EBAC-FC93-4D11-BE89-A6D862E0E3C0}" type="pres">
      <dgm:prSet presAssocID="{4A9AE536-5992-4EC3-B3BE-646B390E8BEA}" presName="dummyNode1" presStyleLbl="node1" presStyleIdx="1" presStyleCnt="4"/>
      <dgm:spPr/>
    </dgm:pt>
    <dgm:pt modelId="{6154F035-E30D-4207-9EA1-C1D7995C8028}" type="pres">
      <dgm:prSet presAssocID="{4A9AE536-5992-4EC3-B3BE-646B390E8BEA}" presName="childNode1" presStyleLbl="bgAcc1" presStyleIdx="2" presStyleCnt="4" custScaleY="78284">
        <dgm:presLayoutVars>
          <dgm:bulletEnabled val="1"/>
        </dgm:presLayoutVars>
      </dgm:prSet>
      <dgm:spPr/>
    </dgm:pt>
    <dgm:pt modelId="{63AE470C-E5C9-43D8-A414-E2C8E8E140A3}" type="pres">
      <dgm:prSet presAssocID="{4A9AE536-5992-4EC3-B3BE-646B390E8BEA}" presName="childNode1tx" presStyleLbl="bgAcc1" presStyleIdx="2" presStyleCnt="4">
        <dgm:presLayoutVars>
          <dgm:bulletEnabled val="1"/>
        </dgm:presLayoutVars>
      </dgm:prSet>
      <dgm:spPr/>
    </dgm:pt>
    <dgm:pt modelId="{B9E99F12-CE5E-4238-B07E-E5E1E46158E5}" type="pres">
      <dgm:prSet presAssocID="{4A9AE536-5992-4EC3-B3BE-646B390E8BEA}" presName="parentNode1" presStyleLbl="node1" presStyleIdx="2" presStyleCnt="4" custScaleX="111762" custScaleY="64083" custLinFactNeighborX="-17812" custLinFactNeighborY="0">
        <dgm:presLayoutVars>
          <dgm:chMax val="1"/>
          <dgm:bulletEnabled val="1"/>
        </dgm:presLayoutVars>
      </dgm:prSet>
      <dgm:spPr/>
    </dgm:pt>
    <dgm:pt modelId="{B1F3D5A9-C117-4D16-B1EE-9D546048D30B}" type="pres">
      <dgm:prSet presAssocID="{4A9AE536-5992-4EC3-B3BE-646B390E8BEA}" presName="connSite1" presStyleCnt="0"/>
      <dgm:spPr/>
    </dgm:pt>
    <dgm:pt modelId="{2E7A591D-045F-41D1-9735-0DCEF4F43303}" type="pres">
      <dgm:prSet presAssocID="{07E642BF-9CD4-41BF-9C47-858AFC26F43B}" presName="Name9" presStyleLbl="sibTrans2D1" presStyleIdx="2" presStyleCnt="3"/>
      <dgm:spPr/>
    </dgm:pt>
    <dgm:pt modelId="{6DF29375-D601-403E-AEAF-7310653B65CF}" type="pres">
      <dgm:prSet presAssocID="{A474C4A2-5EE6-49CD-9AD6-35C4F6600940}" presName="composite2" presStyleCnt="0"/>
      <dgm:spPr/>
    </dgm:pt>
    <dgm:pt modelId="{80B0AEDB-44F8-4FD0-9A3F-5317945F3404}" type="pres">
      <dgm:prSet presAssocID="{A474C4A2-5EE6-49CD-9AD6-35C4F6600940}" presName="dummyNode2" presStyleLbl="node1" presStyleIdx="2" presStyleCnt="4"/>
      <dgm:spPr/>
    </dgm:pt>
    <dgm:pt modelId="{B0EA717B-DA23-4999-B69A-FBA1149E18F3}" type="pres">
      <dgm:prSet presAssocID="{A474C4A2-5EE6-49CD-9AD6-35C4F6600940}" presName="childNode2" presStyleLbl="bgAcc1" presStyleIdx="3" presStyleCnt="4">
        <dgm:presLayoutVars>
          <dgm:bulletEnabled val="1"/>
        </dgm:presLayoutVars>
      </dgm:prSet>
      <dgm:spPr/>
    </dgm:pt>
    <dgm:pt modelId="{51BD9550-1D88-4D46-982E-F3D8ACC5DC27}" type="pres">
      <dgm:prSet presAssocID="{A474C4A2-5EE6-49CD-9AD6-35C4F6600940}" presName="childNode2tx" presStyleLbl="bgAcc1" presStyleIdx="3" presStyleCnt="4">
        <dgm:presLayoutVars>
          <dgm:bulletEnabled val="1"/>
        </dgm:presLayoutVars>
      </dgm:prSet>
      <dgm:spPr/>
    </dgm:pt>
    <dgm:pt modelId="{25B70608-8BDE-49D2-AB5D-7FE17DE3855D}" type="pres">
      <dgm:prSet presAssocID="{A474C4A2-5EE6-49CD-9AD6-35C4F6600940}" presName="parentNode2" presStyleLbl="node1" presStyleIdx="3" presStyleCnt="4" custScaleX="123898" custScaleY="63464" custLinFactNeighborX="-19742" custLinFactNeighborY="-14697">
        <dgm:presLayoutVars>
          <dgm:chMax val="0"/>
          <dgm:bulletEnabled val="1"/>
        </dgm:presLayoutVars>
      </dgm:prSet>
      <dgm:spPr/>
    </dgm:pt>
    <dgm:pt modelId="{5E250FD7-F61F-4842-9024-BB5A10700E11}" type="pres">
      <dgm:prSet presAssocID="{A474C4A2-5EE6-49CD-9AD6-35C4F6600940}" presName="connSite2" presStyleCnt="0"/>
      <dgm:spPr/>
    </dgm:pt>
  </dgm:ptLst>
  <dgm:cxnLst>
    <dgm:cxn modelId="{BE94820D-26F1-43F1-9A7B-9C7DE544C440}" srcId="{A474C4A2-5EE6-49CD-9AD6-35C4F6600940}" destId="{17B8E3FC-55CA-43F0-882A-91805C5277C2}" srcOrd="0" destOrd="0" parTransId="{B6289BE0-143F-4DDE-A940-44B15F39FDA1}" sibTransId="{6B41CCBB-5D15-45B9-AB10-6B89D5F0A24F}"/>
    <dgm:cxn modelId="{81D6260E-FF79-470D-A8A7-50D5FD6A457A}" type="presOf" srcId="{55F4AC86-BC94-45BF-B030-2E6BD344864D}" destId="{51BD9550-1D88-4D46-982E-F3D8ACC5DC27}" srcOrd="1" destOrd="1" presId="urn:microsoft.com/office/officeart/2005/8/layout/hProcess4"/>
    <dgm:cxn modelId="{7DC5A010-E83A-4A29-9F50-059F421A2CE8}" type="presOf" srcId="{4A9AE536-5992-4EC3-B3BE-646B390E8BEA}" destId="{B9E99F12-CE5E-4238-B07E-E5E1E46158E5}" srcOrd="0" destOrd="0" presId="urn:microsoft.com/office/officeart/2005/8/layout/hProcess4"/>
    <dgm:cxn modelId="{8AF96F17-7F08-4525-BECD-8545CFBBA414}" type="presOf" srcId="{A474C4A2-5EE6-49CD-9AD6-35C4F6600940}" destId="{25B70608-8BDE-49D2-AB5D-7FE17DE3855D}" srcOrd="0" destOrd="0" presId="urn:microsoft.com/office/officeart/2005/8/layout/hProcess4"/>
    <dgm:cxn modelId="{AB82AC1E-9310-4B8E-A044-F19ADF6C3E08}" type="presOf" srcId="{129B4A0E-FE0F-4C53-A64A-2C7D99F563F9}" destId="{667609CE-04CB-4F53-A305-D334216FDE42}" srcOrd="1" destOrd="0" presId="urn:microsoft.com/office/officeart/2005/8/layout/hProcess4"/>
    <dgm:cxn modelId="{59DFA82B-FD5F-45C1-8CE7-A9B513F1332E}" type="presOf" srcId="{078FFCC5-04AC-4530-A8EE-8D1B1FEB58B4}" destId="{B0EA717B-DA23-4999-B69A-FBA1149E18F3}" srcOrd="0" destOrd="2" presId="urn:microsoft.com/office/officeart/2005/8/layout/hProcess4"/>
    <dgm:cxn modelId="{6698282D-03A5-4CD6-9D60-AAFE7AC9E64D}" srcId="{8B12BDB1-454E-47F5-8ABD-DD122466C607}" destId="{88F4E890-4F67-4F70-880F-BDAA1EE0C8A2}" srcOrd="0" destOrd="0" parTransId="{903F868E-E0FA-482C-870F-1C47D65D5556}" sibTransId="{CBEA719D-770D-421F-B46F-1318DFDEBD6B}"/>
    <dgm:cxn modelId="{1F719E2D-035E-461F-AAC9-8991D321A4D1}" type="presOf" srcId="{17B8E3FC-55CA-43F0-882A-91805C5277C2}" destId="{51BD9550-1D88-4D46-982E-F3D8ACC5DC27}" srcOrd="1" destOrd="0" presId="urn:microsoft.com/office/officeart/2005/8/layout/hProcess4"/>
    <dgm:cxn modelId="{A175DF31-6A52-457E-9FA9-A4BB4437E703}" srcId="{E8C9AF13-3ABA-45EF-988D-34C8ED561A4F}" destId="{4A9AE536-5992-4EC3-B3BE-646B390E8BEA}" srcOrd="2" destOrd="0" parTransId="{017FE825-B567-4E69-B18F-25A603629759}" sibTransId="{07E642BF-9CD4-41BF-9C47-858AFC26F43B}"/>
    <dgm:cxn modelId="{F2284034-2255-45EB-AEC3-DBF21C26BB12}" type="presOf" srcId="{88F4E890-4F67-4F70-880F-BDAA1EE0C8A2}" destId="{6D0D1EE3-05F0-42B3-A259-D1107489C436}" srcOrd="0" destOrd="0" presId="urn:microsoft.com/office/officeart/2005/8/layout/hProcess4"/>
    <dgm:cxn modelId="{A8D6E565-B96F-46A2-87FB-C5B3C4980724}" type="presOf" srcId="{A8B060A9-F9B8-4DE8-ADF6-F3700B976A98}" destId="{B0E5E25B-0AA9-4A6D-A5ED-57170A9D1E14}" srcOrd="0" destOrd="1" presId="urn:microsoft.com/office/officeart/2005/8/layout/hProcess4"/>
    <dgm:cxn modelId="{E3183B6C-F3C3-4B97-BBE2-B8FC335108B8}" type="presOf" srcId="{17B8E3FC-55CA-43F0-882A-91805C5277C2}" destId="{B0EA717B-DA23-4999-B69A-FBA1149E18F3}" srcOrd="0" destOrd="0" presId="urn:microsoft.com/office/officeart/2005/8/layout/hProcess4"/>
    <dgm:cxn modelId="{0CDFFE6D-561F-48B1-99E2-979CF4017D53}" srcId="{A474C4A2-5EE6-49CD-9AD6-35C4F6600940}" destId="{55F4AC86-BC94-45BF-B030-2E6BD344864D}" srcOrd="1" destOrd="0" parTransId="{E0502FD7-4857-4B96-95D8-A5EEF9C45FC1}" sibTransId="{FF842013-1521-4E87-821C-F4F613FEBC2F}"/>
    <dgm:cxn modelId="{B9A24051-D313-481B-84F1-56FEC463F8D2}" srcId="{F3385AB3-8D04-425F-ADC4-CF953E15325F}" destId="{129B4A0E-FE0F-4C53-A64A-2C7D99F563F9}" srcOrd="0" destOrd="0" parTransId="{EAC722E7-98D7-4C33-A4A2-F9F93E3B4594}" sibTransId="{A3BA7928-3F1E-472F-9948-C64EC718D7A6}"/>
    <dgm:cxn modelId="{E0786472-21D0-4C00-9C0D-D9F0214AB17C}" srcId="{8B12BDB1-454E-47F5-8ABD-DD122466C607}" destId="{D2ED8E4A-A56F-41A6-A78D-54A295E93CCB}" srcOrd="1" destOrd="0" parTransId="{B8222EAB-037D-455A-9DC2-980E6277A7DB}" sibTransId="{943E877C-4A42-4643-8DAE-980FAA512F18}"/>
    <dgm:cxn modelId="{32CD6E52-E192-47AF-9ED6-A0992D780AF2}" srcId="{F3385AB3-8D04-425F-ADC4-CF953E15325F}" destId="{A8B060A9-F9B8-4DE8-ADF6-F3700B976A98}" srcOrd="1" destOrd="0" parTransId="{74608F78-E16D-445B-9E42-7DBBDF38709F}" sibTransId="{6F6A80AE-229C-448D-A1B5-104BF380006A}"/>
    <dgm:cxn modelId="{15806A74-4871-4345-B6D3-06C282CE0F6B}" srcId="{A474C4A2-5EE6-49CD-9AD6-35C4F6600940}" destId="{078FFCC5-04AC-4530-A8EE-8D1B1FEB58B4}" srcOrd="2" destOrd="0" parTransId="{D838CE98-D7D8-410B-AF93-AD4917CEF33A}" sibTransId="{48F50CB1-DD89-49D2-A9A7-369985AE4BA3}"/>
    <dgm:cxn modelId="{315FE476-1749-47F0-9BD2-FFF1331F4A61}" type="presOf" srcId="{3F70A602-764A-4309-93F3-9DEE5A3BEDF4}" destId="{6154F035-E30D-4207-9EA1-C1D7995C8028}" srcOrd="0" destOrd="1" presId="urn:microsoft.com/office/officeart/2005/8/layout/hProcess4"/>
    <dgm:cxn modelId="{E200807B-5F80-4420-8750-970BD9B77C63}" srcId="{4A9AE536-5992-4EC3-B3BE-646B390E8BEA}" destId="{3F70A602-764A-4309-93F3-9DEE5A3BEDF4}" srcOrd="1" destOrd="0" parTransId="{22C671F5-48F0-4964-92B4-C8ED79685EC0}" sibTransId="{339A6AF7-0CFA-4F37-B841-A835B0BB1761}"/>
    <dgm:cxn modelId="{1521AE81-C33A-4574-8956-431C6112C2E5}" type="presOf" srcId="{B4568F72-6068-43E5-9DCE-CC8C7CD02C94}" destId="{63AE470C-E5C9-43D8-A414-E2C8E8E140A3}" srcOrd="1" destOrd="0" presId="urn:microsoft.com/office/officeart/2005/8/layout/hProcess4"/>
    <dgm:cxn modelId="{9ED6D592-86D9-454C-85FA-DAE1089DCAAF}" srcId="{F3385AB3-8D04-425F-ADC4-CF953E15325F}" destId="{80F514C1-92B4-4F95-A0BA-C62575249B51}" srcOrd="2" destOrd="0" parTransId="{FB060FBE-2B45-4AE1-B764-73C167165D0C}" sibTransId="{EF3522AD-8D8E-4A8E-8008-2245D118E5E3}"/>
    <dgm:cxn modelId="{6D24C19D-96F2-4BD0-AA30-D6F920998BAA}" srcId="{E8C9AF13-3ABA-45EF-988D-34C8ED561A4F}" destId="{8B12BDB1-454E-47F5-8ABD-DD122466C607}" srcOrd="0" destOrd="0" parTransId="{AB244877-8F32-40E1-9C2B-996F21A310D9}" sibTransId="{089DAE4F-248F-47F5-88F7-E03A7635CE68}"/>
    <dgm:cxn modelId="{727C07AB-CBC6-4FB4-8793-F69603E3A398}" type="presOf" srcId="{6DAA69B3-D256-4139-A88B-03525B20E0D8}" destId="{A02126F1-9110-46C9-9C91-A8B84AD5F1A6}" srcOrd="0" destOrd="0" presId="urn:microsoft.com/office/officeart/2005/8/layout/hProcess4"/>
    <dgm:cxn modelId="{3A88CCAB-8D08-45C3-9A9A-619C344BF135}" type="presOf" srcId="{078FFCC5-04AC-4530-A8EE-8D1B1FEB58B4}" destId="{51BD9550-1D88-4D46-982E-F3D8ACC5DC27}" srcOrd="1" destOrd="2" presId="urn:microsoft.com/office/officeart/2005/8/layout/hProcess4"/>
    <dgm:cxn modelId="{9BC5C1B0-1B47-4497-B22A-2EBD362C7AB0}" type="presOf" srcId="{8B12BDB1-454E-47F5-8ABD-DD122466C607}" destId="{2F160D3C-CBC1-4C5C-B50C-14661931FEF9}" srcOrd="0" destOrd="0" presId="urn:microsoft.com/office/officeart/2005/8/layout/hProcess4"/>
    <dgm:cxn modelId="{0DCB22B5-25E1-4C83-BD76-737F2EDE7716}" type="presOf" srcId="{80F514C1-92B4-4F95-A0BA-C62575249B51}" destId="{667609CE-04CB-4F53-A305-D334216FDE42}" srcOrd="1" destOrd="2" presId="urn:microsoft.com/office/officeart/2005/8/layout/hProcess4"/>
    <dgm:cxn modelId="{1E0ED0B5-3308-4752-9443-A92DF4AD3194}" type="presOf" srcId="{07E642BF-9CD4-41BF-9C47-858AFC26F43B}" destId="{2E7A591D-045F-41D1-9735-0DCEF4F43303}" srcOrd="0" destOrd="0" presId="urn:microsoft.com/office/officeart/2005/8/layout/hProcess4"/>
    <dgm:cxn modelId="{25335DBC-E95D-4213-BFF3-11BF8E04911C}" type="presOf" srcId="{88F4E890-4F67-4F70-880F-BDAA1EE0C8A2}" destId="{73D6D5EF-E6B1-42E9-B24E-399EA75D92E1}" srcOrd="1" destOrd="0" presId="urn:microsoft.com/office/officeart/2005/8/layout/hProcess4"/>
    <dgm:cxn modelId="{1FB727BD-BFCF-4ECF-8EC7-B6461C704C6C}" type="presOf" srcId="{D2ED8E4A-A56F-41A6-A78D-54A295E93CCB}" destId="{6D0D1EE3-05F0-42B3-A259-D1107489C436}" srcOrd="0" destOrd="1" presId="urn:microsoft.com/office/officeart/2005/8/layout/hProcess4"/>
    <dgm:cxn modelId="{14514BBF-FCD9-49C3-A39E-D1FDA3BCFDFF}" srcId="{E8C9AF13-3ABA-45EF-988D-34C8ED561A4F}" destId="{F3385AB3-8D04-425F-ADC4-CF953E15325F}" srcOrd="1" destOrd="0" parTransId="{3FFA47E0-E1BD-455E-8B65-4E18337243C3}" sibTransId="{6DAA69B3-D256-4139-A88B-03525B20E0D8}"/>
    <dgm:cxn modelId="{9B0330C2-0A37-4FA8-A12A-6F34D9AE434B}" type="presOf" srcId="{55F4AC86-BC94-45BF-B030-2E6BD344864D}" destId="{B0EA717B-DA23-4999-B69A-FBA1149E18F3}" srcOrd="0" destOrd="1" presId="urn:microsoft.com/office/officeart/2005/8/layout/hProcess4"/>
    <dgm:cxn modelId="{440189C9-F3EC-4F8C-B219-261379E2C272}" type="presOf" srcId="{F3385AB3-8D04-425F-ADC4-CF953E15325F}" destId="{EEEEDCD4-2400-40D5-A016-0816500F1573}" srcOrd="0" destOrd="0" presId="urn:microsoft.com/office/officeart/2005/8/layout/hProcess4"/>
    <dgm:cxn modelId="{2E4C4ECB-B6C3-41EA-9EC5-182C5305CDE4}" type="presOf" srcId="{B4568F72-6068-43E5-9DCE-CC8C7CD02C94}" destId="{6154F035-E30D-4207-9EA1-C1D7995C8028}" srcOrd="0" destOrd="0" presId="urn:microsoft.com/office/officeart/2005/8/layout/hProcess4"/>
    <dgm:cxn modelId="{5FE7FED2-5C93-4A87-A897-6245056B8F85}" srcId="{E8C9AF13-3ABA-45EF-988D-34C8ED561A4F}" destId="{A474C4A2-5EE6-49CD-9AD6-35C4F6600940}" srcOrd="3" destOrd="0" parTransId="{E715532E-16F4-43AC-BAE9-F2E402E2ED3D}" sibTransId="{A40A612E-3D1F-4F29-B493-1A60F9FBE43D}"/>
    <dgm:cxn modelId="{EB89D8D6-9787-447B-A2D8-E6F2DA01EDF8}" type="presOf" srcId="{129B4A0E-FE0F-4C53-A64A-2C7D99F563F9}" destId="{B0E5E25B-0AA9-4A6D-A5ED-57170A9D1E14}" srcOrd="0" destOrd="0" presId="urn:microsoft.com/office/officeart/2005/8/layout/hProcess4"/>
    <dgm:cxn modelId="{74547FE1-7C2E-4A89-9379-BF996BFB6E24}" type="presOf" srcId="{A8B060A9-F9B8-4DE8-ADF6-F3700B976A98}" destId="{667609CE-04CB-4F53-A305-D334216FDE42}" srcOrd="1" destOrd="1" presId="urn:microsoft.com/office/officeart/2005/8/layout/hProcess4"/>
    <dgm:cxn modelId="{B75957E3-51E4-4FE6-8223-348F19E5C612}" srcId="{4A9AE536-5992-4EC3-B3BE-646B390E8BEA}" destId="{B4568F72-6068-43E5-9DCE-CC8C7CD02C94}" srcOrd="0" destOrd="0" parTransId="{531DFB27-1FFA-4376-906E-E0B0612C21A8}" sibTransId="{842DC108-87F8-498B-ACDA-A51E3D85ECC7}"/>
    <dgm:cxn modelId="{2C365EE6-2857-4A39-B803-80E0342456E7}" type="presOf" srcId="{089DAE4F-248F-47F5-88F7-E03A7635CE68}" destId="{AE9E6E38-DFE9-4281-83D3-C997DFE61543}" srcOrd="0" destOrd="0" presId="urn:microsoft.com/office/officeart/2005/8/layout/hProcess4"/>
    <dgm:cxn modelId="{8472ACEE-3A53-4E77-83D0-14802A8D9D5F}" type="presOf" srcId="{E8C9AF13-3ABA-45EF-988D-34C8ED561A4F}" destId="{AACCD799-0A14-4CF2-B749-0353DBB401DD}" srcOrd="0" destOrd="0" presId="urn:microsoft.com/office/officeart/2005/8/layout/hProcess4"/>
    <dgm:cxn modelId="{95192EF0-464B-405F-A14D-C4C0E361B381}" type="presOf" srcId="{80F514C1-92B4-4F95-A0BA-C62575249B51}" destId="{B0E5E25B-0AA9-4A6D-A5ED-57170A9D1E14}" srcOrd="0" destOrd="2" presId="urn:microsoft.com/office/officeart/2005/8/layout/hProcess4"/>
    <dgm:cxn modelId="{50B59CF3-5063-4009-9E6E-1CFA47570AB8}" type="presOf" srcId="{3F70A602-764A-4309-93F3-9DEE5A3BEDF4}" destId="{63AE470C-E5C9-43D8-A414-E2C8E8E140A3}" srcOrd="1" destOrd="1" presId="urn:microsoft.com/office/officeart/2005/8/layout/hProcess4"/>
    <dgm:cxn modelId="{365369FE-F213-4FBC-8181-54D1A455A564}" type="presOf" srcId="{D2ED8E4A-A56F-41A6-A78D-54A295E93CCB}" destId="{73D6D5EF-E6B1-42E9-B24E-399EA75D92E1}" srcOrd="1" destOrd="1" presId="urn:microsoft.com/office/officeart/2005/8/layout/hProcess4"/>
    <dgm:cxn modelId="{DE2DCF69-0DE9-4FAF-9C0D-9C2EFA7804BB}" type="presParOf" srcId="{AACCD799-0A14-4CF2-B749-0353DBB401DD}" destId="{C0AC05E0-CA3D-4C19-A73D-976A88FF4EF0}" srcOrd="0" destOrd="0" presId="urn:microsoft.com/office/officeart/2005/8/layout/hProcess4"/>
    <dgm:cxn modelId="{2F569ED7-C503-44B4-B6CE-4300ED2FE1C2}" type="presParOf" srcId="{AACCD799-0A14-4CF2-B749-0353DBB401DD}" destId="{AE3B17E8-9B60-455B-987B-3BB0401DB355}" srcOrd="1" destOrd="0" presId="urn:microsoft.com/office/officeart/2005/8/layout/hProcess4"/>
    <dgm:cxn modelId="{04C0C3B1-5D9A-49BB-90F0-246DC04852F8}" type="presParOf" srcId="{AACCD799-0A14-4CF2-B749-0353DBB401DD}" destId="{7256D3A3-396C-48E5-B3E4-6B9247F5FCB3}" srcOrd="2" destOrd="0" presId="urn:microsoft.com/office/officeart/2005/8/layout/hProcess4"/>
    <dgm:cxn modelId="{41CD7C98-E63B-4C50-87F3-93AA2E1B5EED}" type="presParOf" srcId="{7256D3A3-396C-48E5-B3E4-6B9247F5FCB3}" destId="{71869059-C38F-4733-9E60-EE04E441618D}" srcOrd="0" destOrd="0" presId="urn:microsoft.com/office/officeart/2005/8/layout/hProcess4"/>
    <dgm:cxn modelId="{ED10EE71-699C-445B-8313-FDFFE7746100}" type="presParOf" srcId="{71869059-C38F-4733-9E60-EE04E441618D}" destId="{03E3947D-77B0-4A61-97ED-193526B9D677}" srcOrd="0" destOrd="0" presId="urn:microsoft.com/office/officeart/2005/8/layout/hProcess4"/>
    <dgm:cxn modelId="{7AFCDBC5-DF6E-4B01-98F6-5F121CACE852}" type="presParOf" srcId="{71869059-C38F-4733-9E60-EE04E441618D}" destId="{6D0D1EE3-05F0-42B3-A259-D1107489C436}" srcOrd="1" destOrd="0" presId="urn:microsoft.com/office/officeart/2005/8/layout/hProcess4"/>
    <dgm:cxn modelId="{CDC45AA3-E7E2-4BB5-9DB7-EA73894C17EC}" type="presParOf" srcId="{71869059-C38F-4733-9E60-EE04E441618D}" destId="{73D6D5EF-E6B1-42E9-B24E-399EA75D92E1}" srcOrd="2" destOrd="0" presId="urn:microsoft.com/office/officeart/2005/8/layout/hProcess4"/>
    <dgm:cxn modelId="{887C2A88-5639-4A4A-8C59-125982B426F0}" type="presParOf" srcId="{71869059-C38F-4733-9E60-EE04E441618D}" destId="{2F160D3C-CBC1-4C5C-B50C-14661931FEF9}" srcOrd="3" destOrd="0" presId="urn:microsoft.com/office/officeart/2005/8/layout/hProcess4"/>
    <dgm:cxn modelId="{EEED2E7A-437E-4D3B-B5D4-5ACFEAE01D64}" type="presParOf" srcId="{71869059-C38F-4733-9E60-EE04E441618D}" destId="{86C5EA25-C5EE-479D-B266-FCD98F886368}" srcOrd="4" destOrd="0" presId="urn:microsoft.com/office/officeart/2005/8/layout/hProcess4"/>
    <dgm:cxn modelId="{6AD850B8-BC5E-4DC1-85C4-3BDC908AA24C}" type="presParOf" srcId="{7256D3A3-396C-48E5-B3E4-6B9247F5FCB3}" destId="{AE9E6E38-DFE9-4281-83D3-C997DFE61543}" srcOrd="1" destOrd="0" presId="urn:microsoft.com/office/officeart/2005/8/layout/hProcess4"/>
    <dgm:cxn modelId="{6C778519-847F-42C8-A816-75B4A384DB47}" type="presParOf" srcId="{7256D3A3-396C-48E5-B3E4-6B9247F5FCB3}" destId="{32828FEF-2E5D-4AC8-A2D2-94E1AF934790}" srcOrd="2" destOrd="0" presId="urn:microsoft.com/office/officeart/2005/8/layout/hProcess4"/>
    <dgm:cxn modelId="{606AAA33-F8E9-4A13-A140-A3BB538E14EC}" type="presParOf" srcId="{32828FEF-2E5D-4AC8-A2D2-94E1AF934790}" destId="{A59423C0-3902-4F44-9494-A037426C030B}" srcOrd="0" destOrd="0" presId="urn:microsoft.com/office/officeart/2005/8/layout/hProcess4"/>
    <dgm:cxn modelId="{E157580F-1CF0-460A-8F35-71B076B97ABE}" type="presParOf" srcId="{32828FEF-2E5D-4AC8-A2D2-94E1AF934790}" destId="{B0E5E25B-0AA9-4A6D-A5ED-57170A9D1E14}" srcOrd="1" destOrd="0" presId="urn:microsoft.com/office/officeart/2005/8/layout/hProcess4"/>
    <dgm:cxn modelId="{D9347EFA-B463-48D9-A899-7304AFC2B4BA}" type="presParOf" srcId="{32828FEF-2E5D-4AC8-A2D2-94E1AF934790}" destId="{667609CE-04CB-4F53-A305-D334216FDE42}" srcOrd="2" destOrd="0" presId="urn:microsoft.com/office/officeart/2005/8/layout/hProcess4"/>
    <dgm:cxn modelId="{EA200948-B826-4B22-A6A2-76EA6FC806D7}" type="presParOf" srcId="{32828FEF-2E5D-4AC8-A2D2-94E1AF934790}" destId="{EEEEDCD4-2400-40D5-A016-0816500F1573}" srcOrd="3" destOrd="0" presId="urn:microsoft.com/office/officeart/2005/8/layout/hProcess4"/>
    <dgm:cxn modelId="{19C3ABC2-146D-4929-A226-7BB74D2F8FB0}" type="presParOf" srcId="{32828FEF-2E5D-4AC8-A2D2-94E1AF934790}" destId="{A608DEBE-A270-474F-9A8F-F568E0894FE9}" srcOrd="4" destOrd="0" presId="urn:microsoft.com/office/officeart/2005/8/layout/hProcess4"/>
    <dgm:cxn modelId="{337A0A51-F55E-4D4F-BCD2-2AFC53EB6B7B}" type="presParOf" srcId="{7256D3A3-396C-48E5-B3E4-6B9247F5FCB3}" destId="{A02126F1-9110-46C9-9C91-A8B84AD5F1A6}" srcOrd="3" destOrd="0" presId="urn:microsoft.com/office/officeart/2005/8/layout/hProcess4"/>
    <dgm:cxn modelId="{BF3F7A71-7947-40BB-8CBF-A5059D21FFF4}" type="presParOf" srcId="{7256D3A3-396C-48E5-B3E4-6B9247F5FCB3}" destId="{66751F51-3ED2-4E1D-8503-C59E6DC60283}" srcOrd="4" destOrd="0" presId="urn:microsoft.com/office/officeart/2005/8/layout/hProcess4"/>
    <dgm:cxn modelId="{E1F31D3A-BC41-4F56-A0D8-ED59DB03D912}" type="presParOf" srcId="{66751F51-3ED2-4E1D-8503-C59E6DC60283}" destId="{EA38EBAC-FC93-4D11-BE89-A6D862E0E3C0}" srcOrd="0" destOrd="0" presId="urn:microsoft.com/office/officeart/2005/8/layout/hProcess4"/>
    <dgm:cxn modelId="{E6740821-B704-46B1-ADAD-63EF8CAC84D6}" type="presParOf" srcId="{66751F51-3ED2-4E1D-8503-C59E6DC60283}" destId="{6154F035-E30D-4207-9EA1-C1D7995C8028}" srcOrd="1" destOrd="0" presId="urn:microsoft.com/office/officeart/2005/8/layout/hProcess4"/>
    <dgm:cxn modelId="{B0D0C5E8-166E-49A7-9CEF-D88494854E0C}" type="presParOf" srcId="{66751F51-3ED2-4E1D-8503-C59E6DC60283}" destId="{63AE470C-E5C9-43D8-A414-E2C8E8E140A3}" srcOrd="2" destOrd="0" presId="urn:microsoft.com/office/officeart/2005/8/layout/hProcess4"/>
    <dgm:cxn modelId="{FF74B435-384C-43AF-8E4E-5ACB25297CAF}" type="presParOf" srcId="{66751F51-3ED2-4E1D-8503-C59E6DC60283}" destId="{B9E99F12-CE5E-4238-B07E-E5E1E46158E5}" srcOrd="3" destOrd="0" presId="urn:microsoft.com/office/officeart/2005/8/layout/hProcess4"/>
    <dgm:cxn modelId="{66CFEF6D-2D7B-4641-A632-5D85085F2F23}" type="presParOf" srcId="{66751F51-3ED2-4E1D-8503-C59E6DC60283}" destId="{B1F3D5A9-C117-4D16-B1EE-9D546048D30B}" srcOrd="4" destOrd="0" presId="urn:microsoft.com/office/officeart/2005/8/layout/hProcess4"/>
    <dgm:cxn modelId="{266A90B2-8F82-4C4F-8837-DC5B1A3155FF}" type="presParOf" srcId="{7256D3A3-396C-48E5-B3E4-6B9247F5FCB3}" destId="{2E7A591D-045F-41D1-9735-0DCEF4F43303}" srcOrd="5" destOrd="0" presId="urn:microsoft.com/office/officeart/2005/8/layout/hProcess4"/>
    <dgm:cxn modelId="{8EAB40F9-75DE-4F05-AAC0-68989E63387E}" type="presParOf" srcId="{7256D3A3-396C-48E5-B3E4-6B9247F5FCB3}" destId="{6DF29375-D601-403E-AEAF-7310653B65CF}" srcOrd="6" destOrd="0" presId="urn:microsoft.com/office/officeart/2005/8/layout/hProcess4"/>
    <dgm:cxn modelId="{4C37E99C-3D40-4D39-8980-BE3CAFD132FE}" type="presParOf" srcId="{6DF29375-D601-403E-AEAF-7310653B65CF}" destId="{80B0AEDB-44F8-4FD0-9A3F-5317945F3404}" srcOrd="0" destOrd="0" presId="urn:microsoft.com/office/officeart/2005/8/layout/hProcess4"/>
    <dgm:cxn modelId="{994D927D-88F3-40E4-9195-55DA5511CE8C}" type="presParOf" srcId="{6DF29375-D601-403E-AEAF-7310653B65CF}" destId="{B0EA717B-DA23-4999-B69A-FBA1149E18F3}" srcOrd="1" destOrd="0" presId="urn:microsoft.com/office/officeart/2005/8/layout/hProcess4"/>
    <dgm:cxn modelId="{D224B999-6FF3-4EB6-9FCC-5A5FC2EB6F60}" type="presParOf" srcId="{6DF29375-D601-403E-AEAF-7310653B65CF}" destId="{51BD9550-1D88-4D46-982E-F3D8ACC5DC27}" srcOrd="2" destOrd="0" presId="urn:microsoft.com/office/officeart/2005/8/layout/hProcess4"/>
    <dgm:cxn modelId="{A01C1B9B-4136-470C-8BE4-40D6F7681355}" type="presParOf" srcId="{6DF29375-D601-403E-AEAF-7310653B65CF}" destId="{25B70608-8BDE-49D2-AB5D-7FE17DE3855D}" srcOrd="3" destOrd="0" presId="urn:microsoft.com/office/officeart/2005/8/layout/hProcess4"/>
    <dgm:cxn modelId="{D0BEA887-35FB-49F4-A60A-69F223F0A858}" type="presParOf" srcId="{6DF29375-D601-403E-AEAF-7310653B65CF}" destId="{5E250FD7-F61F-4842-9024-BB5A10700E11}" srcOrd="4" destOrd="0" presId="urn:microsoft.com/office/officeart/2005/8/layout/h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8538283-4EE9-4B04-B9C7-0EED5E39EA22}" type="doc">
      <dgm:prSet loTypeId="urn:microsoft.com/office/officeart/2005/8/layout/hList6" loCatId="list" qsTypeId="urn:microsoft.com/office/officeart/2005/8/quickstyle/simple1" qsCatId="simple" csTypeId="urn:microsoft.com/office/officeart/2005/8/colors/accent1_2" csCatId="accent1" phldr="1"/>
      <dgm:spPr/>
      <dgm:t>
        <a:bodyPr/>
        <a:lstStyle/>
        <a:p>
          <a:endParaRPr lang="en-US"/>
        </a:p>
      </dgm:t>
    </dgm:pt>
    <dgm:pt modelId="{B0630571-6D55-4B4D-BEB1-2256992D2B07}">
      <dgm:prSet phldrT="[Text]" custT="1"/>
      <dgm:spPr/>
      <dgm:t>
        <a:bodyPr/>
        <a:lstStyle/>
        <a:p>
          <a:r>
            <a:rPr lang="en-US" sz="3600" dirty="0">
              <a:solidFill>
                <a:schemeClr val="bg1"/>
              </a:solidFill>
            </a:rPr>
            <a:t>Coccyx</a:t>
          </a:r>
        </a:p>
      </dgm:t>
    </dgm:pt>
    <dgm:pt modelId="{6DF4CC67-A75A-465C-A578-47FB14B5D8FC}" type="parTrans" cxnId="{F2EE32A9-874F-4632-9C97-CB052E87FF91}">
      <dgm:prSet/>
      <dgm:spPr/>
      <dgm:t>
        <a:bodyPr/>
        <a:lstStyle/>
        <a:p>
          <a:endParaRPr lang="en-US" sz="2000"/>
        </a:p>
      </dgm:t>
    </dgm:pt>
    <dgm:pt modelId="{28BC4260-971F-4010-91F9-C184EC2D1DAA}" type="sibTrans" cxnId="{F2EE32A9-874F-4632-9C97-CB052E87FF91}">
      <dgm:prSet/>
      <dgm:spPr/>
      <dgm:t>
        <a:bodyPr/>
        <a:lstStyle/>
        <a:p>
          <a:endParaRPr lang="en-US" sz="2000"/>
        </a:p>
      </dgm:t>
    </dgm:pt>
    <dgm:pt modelId="{73015CDB-EB4F-429C-8354-29F9729FB09A}">
      <dgm:prSet phldrT="[Text]" custT="1"/>
      <dgm:spPr/>
      <dgm:t>
        <a:bodyPr/>
        <a:lstStyle/>
        <a:p>
          <a:r>
            <a:rPr lang="en-US" sz="2800" dirty="0">
              <a:solidFill>
                <a:schemeClr val="bg1"/>
              </a:solidFill>
            </a:rPr>
            <a:t>1342 (38.6%)</a:t>
          </a:r>
        </a:p>
      </dgm:t>
    </dgm:pt>
    <dgm:pt modelId="{E4F22D35-2B2A-44FD-AFBD-A82581018585}" type="parTrans" cxnId="{52EB061C-8060-4135-B67C-C40D4D957620}">
      <dgm:prSet/>
      <dgm:spPr/>
      <dgm:t>
        <a:bodyPr/>
        <a:lstStyle/>
        <a:p>
          <a:endParaRPr lang="en-US" sz="2000"/>
        </a:p>
      </dgm:t>
    </dgm:pt>
    <dgm:pt modelId="{D94CB6BD-B2BD-4E06-8F32-A6AF01AAE510}" type="sibTrans" cxnId="{52EB061C-8060-4135-B67C-C40D4D957620}">
      <dgm:prSet/>
      <dgm:spPr/>
      <dgm:t>
        <a:bodyPr/>
        <a:lstStyle/>
        <a:p>
          <a:endParaRPr lang="en-US" sz="2000"/>
        </a:p>
      </dgm:t>
    </dgm:pt>
    <dgm:pt modelId="{2841509C-9A04-4279-9665-1165586A868B}">
      <dgm:prSet phldrT="[Text]" custT="1"/>
      <dgm:spPr/>
      <dgm:t>
        <a:bodyPr/>
        <a:lstStyle/>
        <a:p>
          <a:r>
            <a:rPr lang="en-US" sz="3600" dirty="0">
              <a:solidFill>
                <a:schemeClr val="bg1"/>
              </a:solidFill>
            </a:rPr>
            <a:t>Buttocks</a:t>
          </a:r>
        </a:p>
      </dgm:t>
    </dgm:pt>
    <dgm:pt modelId="{779B269E-3C28-4A84-A9E7-22C5990BAEF3}" type="parTrans" cxnId="{C61A654D-7418-4EA4-93D5-CC25283856A4}">
      <dgm:prSet/>
      <dgm:spPr/>
      <dgm:t>
        <a:bodyPr/>
        <a:lstStyle/>
        <a:p>
          <a:endParaRPr lang="en-US" sz="2000"/>
        </a:p>
      </dgm:t>
    </dgm:pt>
    <dgm:pt modelId="{7E5AC6C8-52C5-41A4-A1D7-CFC7B7349905}" type="sibTrans" cxnId="{C61A654D-7418-4EA4-93D5-CC25283856A4}">
      <dgm:prSet/>
      <dgm:spPr/>
      <dgm:t>
        <a:bodyPr/>
        <a:lstStyle/>
        <a:p>
          <a:endParaRPr lang="en-US" sz="2000"/>
        </a:p>
      </dgm:t>
    </dgm:pt>
    <dgm:pt modelId="{529899BD-39E8-4CA6-BBB0-BA06073B41D3}">
      <dgm:prSet phldrT="[Text]" custT="1"/>
      <dgm:spPr/>
      <dgm:t>
        <a:bodyPr/>
        <a:lstStyle/>
        <a:p>
          <a:r>
            <a:rPr lang="en-US" sz="2800" dirty="0">
              <a:solidFill>
                <a:schemeClr val="bg1"/>
              </a:solidFill>
            </a:rPr>
            <a:t>1085 (31.2%)</a:t>
          </a:r>
        </a:p>
      </dgm:t>
    </dgm:pt>
    <dgm:pt modelId="{51768298-7FE7-425B-ACD6-110722A9E966}" type="parTrans" cxnId="{72EB8728-C77D-40B4-9ABE-0A58DD2CE66D}">
      <dgm:prSet/>
      <dgm:spPr/>
      <dgm:t>
        <a:bodyPr/>
        <a:lstStyle/>
        <a:p>
          <a:endParaRPr lang="en-US" sz="2000"/>
        </a:p>
      </dgm:t>
    </dgm:pt>
    <dgm:pt modelId="{0D0EA192-7644-467E-8E60-D8B9A862EAF1}" type="sibTrans" cxnId="{72EB8728-C77D-40B4-9ABE-0A58DD2CE66D}">
      <dgm:prSet/>
      <dgm:spPr/>
      <dgm:t>
        <a:bodyPr/>
        <a:lstStyle/>
        <a:p>
          <a:endParaRPr lang="en-US" sz="2000"/>
        </a:p>
      </dgm:t>
    </dgm:pt>
    <dgm:pt modelId="{750ABC16-2F1C-44F9-87D9-D419C486F8AB}">
      <dgm:prSet phldrT="[Text]" custT="1"/>
      <dgm:spPr/>
      <dgm:t>
        <a:bodyPr/>
        <a:lstStyle/>
        <a:p>
          <a:pPr>
            <a:buNone/>
          </a:pPr>
          <a:r>
            <a:rPr lang="en-US" sz="3600" dirty="0">
              <a:solidFill>
                <a:schemeClr val="bg1"/>
              </a:solidFill>
            </a:rPr>
            <a:t>Sacrum</a:t>
          </a:r>
        </a:p>
      </dgm:t>
    </dgm:pt>
    <dgm:pt modelId="{0F8FA163-FEF3-4B9F-A3FB-824E3AFDC067}" type="parTrans" cxnId="{789AA9C3-85B9-4BFD-9AC6-E1C32E05ADB9}">
      <dgm:prSet/>
      <dgm:spPr/>
      <dgm:t>
        <a:bodyPr/>
        <a:lstStyle/>
        <a:p>
          <a:endParaRPr lang="en-US" sz="2000"/>
        </a:p>
      </dgm:t>
    </dgm:pt>
    <dgm:pt modelId="{D10A890B-9DE5-432A-A12C-61C0EFF0512D}" type="sibTrans" cxnId="{789AA9C3-85B9-4BFD-9AC6-E1C32E05ADB9}">
      <dgm:prSet/>
      <dgm:spPr/>
      <dgm:t>
        <a:bodyPr/>
        <a:lstStyle/>
        <a:p>
          <a:endParaRPr lang="en-US" sz="2000"/>
        </a:p>
      </dgm:t>
    </dgm:pt>
    <dgm:pt modelId="{C5283C14-4DF6-4F84-BFA1-8558A8845FA2}">
      <dgm:prSet phldrT="[Text]" custT="1"/>
      <dgm:spPr/>
      <dgm:t>
        <a:bodyPr/>
        <a:lstStyle/>
        <a:p>
          <a:pPr>
            <a:buNone/>
          </a:pPr>
          <a:r>
            <a:rPr lang="en-US" sz="2800" dirty="0">
              <a:solidFill>
                <a:schemeClr val="bg1"/>
              </a:solidFill>
            </a:rPr>
            <a:t>612 (17.6%)</a:t>
          </a:r>
        </a:p>
      </dgm:t>
    </dgm:pt>
    <dgm:pt modelId="{C0D7D8A5-9B58-4ABB-AF5C-C9A6B9DCDBB3}" type="parTrans" cxnId="{4899096D-26FD-4DC9-96CC-BA1CCAF92178}">
      <dgm:prSet/>
      <dgm:spPr/>
      <dgm:t>
        <a:bodyPr/>
        <a:lstStyle/>
        <a:p>
          <a:endParaRPr lang="en-US" sz="2000"/>
        </a:p>
      </dgm:t>
    </dgm:pt>
    <dgm:pt modelId="{793C5FD7-3F36-44E0-99B6-C45E537393FE}" type="sibTrans" cxnId="{4899096D-26FD-4DC9-96CC-BA1CCAF92178}">
      <dgm:prSet/>
      <dgm:spPr/>
      <dgm:t>
        <a:bodyPr/>
        <a:lstStyle/>
        <a:p>
          <a:endParaRPr lang="en-US" sz="2000"/>
        </a:p>
      </dgm:t>
    </dgm:pt>
    <dgm:pt modelId="{CD60FED5-CD12-4A11-88EA-396633F7979B}">
      <dgm:prSet custT="1"/>
      <dgm:spPr/>
      <dgm:t>
        <a:bodyPr/>
        <a:lstStyle/>
        <a:p>
          <a:r>
            <a:rPr lang="en-US" sz="3600" dirty="0">
              <a:solidFill>
                <a:schemeClr val="bg1"/>
              </a:solidFill>
            </a:rPr>
            <a:t>Heel</a:t>
          </a:r>
        </a:p>
      </dgm:t>
    </dgm:pt>
    <dgm:pt modelId="{7D92F7AF-2714-4CE4-A8F8-89D68698E83C}" type="parTrans" cxnId="{C909CB6E-B140-4ED1-BCFD-2A67CEBF4C1B}">
      <dgm:prSet/>
      <dgm:spPr/>
      <dgm:t>
        <a:bodyPr/>
        <a:lstStyle/>
        <a:p>
          <a:endParaRPr lang="en-US" sz="2000"/>
        </a:p>
      </dgm:t>
    </dgm:pt>
    <dgm:pt modelId="{98655D29-3709-4256-B577-155C65FAC568}" type="sibTrans" cxnId="{C909CB6E-B140-4ED1-BCFD-2A67CEBF4C1B}">
      <dgm:prSet/>
      <dgm:spPr/>
      <dgm:t>
        <a:bodyPr/>
        <a:lstStyle/>
        <a:p>
          <a:endParaRPr lang="en-US" sz="2000"/>
        </a:p>
      </dgm:t>
    </dgm:pt>
    <dgm:pt modelId="{ED0B4D0C-928D-4BC0-A0C0-F5D4A8F84680}">
      <dgm:prSet phldrT="[Text]" custT="1"/>
      <dgm:spPr/>
      <dgm:t>
        <a:bodyPr/>
        <a:lstStyle/>
        <a:p>
          <a:r>
            <a:rPr lang="en-US" sz="2800" dirty="0">
              <a:solidFill>
                <a:schemeClr val="bg1"/>
              </a:solidFill>
            </a:rPr>
            <a:t>435 (12.5%)</a:t>
          </a:r>
        </a:p>
      </dgm:t>
    </dgm:pt>
    <dgm:pt modelId="{2CA75BEA-D232-477A-8F67-5B1043E7A9A4}" type="parTrans" cxnId="{6C8B9766-3007-45E4-8DBE-E9A6C8DE3093}">
      <dgm:prSet/>
      <dgm:spPr/>
      <dgm:t>
        <a:bodyPr/>
        <a:lstStyle/>
        <a:p>
          <a:endParaRPr lang="en-US" sz="2000"/>
        </a:p>
      </dgm:t>
    </dgm:pt>
    <dgm:pt modelId="{DD9BF6E1-3F91-4297-B1CA-B5A0E1688305}" type="sibTrans" cxnId="{6C8B9766-3007-45E4-8DBE-E9A6C8DE3093}">
      <dgm:prSet/>
      <dgm:spPr/>
      <dgm:t>
        <a:bodyPr/>
        <a:lstStyle/>
        <a:p>
          <a:endParaRPr lang="en-US" sz="2000"/>
        </a:p>
      </dgm:t>
    </dgm:pt>
    <dgm:pt modelId="{B4D4E0D5-7467-48CB-B24C-B49E04CC4264}" type="pres">
      <dgm:prSet presAssocID="{E8538283-4EE9-4B04-B9C7-0EED5E39EA22}" presName="Name0" presStyleCnt="0">
        <dgm:presLayoutVars>
          <dgm:dir/>
          <dgm:resizeHandles val="exact"/>
        </dgm:presLayoutVars>
      </dgm:prSet>
      <dgm:spPr/>
    </dgm:pt>
    <dgm:pt modelId="{62927FEC-3DC2-4D70-986D-7BF377F96894}" type="pres">
      <dgm:prSet presAssocID="{B0630571-6D55-4B4D-BEB1-2256992D2B07}" presName="node" presStyleLbl="node1" presStyleIdx="0" presStyleCnt="4" custLinFactNeighborX="27259" custLinFactNeighborY="1213">
        <dgm:presLayoutVars>
          <dgm:bulletEnabled val="1"/>
        </dgm:presLayoutVars>
      </dgm:prSet>
      <dgm:spPr/>
    </dgm:pt>
    <dgm:pt modelId="{816077A4-8D07-4974-ABD4-0C970CF2809D}" type="pres">
      <dgm:prSet presAssocID="{28BC4260-971F-4010-91F9-C184EC2D1DAA}" presName="sibTrans" presStyleCnt="0"/>
      <dgm:spPr/>
    </dgm:pt>
    <dgm:pt modelId="{4772DAD1-A9B6-465C-9155-436458359D2D}" type="pres">
      <dgm:prSet presAssocID="{2841509C-9A04-4279-9665-1165586A868B}" presName="node" presStyleLbl="node1" presStyleIdx="1" presStyleCnt="4">
        <dgm:presLayoutVars>
          <dgm:bulletEnabled val="1"/>
        </dgm:presLayoutVars>
      </dgm:prSet>
      <dgm:spPr/>
    </dgm:pt>
    <dgm:pt modelId="{EB82419D-E1C5-421D-92D8-E25802702443}" type="pres">
      <dgm:prSet presAssocID="{7E5AC6C8-52C5-41A4-A1D7-CFC7B7349905}" presName="sibTrans" presStyleCnt="0"/>
      <dgm:spPr/>
    </dgm:pt>
    <dgm:pt modelId="{112752D6-8A9E-42FD-8BCA-0FA39B1D38BE}" type="pres">
      <dgm:prSet presAssocID="{750ABC16-2F1C-44F9-87D9-D419C486F8AB}" presName="node" presStyleLbl="node1" presStyleIdx="2" presStyleCnt="4">
        <dgm:presLayoutVars>
          <dgm:bulletEnabled val="1"/>
        </dgm:presLayoutVars>
      </dgm:prSet>
      <dgm:spPr/>
    </dgm:pt>
    <dgm:pt modelId="{B9CD4902-AD40-4868-B45C-B2080BBC60ED}" type="pres">
      <dgm:prSet presAssocID="{D10A890B-9DE5-432A-A12C-61C0EFF0512D}" presName="sibTrans" presStyleCnt="0"/>
      <dgm:spPr/>
    </dgm:pt>
    <dgm:pt modelId="{E1BB799B-24A5-46DB-8BB0-F8B02170A5AC}" type="pres">
      <dgm:prSet presAssocID="{CD60FED5-CD12-4A11-88EA-396633F7979B}" presName="node" presStyleLbl="node1" presStyleIdx="3" presStyleCnt="4">
        <dgm:presLayoutVars>
          <dgm:bulletEnabled val="1"/>
        </dgm:presLayoutVars>
      </dgm:prSet>
      <dgm:spPr/>
    </dgm:pt>
  </dgm:ptLst>
  <dgm:cxnLst>
    <dgm:cxn modelId="{52EB061C-8060-4135-B67C-C40D4D957620}" srcId="{B0630571-6D55-4B4D-BEB1-2256992D2B07}" destId="{73015CDB-EB4F-429C-8354-29F9729FB09A}" srcOrd="0" destOrd="0" parTransId="{E4F22D35-2B2A-44FD-AFBD-A82581018585}" sibTransId="{D94CB6BD-B2BD-4E06-8F32-A6AF01AAE510}"/>
    <dgm:cxn modelId="{7F19311F-01A4-4C9C-A5DB-7764A92C00B4}" type="presOf" srcId="{B0630571-6D55-4B4D-BEB1-2256992D2B07}" destId="{62927FEC-3DC2-4D70-986D-7BF377F96894}" srcOrd="0" destOrd="0" presId="urn:microsoft.com/office/officeart/2005/8/layout/hList6"/>
    <dgm:cxn modelId="{72EB8728-C77D-40B4-9ABE-0A58DD2CE66D}" srcId="{2841509C-9A04-4279-9665-1165586A868B}" destId="{529899BD-39E8-4CA6-BBB0-BA06073B41D3}" srcOrd="0" destOrd="0" parTransId="{51768298-7FE7-425B-ACD6-110722A9E966}" sibTransId="{0D0EA192-7644-467E-8E60-D8B9A862EAF1}"/>
    <dgm:cxn modelId="{E79CFA30-356C-4FED-ADF5-38CBD62F5D38}" type="presOf" srcId="{ED0B4D0C-928D-4BC0-A0C0-F5D4A8F84680}" destId="{E1BB799B-24A5-46DB-8BB0-F8B02170A5AC}" srcOrd="0" destOrd="1" presId="urn:microsoft.com/office/officeart/2005/8/layout/hList6"/>
    <dgm:cxn modelId="{6C8B9766-3007-45E4-8DBE-E9A6C8DE3093}" srcId="{CD60FED5-CD12-4A11-88EA-396633F7979B}" destId="{ED0B4D0C-928D-4BC0-A0C0-F5D4A8F84680}" srcOrd="0" destOrd="0" parTransId="{2CA75BEA-D232-477A-8F67-5B1043E7A9A4}" sibTransId="{DD9BF6E1-3F91-4297-B1CA-B5A0E1688305}"/>
    <dgm:cxn modelId="{4899096D-26FD-4DC9-96CC-BA1CCAF92178}" srcId="{750ABC16-2F1C-44F9-87D9-D419C486F8AB}" destId="{C5283C14-4DF6-4F84-BFA1-8558A8845FA2}" srcOrd="0" destOrd="0" parTransId="{C0D7D8A5-9B58-4ABB-AF5C-C9A6B9DCDBB3}" sibTransId="{793C5FD7-3F36-44E0-99B6-C45E537393FE}"/>
    <dgm:cxn modelId="{C61A654D-7418-4EA4-93D5-CC25283856A4}" srcId="{E8538283-4EE9-4B04-B9C7-0EED5E39EA22}" destId="{2841509C-9A04-4279-9665-1165586A868B}" srcOrd="1" destOrd="0" parTransId="{779B269E-3C28-4A84-A9E7-22C5990BAEF3}" sibTransId="{7E5AC6C8-52C5-41A4-A1D7-CFC7B7349905}"/>
    <dgm:cxn modelId="{C909CB6E-B140-4ED1-BCFD-2A67CEBF4C1B}" srcId="{E8538283-4EE9-4B04-B9C7-0EED5E39EA22}" destId="{CD60FED5-CD12-4A11-88EA-396633F7979B}" srcOrd="3" destOrd="0" parTransId="{7D92F7AF-2714-4CE4-A8F8-89D68698E83C}" sibTransId="{98655D29-3709-4256-B577-155C65FAC568}"/>
    <dgm:cxn modelId="{62185E53-5EA1-4EB7-9564-AA76E725ABC1}" type="presOf" srcId="{73015CDB-EB4F-429C-8354-29F9729FB09A}" destId="{62927FEC-3DC2-4D70-986D-7BF377F96894}" srcOrd="0" destOrd="1" presId="urn:microsoft.com/office/officeart/2005/8/layout/hList6"/>
    <dgm:cxn modelId="{F0192A78-B677-447E-AD6F-BA71A8523E8C}" type="presOf" srcId="{C5283C14-4DF6-4F84-BFA1-8558A8845FA2}" destId="{112752D6-8A9E-42FD-8BCA-0FA39B1D38BE}" srcOrd="0" destOrd="1" presId="urn:microsoft.com/office/officeart/2005/8/layout/hList6"/>
    <dgm:cxn modelId="{2688A592-BEC8-4279-B02A-95CFE20F54C8}" type="presOf" srcId="{750ABC16-2F1C-44F9-87D9-D419C486F8AB}" destId="{112752D6-8A9E-42FD-8BCA-0FA39B1D38BE}" srcOrd="0" destOrd="0" presId="urn:microsoft.com/office/officeart/2005/8/layout/hList6"/>
    <dgm:cxn modelId="{F2EE32A9-874F-4632-9C97-CB052E87FF91}" srcId="{E8538283-4EE9-4B04-B9C7-0EED5E39EA22}" destId="{B0630571-6D55-4B4D-BEB1-2256992D2B07}" srcOrd="0" destOrd="0" parTransId="{6DF4CC67-A75A-465C-A578-47FB14B5D8FC}" sibTransId="{28BC4260-971F-4010-91F9-C184EC2D1DAA}"/>
    <dgm:cxn modelId="{789AA9C3-85B9-4BFD-9AC6-E1C32E05ADB9}" srcId="{E8538283-4EE9-4B04-B9C7-0EED5E39EA22}" destId="{750ABC16-2F1C-44F9-87D9-D419C486F8AB}" srcOrd="2" destOrd="0" parTransId="{0F8FA163-FEF3-4B9F-A3FB-824E3AFDC067}" sibTransId="{D10A890B-9DE5-432A-A12C-61C0EFF0512D}"/>
    <dgm:cxn modelId="{81476FC8-8EC2-4A0A-A4C9-0670AE82A7D1}" type="presOf" srcId="{529899BD-39E8-4CA6-BBB0-BA06073B41D3}" destId="{4772DAD1-A9B6-465C-9155-436458359D2D}" srcOrd="0" destOrd="1" presId="urn:microsoft.com/office/officeart/2005/8/layout/hList6"/>
    <dgm:cxn modelId="{09B784C9-93F6-44B8-AFE3-19D7955D7583}" type="presOf" srcId="{2841509C-9A04-4279-9665-1165586A868B}" destId="{4772DAD1-A9B6-465C-9155-436458359D2D}" srcOrd="0" destOrd="0" presId="urn:microsoft.com/office/officeart/2005/8/layout/hList6"/>
    <dgm:cxn modelId="{388D21E7-2015-42A8-B72A-C01CCC1CD10A}" type="presOf" srcId="{CD60FED5-CD12-4A11-88EA-396633F7979B}" destId="{E1BB799B-24A5-46DB-8BB0-F8B02170A5AC}" srcOrd="0" destOrd="0" presId="urn:microsoft.com/office/officeart/2005/8/layout/hList6"/>
    <dgm:cxn modelId="{3CE47DE8-47C6-4A41-82EB-ED5BE87BE21D}" type="presOf" srcId="{E8538283-4EE9-4B04-B9C7-0EED5E39EA22}" destId="{B4D4E0D5-7467-48CB-B24C-B49E04CC4264}" srcOrd="0" destOrd="0" presId="urn:microsoft.com/office/officeart/2005/8/layout/hList6"/>
    <dgm:cxn modelId="{12E1A921-38C8-4715-BBA6-833495ECAC42}" type="presParOf" srcId="{B4D4E0D5-7467-48CB-B24C-B49E04CC4264}" destId="{62927FEC-3DC2-4D70-986D-7BF377F96894}" srcOrd="0" destOrd="0" presId="urn:microsoft.com/office/officeart/2005/8/layout/hList6"/>
    <dgm:cxn modelId="{44478BB1-95A9-440D-8413-9938B7F773D3}" type="presParOf" srcId="{B4D4E0D5-7467-48CB-B24C-B49E04CC4264}" destId="{816077A4-8D07-4974-ABD4-0C970CF2809D}" srcOrd="1" destOrd="0" presId="urn:microsoft.com/office/officeart/2005/8/layout/hList6"/>
    <dgm:cxn modelId="{D651A60B-E72C-4507-93DF-DDFB311B8C1F}" type="presParOf" srcId="{B4D4E0D5-7467-48CB-B24C-B49E04CC4264}" destId="{4772DAD1-A9B6-465C-9155-436458359D2D}" srcOrd="2" destOrd="0" presId="urn:microsoft.com/office/officeart/2005/8/layout/hList6"/>
    <dgm:cxn modelId="{0AC19C9C-7C33-4E71-9381-0370C56DEC84}" type="presParOf" srcId="{B4D4E0D5-7467-48CB-B24C-B49E04CC4264}" destId="{EB82419D-E1C5-421D-92D8-E25802702443}" srcOrd="3" destOrd="0" presId="urn:microsoft.com/office/officeart/2005/8/layout/hList6"/>
    <dgm:cxn modelId="{CF55A834-12E0-43D0-97AA-7C6700F5C4FE}" type="presParOf" srcId="{B4D4E0D5-7467-48CB-B24C-B49E04CC4264}" destId="{112752D6-8A9E-42FD-8BCA-0FA39B1D38BE}" srcOrd="4" destOrd="0" presId="urn:microsoft.com/office/officeart/2005/8/layout/hList6"/>
    <dgm:cxn modelId="{F1FE0C79-B8BE-4A94-80EE-9CABB46D934B}" type="presParOf" srcId="{B4D4E0D5-7467-48CB-B24C-B49E04CC4264}" destId="{B9CD4902-AD40-4868-B45C-B2080BBC60ED}" srcOrd="5" destOrd="0" presId="urn:microsoft.com/office/officeart/2005/8/layout/hList6"/>
    <dgm:cxn modelId="{17066DA9-954B-40DC-9D97-E5D92BABADB1}" type="presParOf" srcId="{B4D4E0D5-7467-48CB-B24C-B49E04CC4264}" destId="{E1BB799B-24A5-46DB-8BB0-F8B02170A5AC}" srcOrd="6" destOrd="0" presId="urn:microsoft.com/office/officeart/2005/8/layout/h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98B34A9-9CE7-4577-B9EF-939B8CF6796B}" type="doc">
      <dgm:prSet loTypeId="urn:microsoft.com/office/officeart/2005/8/layout/arrow5" loCatId="relationship" qsTypeId="urn:microsoft.com/office/officeart/2005/8/quickstyle/simple1" qsCatId="simple" csTypeId="urn:microsoft.com/office/officeart/2005/8/colors/accent1_2" csCatId="accent1" phldr="1"/>
      <dgm:spPr/>
      <dgm:t>
        <a:bodyPr/>
        <a:lstStyle/>
        <a:p>
          <a:endParaRPr lang="en-US"/>
        </a:p>
      </dgm:t>
    </dgm:pt>
    <dgm:pt modelId="{306E7FA5-A340-443A-914E-FB6ABE10556F}">
      <dgm:prSet phldrT="[Text]" custT="1"/>
      <dgm:spPr/>
      <dgm:t>
        <a:bodyPr/>
        <a:lstStyle/>
        <a:p>
          <a:r>
            <a:rPr lang="en-US" sz="2000" spc="-100" baseline="0" dirty="0">
              <a:solidFill>
                <a:schemeClr val="bg2"/>
              </a:solidFill>
            </a:rPr>
            <a:t>Traditional Fall Injury Risk Screening (eCare)</a:t>
          </a:r>
        </a:p>
        <a:p>
          <a:r>
            <a:rPr lang="en-US" sz="2000" dirty="0">
              <a:solidFill>
                <a:srgbClr val="C00000"/>
              </a:solidFill>
            </a:rPr>
            <a:t>AUC .59</a:t>
          </a:r>
        </a:p>
      </dgm:t>
    </dgm:pt>
    <dgm:pt modelId="{1F952268-BB3C-43D3-86ED-548A9BFF19C7}" type="parTrans" cxnId="{DEDA3533-D136-4534-9440-0CB924B81ED3}">
      <dgm:prSet/>
      <dgm:spPr/>
      <dgm:t>
        <a:bodyPr/>
        <a:lstStyle/>
        <a:p>
          <a:endParaRPr lang="en-US"/>
        </a:p>
      </dgm:t>
    </dgm:pt>
    <dgm:pt modelId="{FD1104DA-D22A-43EF-83CD-1DA49C1A47AA}" type="sibTrans" cxnId="{DEDA3533-D136-4534-9440-0CB924B81ED3}">
      <dgm:prSet/>
      <dgm:spPr/>
      <dgm:t>
        <a:bodyPr/>
        <a:lstStyle/>
        <a:p>
          <a:endParaRPr lang="en-US"/>
        </a:p>
      </dgm:t>
    </dgm:pt>
    <dgm:pt modelId="{28831909-EEB8-4D67-A580-C27E0571DFFE}">
      <dgm:prSet phldrT="[Text]" custT="1"/>
      <dgm:spPr/>
      <dgm:t>
        <a:bodyPr/>
        <a:lstStyle/>
        <a:p>
          <a:r>
            <a:rPr lang="en-US" sz="2000" b="0" dirty="0">
              <a:solidFill>
                <a:schemeClr val="bg2"/>
              </a:solidFill>
            </a:rPr>
            <a:t>EHR-based Fall Injury Risk Screening </a:t>
          </a:r>
        </a:p>
        <a:p>
          <a:r>
            <a:rPr lang="en-US" sz="2000" b="0" dirty="0">
              <a:solidFill>
                <a:schemeClr val="accent6">
                  <a:lumMod val="50000"/>
                </a:schemeClr>
              </a:solidFill>
            </a:rPr>
            <a:t>AUC .76</a:t>
          </a:r>
        </a:p>
      </dgm:t>
    </dgm:pt>
    <dgm:pt modelId="{91ADFD4D-B58B-4D0B-AF2D-948FF23C28A3}" type="parTrans" cxnId="{1CC756D4-4BC7-450E-BA02-C38456744671}">
      <dgm:prSet/>
      <dgm:spPr/>
      <dgm:t>
        <a:bodyPr/>
        <a:lstStyle/>
        <a:p>
          <a:endParaRPr lang="en-US"/>
        </a:p>
      </dgm:t>
    </dgm:pt>
    <dgm:pt modelId="{4473C735-4A22-4837-9494-F268352880EF}" type="sibTrans" cxnId="{1CC756D4-4BC7-450E-BA02-C38456744671}">
      <dgm:prSet/>
      <dgm:spPr/>
      <dgm:t>
        <a:bodyPr/>
        <a:lstStyle/>
        <a:p>
          <a:endParaRPr lang="en-US"/>
        </a:p>
      </dgm:t>
    </dgm:pt>
    <dgm:pt modelId="{5EBFA9EC-A5CD-4166-AD0B-F04F0FF24B59}" type="pres">
      <dgm:prSet presAssocID="{298B34A9-9CE7-4577-B9EF-939B8CF6796B}" presName="diagram" presStyleCnt="0">
        <dgm:presLayoutVars>
          <dgm:dir/>
          <dgm:resizeHandles val="exact"/>
        </dgm:presLayoutVars>
      </dgm:prSet>
      <dgm:spPr/>
    </dgm:pt>
    <dgm:pt modelId="{124B2E69-9969-46E1-9915-81953880D560}" type="pres">
      <dgm:prSet presAssocID="{306E7FA5-A340-443A-914E-FB6ABE10556F}" presName="arrow" presStyleLbl="node1" presStyleIdx="0" presStyleCnt="2">
        <dgm:presLayoutVars>
          <dgm:bulletEnabled val="1"/>
        </dgm:presLayoutVars>
      </dgm:prSet>
      <dgm:spPr/>
    </dgm:pt>
    <dgm:pt modelId="{80BECA16-E89F-462C-A6D5-BA3704F64A4B}" type="pres">
      <dgm:prSet presAssocID="{28831909-EEB8-4D67-A580-C27E0571DFFE}" presName="arrow" presStyleLbl="node1" presStyleIdx="1" presStyleCnt="2">
        <dgm:presLayoutVars>
          <dgm:bulletEnabled val="1"/>
        </dgm:presLayoutVars>
      </dgm:prSet>
      <dgm:spPr/>
    </dgm:pt>
  </dgm:ptLst>
  <dgm:cxnLst>
    <dgm:cxn modelId="{DEDA3533-D136-4534-9440-0CB924B81ED3}" srcId="{298B34A9-9CE7-4577-B9EF-939B8CF6796B}" destId="{306E7FA5-A340-443A-914E-FB6ABE10556F}" srcOrd="0" destOrd="0" parTransId="{1F952268-BB3C-43D3-86ED-548A9BFF19C7}" sibTransId="{FD1104DA-D22A-43EF-83CD-1DA49C1A47AA}"/>
    <dgm:cxn modelId="{04FC824D-27F9-46F6-8DD3-7146BBE581B4}" type="presOf" srcId="{28831909-EEB8-4D67-A580-C27E0571DFFE}" destId="{80BECA16-E89F-462C-A6D5-BA3704F64A4B}" srcOrd="0" destOrd="0" presId="urn:microsoft.com/office/officeart/2005/8/layout/arrow5"/>
    <dgm:cxn modelId="{3CA9394F-0524-4078-9828-16C082914D37}" type="presOf" srcId="{298B34A9-9CE7-4577-B9EF-939B8CF6796B}" destId="{5EBFA9EC-A5CD-4166-AD0B-F04F0FF24B59}" srcOrd="0" destOrd="0" presId="urn:microsoft.com/office/officeart/2005/8/layout/arrow5"/>
    <dgm:cxn modelId="{08A92D93-E938-43DA-9D6E-AF4C00BC596F}" type="presOf" srcId="{306E7FA5-A340-443A-914E-FB6ABE10556F}" destId="{124B2E69-9969-46E1-9915-81953880D560}" srcOrd="0" destOrd="0" presId="urn:microsoft.com/office/officeart/2005/8/layout/arrow5"/>
    <dgm:cxn modelId="{1CC756D4-4BC7-450E-BA02-C38456744671}" srcId="{298B34A9-9CE7-4577-B9EF-939B8CF6796B}" destId="{28831909-EEB8-4D67-A580-C27E0571DFFE}" srcOrd="1" destOrd="0" parTransId="{91ADFD4D-B58B-4D0B-AF2D-948FF23C28A3}" sibTransId="{4473C735-4A22-4837-9494-F268352880EF}"/>
    <dgm:cxn modelId="{B920D136-7C7D-479D-AB4C-C47E8A08DE5F}" type="presParOf" srcId="{5EBFA9EC-A5CD-4166-AD0B-F04F0FF24B59}" destId="{124B2E69-9969-46E1-9915-81953880D560}" srcOrd="0" destOrd="0" presId="urn:microsoft.com/office/officeart/2005/8/layout/arrow5"/>
    <dgm:cxn modelId="{A22BD8C8-DF71-4CA7-B848-98D082D48BAB}" type="presParOf" srcId="{5EBFA9EC-A5CD-4166-AD0B-F04F0FF24B59}" destId="{80BECA16-E89F-462C-A6D5-BA3704F64A4B}" srcOrd="1" destOrd="0" presId="urn:microsoft.com/office/officeart/2005/8/layout/arrow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9B07081-CA78-47DF-AB69-C703DEFBE1A6}" type="doc">
      <dgm:prSet loTypeId="urn:microsoft.com/office/officeart/2005/8/layout/default" loCatId="list" qsTypeId="urn:microsoft.com/office/officeart/2005/8/quickstyle/simple1" qsCatId="simple" csTypeId="urn:microsoft.com/office/officeart/2005/8/colors/accent1_2" csCatId="accent1"/>
      <dgm:spPr/>
      <dgm:t>
        <a:bodyPr/>
        <a:lstStyle/>
        <a:p>
          <a:endParaRPr lang="en-US"/>
        </a:p>
      </dgm:t>
    </dgm:pt>
    <dgm:pt modelId="{F40FF234-9FDC-437C-BCA2-3F80EC63855F}">
      <dgm:prSet custT="1"/>
      <dgm:spPr/>
      <dgm:t>
        <a:bodyPr/>
        <a:lstStyle/>
        <a:p>
          <a:r>
            <a:rPr lang="en-US" sz="1100" i="0">
              <a:solidFill>
                <a:schemeClr val="bg2"/>
              </a:solidFill>
            </a:rPr>
            <a:t>Cough</a:t>
          </a:r>
          <a:endParaRPr lang="en-US" sz="1100">
            <a:solidFill>
              <a:schemeClr val="bg2"/>
            </a:solidFill>
          </a:endParaRPr>
        </a:p>
      </dgm:t>
    </dgm:pt>
    <dgm:pt modelId="{407FA793-8CB4-4359-865E-57DB2FEA0830}" type="parTrans" cxnId="{E2078023-4ABE-4A28-B512-35772C1FB651}">
      <dgm:prSet/>
      <dgm:spPr/>
      <dgm:t>
        <a:bodyPr/>
        <a:lstStyle/>
        <a:p>
          <a:endParaRPr lang="en-US" sz="1800">
            <a:solidFill>
              <a:schemeClr val="bg2"/>
            </a:solidFill>
          </a:endParaRPr>
        </a:p>
      </dgm:t>
    </dgm:pt>
    <dgm:pt modelId="{9FFBC9E4-ABB1-491C-AF7C-BDFF3E0899B9}" type="sibTrans" cxnId="{E2078023-4ABE-4A28-B512-35772C1FB651}">
      <dgm:prSet/>
      <dgm:spPr/>
      <dgm:t>
        <a:bodyPr/>
        <a:lstStyle/>
        <a:p>
          <a:endParaRPr lang="en-US" sz="1800">
            <a:solidFill>
              <a:schemeClr val="bg2"/>
            </a:solidFill>
          </a:endParaRPr>
        </a:p>
      </dgm:t>
    </dgm:pt>
    <dgm:pt modelId="{0C9D9590-144D-476A-BE8D-E4C9C889CB3B}">
      <dgm:prSet custT="1"/>
      <dgm:spPr/>
      <dgm:t>
        <a:bodyPr/>
        <a:lstStyle/>
        <a:p>
          <a:r>
            <a:rPr lang="en-US" sz="1100">
              <a:solidFill>
                <a:schemeClr val="bg2"/>
              </a:solidFill>
            </a:rPr>
            <a:t>Hypotension</a:t>
          </a:r>
        </a:p>
      </dgm:t>
    </dgm:pt>
    <dgm:pt modelId="{7939262A-82CD-479B-B420-4A13DF4D6231}" type="parTrans" cxnId="{F95AEFBC-5442-4762-A522-336E7754833A}">
      <dgm:prSet/>
      <dgm:spPr/>
      <dgm:t>
        <a:bodyPr/>
        <a:lstStyle/>
        <a:p>
          <a:endParaRPr lang="en-US" sz="1800">
            <a:solidFill>
              <a:schemeClr val="bg2"/>
            </a:solidFill>
          </a:endParaRPr>
        </a:p>
      </dgm:t>
    </dgm:pt>
    <dgm:pt modelId="{D7D9E9B5-6B4C-43F0-9511-D955A3F0FCF4}" type="sibTrans" cxnId="{F95AEFBC-5442-4762-A522-336E7754833A}">
      <dgm:prSet/>
      <dgm:spPr/>
      <dgm:t>
        <a:bodyPr/>
        <a:lstStyle/>
        <a:p>
          <a:endParaRPr lang="en-US" sz="1800">
            <a:solidFill>
              <a:schemeClr val="bg2"/>
            </a:solidFill>
          </a:endParaRPr>
        </a:p>
      </dgm:t>
    </dgm:pt>
    <dgm:pt modelId="{0C5351AA-B54E-4EB2-B23E-812205B36C3A}">
      <dgm:prSet custT="1"/>
      <dgm:spPr/>
      <dgm:t>
        <a:bodyPr/>
        <a:lstStyle/>
        <a:p>
          <a:r>
            <a:rPr lang="en-US" sz="1100" i="0">
              <a:solidFill>
                <a:schemeClr val="bg2"/>
              </a:solidFill>
            </a:rPr>
            <a:t>Lightheadedness</a:t>
          </a:r>
          <a:endParaRPr lang="en-US" sz="1100">
            <a:solidFill>
              <a:schemeClr val="bg2"/>
            </a:solidFill>
          </a:endParaRPr>
        </a:p>
      </dgm:t>
    </dgm:pt>
    <dgm:pt modelId="{D102B5C9-C42C-42FF-A11C-BBFF96125EBE}" type="parTrans" cxnId="{C51E15E5-CE71-4E3E-942E-E3E51959B239}">
      <dgm:prSet/>
      <dgm:spPr/>
      <dgm:t>
        <a:bodyPr/>
        <a:lstStyle/>
        <a:p>
          <a:endParaRPr lang="en-US" sz="1800">
            <a:solidFill>
              <a:schemeClr val="bg2"/>
            </a:solidFill>
          </a:endParaRPr>
        </a:p>
      </dgm:t>
    </dgm:pt>
    <dgm:pt modelId="{BB57DEBB-5394-420C-A2CD-8980E4CA2026}" type="sibTrans" cxnId="{C51E15E5-CE71-4E3E-942E-E3E51959B239}">
      <dgm:prSet/>
      <dgm:spPr/>
      <dgm:t>
        <a:bodyPr/>
        <a:lstStyle/>
        <a:p>
          <a:endParaRPr lang="en-US" sz="1800">
            <a:solidFill>
              <a:schemeClr val="bg2"/>
            </a:solidFill>
          </a:endParaRPr>
        </a:p>
      </dgm:t>
    </dgm:pt>
    <dgm:pt modelId="{4D61BAE0-EC1D-4A76-A930-26FE0A010C17}">
      <dgm:prSet custT="1"/>
      <dgm:spPr/>
      <dgm:t>
        <a:bodyPr/>
        <a:lstStyle/>
        <a:p>
          <a:r>
            <a:rPr lang="en-US" sz="1100">
              <a:solidFill>
                <a:schemeClr val="bg2"/>
              </a:solidFill>
            </a:rPr>
            <a:t>Shortness of breath</a:t>
          </a:r>
        </a:p>
      </dgm:t>
    </dgm:pt>
    <dgm:pt modelId="{7E0E7F83-86B5-4CD8-AB17-5CEF91F30167}" type="parTrans" cxnId="{34A1C4CA-CD4C-454D-982E-4C2389D61769}">
      <dgm:prSet/>
      <dgm:spPr/>
      <dgm:t>
        <a:bodyPr/>
        <a:lstStyle/>
        <a:p>
          <a:endParaRPr lang="en-US" sz="1800">
            <a:solidFill>
              <a:schemeClr val="bg2"/>
            </a:solidFill>
          </a:endParaRPr>
        </a:p>
      </dgm:t>
    </dgm:pt>
    <dgm:pt modelId="{96BE20BD-2F83-41F3-A640-CC94EB7BC178}" type="sibTrans" cxnId="{34A1C4CA-CD4C-454D-982E-4C2389D61769}">
      <dgm:prSet/>
      <dgm:spPr/>
      <dgm:t>
        <a:bodyPr/>
        <a:lstStyle/>
        <a:p>
          <a:endParaRPr lang="en-US" sz="1800">
            <a:solidFill>
              <a:schemeClr val="bg2"/>
            </a:solidFill>
          </a:endParaRPr>
        </a:p>
      </dgm:t>
    </dgm:pt>
    <dgm:pt modelId="{01DFEF4B-F89B-4048-8F6C-E733202C4B5F}">
      <dgm:prSet custT="1"/>
      <dgm:spPr/>
      <dgm:t>
        <a:bodyPr/>
        <a:lstStyle/>
        <a:p>
          <a:r>
            <a:rPr lang="en-US" sz="1100" i="0">
              <a:solidFill>
                <a:schemeClr val="bg2"/>
              </a:solidFill>
            </a:rPr>
            <a:t>Syncope</a:t>
          </a:r>
          <a:endParaRPr lang="en-US" sz="1100">
            <a:solidFill>
              <a:schemeClr val="bg2"/>
            </a:solidFill>
          </a:endParaRPr>
        </a:p>
      </dgm:t>
    </dgm:pt>
    <dgm:pt modelId="{A8AEA7B2-94A9-43D6-9435-3237A9753F42}" type="parTrans" cxnId="{26864A76-091F-4B1C-B216-7E900972CB12}">
      <dgm:prSet/>
      <dgm:spPr/>
      <dgm:t>
        <a:bodyPr/>
        <a:lstStyle/>
        <a:p>
          <a:endParaRPr lang="en-US" sz="1800">
            <a:solidFill>
              <a:schemeClr val="bg2"/>
            </a:solidFill>
          </a:endParaRPr>
        </a:p>
      </dgm:t>
    </dgm:pt>
    <dgm:pt modelId="{95167192-3014-4684-88A6-D6E95A304619}" type="sibTrans" cxnId="{26864A76-091F-4B1C-B216-7E900972CB12}">
      <dgm:prSet/>
      <dgm:spPr/>
      <dgm:t>
        <a:bodyPr/>
        <a:lstStyle/>
        <a:p>
          <a:endParaRPr lang="en-US" sz="1800">
            <a:solidFill>
              <a:schemeClr val="bg2"/>
            </a:solidFill>
          </a:endParaRPr>
        </a:p>
      </dgm:t>
    </dgm:pt>
    <dgm:pt modelId="{0D49A37C-7808-469B-A287-D37EFF9E7E20}">
      <dgm:prSet custT="1"/>
      <dgm:spPr/>
      <dgm:t>
        <a:bodyPr/>
        <a:lstStyle/>
        <a:p>
          <a:r>
            <a:rPr lang="en-US" sz="1100" i="0">
              <a:solidFill>
                <a:schemeClr val="bg2"/>
              </a:solidFill>
            </a:rPr>
            <a:t>Tachycardia</a:t>
          </a:r>
          <a:endParaRPr lang="en-US" sz="1100">
            <a:solidFill>
              <a:schemeClr val="bg2"/>
            </a:solidFill>
          </a:endParaRPr>
        </a:p>
      </dgm:t>
    </dgm:pt>
    <dgm:pt modelId="{1EFD80F5-4115-49AE-9CDA-1203B5C00A70}" type="parTrans" cxnId="{08CA0404-805A-457A-BD06-934EA959FE52}">
      <dgm:prSet/>
      <dgm:spPr/>
      <dgm:t>
        <a:bodyPr/>
        <a:lstStyle/>
        <a:p>
          <a:endParaRPr lang="en-US" sz="1800">
            <a:solidFill>
              <a:schemeClr val="bg2"/>
            </a:solidFill>
          </a:endParaRPr>
        </a:p>
      </dgm:t>
    </dgm:pt>
    <dgm:pt modelId="{C25E2747-F372-4BFC-8F76-E3FBC98E2F04}" type="sibTrans" cxnId="{08CA0404-805A-457A-BD06-934EA959FE52}">
      <dgm:prSet/>
      <dgm:spPr/>
      <dgm:t>
        <a:bodyPr/>
        <a:lstStyle/>
        <a:p>
          <a:endParaRPr lang="en-US" sz="1800">
            <a:solidFill>
              <a:schemeClr val="bg2"/>
            </a:solidFill>
          </a:endParaRPr>
        </a:p>
      </dgm:t>
    </dgm:pt>
    <dgm:pt modelId="{C6C897E0-A6FE-4614-903E-BCED5D3D9A4B}">
      <dgm:prSet custT="1"/>
      <dgm:spPr/>
      <dgm:t>
        <a:bodyPr/>
        <a:lstStyle/>
        <a:p>
          <a:r>
            <a:rPr lang="en-US" sz="1100" i="0">
              <a:solidFill>
                <a:schemeClr val="bg2"/>
              </a:solidFill>
            </a:rPr>
            <a:t>Chest pain</a:t>
          </a:r>
          <a:endParaRPr lang="en-US" sz="1100">
            <a:solidFill>
              <a:schemeClr val="bg2"/>
            </a:solidFill>
          </a:endParaRPr>
        </a:p>
      </dgm:t>
    </dgm:pt>
    <dgm:pt modelId="{501AB70A-C622-412B-B412-938B069DF2CE}" type="parTrans" cxnId="{9BFE6F7B-BF18-498C-97DF-88CF75AD7CC5}">
      <dgm:prSet/>
      <dgm:spPr/>
      <dgm:t>
        <a:bodyPr/>
        <a:lstStyle/>
        <a:p>
          <a:endParaRPr lang="en-US" sz="1800">
            <a:solidFill>
              <a:schemeClr val="bg2"/>
            </a:solidFill>
          </a:endParaRPr>
        </a:p>
      </dgm:t>
    </dgm:pt>
    <dgm:pt modelId="{851D1BB0-6DDE-47C5-96D5-AA351D9402B6}" type="sibTrans" cxnId="{9BFE6F7B-BF18-498C-97DF-88CF75AD7CC5}">
      <dgm:prSet/>
      <dgm:spPr/>
      <dgm:t>
        <a:bodyPr/>
        <a:lstStyle/>
        <a:p>
          <a:endParaRPr lang="en-US" sz="1800">
            <a:solidFill>
              <a:schemeClr val="bg2"/>
            </a:solidFill>
          </a:endParaRPr>
        </a:p>
      </dgm:t>
    </dgm:pt>
    <dgm:pt modelId="{1BB427C9-900E-40A9-A43C-3546FB9C4193}">
      <dgm:prSet custT="1"/>
      <dgm:spPr/>
      <dgm:t>
        <a:bodyPr/>
        <a:lstStyle/>
        <a:p>
          <a:r>
            <a:rPr lang="en-US" sz="1100">
              <a:solidFill>
                <a:schemeClr val="bg2"/>
              </a:solidFill>
            </a:rPr>
            <a:t>Hemoptysis</a:t>
          </a:r>
        </a:p>
      </dgm:t>
    </dgm:pt>
    <dgm:pt modelId="{677107BB-DA3D-4406-A761-0234B3F630DC}" type="parTrans" cxnId="{ABEAA9AB-03D2-4C15-9A91-EF6E512B6E00}">
      <dgm:prSet/>
      <dgm:spPr/>
      <dgm:t>
        <a:bodyPr/>
        <a:lstStyle/>
        <a:p>
          <a:endParaRPr lang="en-US" sz="1800">
            <a:solidFill>
              <a:schemeClr val="bg2"/>
            </a:solidFill>
          </a:endParaRPr>
        </a:p>
      </dgm:t>
    </dgm:pt>
    <dgm:pt modelId="{FA77DD44-3E31-49E4-8008-206B721E0390}" type="sibTrans" cxnId="{ABEAA9AB-03D2-4C15-9A91-EF6E512B6E00}">
      <dgm:prSet/>
      <dgm:spPr/>
      <dgm:t>
        <a:bodyPr/>
        <a:lstStyle/>
        <a:p>
          <a:endParaRPr lang="en-US" sz="1800">
            <a:solidFill>
              <a:schemeClr val="bg2"/>
            </a:solidFill>
          </a:endParaRPr>
        </a:p>
      </dgm:t>
    </dgm:pt>
    <dgm:pt modelId="{0336CD31-217A-4515-9395-B41CBB21B2D6}">
      <dgm:prSet custT="1"/>
      <dgm:spPr/>
      <dgm:t>
        <a:bodyPr/>
        <a:lstStyle/>
        <a:p>
          <a:r>
            <a:rPr lang="en-US" sz="1100" i="0">
              <a:solidFill>
                <a:schemeClr val="bg2"/>
              </a:solidFill>
            </a:rPr>
            <a:t>Calf pain</a:t>
          </a:r>
          <a:endParaRPr lang="en-US" sz="1100">
            <a:solidFill>
              <a:schemeClr val="bg2"/>
            </a:solidFill>
          </a:endParaRPr>
        </a:p>
      </dgm:t>
    </dgm:pt>
    <dgm:pt modelId="{D5E0D2C7-F0A7-4657-B6A7-4A40AA63DE67}" type="parTrans" cxnId="{2E1CC472-E66A-4FD8-B3EA-0A96D37F3E1E}">
      <dgm:prSet/>
      <dgm:spPr/>
      <dgm:t>
        <a:bodyPr/>
        <a:lstStyle/>
        <a:p>
          <a:endParaRPr lang="en-US" sz="1800">
            <a:solidFill>
              <a:schemeClr val="bg2"/>
            </a:solidFill>
          </a:endParaRPr>
        </a:p>
      </dgm:t>
    </dgm:pt>
    <dgm:pt modelId="{73AC1E9B-CC9F-46A5-8014-749E4B02E766}" type="sibTrans" cxnId="{2E1CC472-E66A-4FD8-B3EA-0A96D37F3E1E}">
      <dgm:prSet/>
      <dgm:spPr/>
      <dgm:t>
        <a:bodyPr/>
        <a:lstStyle/>
        <a:p>
          <a:endParaRPr lang="en-US" sz="1800">
            <a:solidFill>
              <a:schemeClr val="bg2"/>
            </a:solidFill>
          </a:endParaRPr>
        </a:p>
      </dgm:t>
    </dgm:pt>
    <dgm:pt modelId="{50D06046-3B8B-4549-89AE-9F14508495A8}">
      <dgm:prSet custT="1"/>
      <dgm:spPr/>
      <dgm:t>
        <a:bodyPr/>
        <a:lstStyle/>
        <a:p>
          <a:r>
            <a:rPr lang="en-US" sz="1100" i="0" dirty="0">
              <a:solidFill>
                <a:schemeClr val="bg2"/>
              </a:solidFill>
            </a:rPr>
            <a:t>Leg pain</a:t>
          </a:r>
          <a:endParaRPr lang="en-US" sz="1100" dirty="0">
            <a:solidFill>
              <a:schemeClr val="bg2"/>
            </a:solidFill>
          </a:endParaRPr>
        </a:p>
      </dgm:t>
    </dgm:pt>
    <dgm:pt modelId="{3311C1BF-BA8F-464A-8988-7350D7E57FB8}" type="parTrans" cxnId="{4580CB59-9C11-4101-B245-711452D2F7E3}">
      <dgm:prSet/>
      <dgm:spPr/>
      <dgm:t>
        <a:bodyPr/>
        <a:lstStyle/>
        <a:p>
          <a:endParaRPr lang="en-US" sz="1800">
            <a:solidFill>
              <a:schemeClr val="bg2"/>
            </a:solidFill>
          </a:endParaRPr>
        </a:p>
      </dgm:t>
    </dgm:pt>
    <dgm:pt modelId="{A4F8B324-C8B6-402C-810B-74497E339399}" type="sibTrans" cxnId="{4580CB59-9C11-4101-B245-711452D2F7E3}">
      <dgm:prSet/>
      <dgm:spPr/>
      <dgm:t>
        <a:bodyPr/>
        <a:lstStyle/>
        <a:p>
          <a:endParaRPr lang="en-US" sz="1800">
            <a:solidFill>
              <a:schemeClr val="bg2"/>
            </a:solidFill>
          </a:endParaRPr>
        </a:p>
      </dgm:t>
    </dgm:pt>
    <dgm:pt modelId="{6402EBC8-10D5-4EF9-9CCE-E3BFCC738020}">
      <dgm:prSet custT="1"/>
      <dgm:spPr/>
      <dgm:t>
        <a:bodyPr/>
        <a:lstStyle/>
        <a:p>
          <a:r>
            <a:rPr lang="en-US" sz="1100" i="0">
              <a:solidFill>
                <a:schemeClr val="bg2"/>
              </a:solidFill>
            </a:rPr>
            <a:t>Foot pain</a:t>
          </a:r>
          <a:endParaRPr lang="en-US" sz="1100">
            <a:solidFill>
              <a:schemeClr val="bg2"/>
            </a:solidFill>
          </a:endParaRPr>
        </a:p>
      </dgm:t>
    </dgm:pt>
    <dgm:pt modelId="{115AA36C-BB95-461C-838E-E27746BC0C35}" type="parTrans" cxnId="{D5DF7DF3-DA85-47B0-99DB-01E5B931B6C0}">
      <dgm:prSet/>
      <dgm:spPr/>
      <dgm:t>
        <a:bodyPr/>
        <a:lstStyle/>
        <a:p>
          <a:endParaRPr lang="en-US" sz="1800">
            <a:solidFill>
              <a:schemeClr val="bg2"/>
            </a:solidFill>
          </a:endParaRPr>
        </a:p>
      </dgm:t>
    </dgm:pt>
    <dgm:pt modelId="{ED67C662-FF1F-42F7-82AA-C627F37A27E5}" type="sibTrans" cxnId="{D5DF7DF3-DA85-47B0-99DB-01E5B931B6C0}">
      <dgm:prSet/>
      <dgm:spPr/>
      <dgm:t>
        <a:bodyPr/>
        <a:lstStyle/>
        <a:p>
          <a:endParaRPr lang="en-US" sz="1800">
            <a:solidFill>
              <a:schemeClr val="bg2"/>
            </a:solidFill>
          </a:endParaRPr>
        </a:p>
      </dgm:t>
    </dgm:pt>
    <dgm:pt modelId="{3E119795-C8E4-4824-B4ED-DF88AD407226}">
      <dgm:prSet custT="1"/>
      <dgm:spPr/>
      <dgm:t>
        <a:bodyPr/>
        <a:lstStyle/>
        <a:p>
          <a:r>
            <a:rPr lang="en-US" sz="1100" i="0">
              <a:solidFill>
                <a:schemeClr val="bg2"/>
              </a:solidFill>
            </a:rPr>
            <a:t>Calf numbness</a:t>
          </a:r>
          <a:endParaRPr lang="en-US" sz="1100">
            <a:solidFill>
              <a:schemeClr val="bg2"/>
            </a:solidFill>
          </a:endParaRPr>
        </a:p>
      </dgm:t>
    </dgm:pt>
    <dgm:pt modelId="{12DF3E69-255A-468F-8334-FCBF91D4D097}" type="parTrans" cxnId="{CEC492E0-EBBB-4C4B-9850-3570EB32EB23}">
      <dgm:prSet/>
      <dgm:spPr/>
      <dgm:t>
        <a:bodyPr/>
        <a:lstStyle/>
        <a:p>
          <a:endParaRPr lang="en-US" sz="1800">
            <a:solidFill>
              <a:schemeClr val="bg2"/>
            </a:solidFill>
          </a:endParaRPr>
        </a:p>
      </dgm:t>
    </dgm:pt>
    <dgm:pt modelId="{BB8F2C5A-54B6-49C7-B708-DC1A74F81B34}" type="sibTrans" cxnId="{CEC492E0-EBBB-4C4B-9850-3570EB32EB23}">
      <dgm:prSet/>
      <dgm:spPr/>
      <dgm:t>
        <a:bodyPr/>
        <a:lstStyle/>
        <a:p>
          <a:endParaRPr lang="en-US" sz="1800">
            <a:solidFill>
              <a:schemeClr val="bg2"/>
            </a:solidFill>
          </a:endParaRPr>
        </a:p>
      </dgm:t>
    </dgm:pt>
    <dgm:pt modelId="{73F07102-F91E-428D-9577-FFF97BA2C722}">
      <dgm:prSet custT="1"/>
      <dgm:spPr/>
      <dgm:t>
        <a:bodyPr/>
        <a:lstStyle/>
        <a:p>
          <a:r>
            <a:rPr lang="en-US" sz="1100" i="0">
              <a:solidFill>
                <a:schemeClr val="bg2"/>
              </a:solidFill>
            </a:rPr>
            <a:t>Leg numbness</a:t>
          </a:r>
          <a:endParaRPr lang="en-US" sz="1100">
            <a:solidFill>
              <a:schemeClr val="bg2"/>
            </a:solidFill>
          </a:endParaRPr>
        </a:p>
      </dgm:t>
    </dgm:pt>
    <dgm:pt modelId="{E8815CAC-C878-4C87-977A-2E5550D46680}" type="parTrans" cxnId="{A3D05FC1-2F88-47BB-AB3C-7E1D636FB0F2}">
      <dgm:prSet/>
      <dgm:spPr/>
      <dgm:t>
        <a:bodyPr/>
        <a:lstStyle/>
        <a:p>
          <a:endParaRPr lang="en-US" sz="1800">
            <a:solidFill>
              <a:schemeClr val="bg2"/>
            </a:solidFill>
          </a:endParaRPr>
        </a:p>
      </dgm:t>
    </dgm:pt>
    <dgm:pt modelId="{5A62E732-E43B-46B3-B524-0BD5D8C70461}" type="sibTrans" cxnId="{A3D05FC1-2F88-47BB-AB3C-7E1D636FB0F2}">
      <dgm:prSet/>
      <dgm:spPr/>
      <dgm:t>
        <a:bodyPr/>
        <a:lstStyle/>
        <a:p>
          <a:endParaRPr lang="en-US" sz="1800">
            <a:solidFill>
              <a:schemeClr val="bg2"/>
            </a:solidFill>
          </a:endParaRPr>
        </a:p>
      </dgm:t>
    </dgm:pt>
    <dgm:pt modelId="{6F5735F7-F5F7-4737-B7E3-4DFE699782D0}">
      <dgm:prSet custT="1"/>
      <dgm:spPr/>
      <dgm:t>
        <a:bodyPr/>
        <a:lstStyle/>
        <a:p>
          <a:r>
            <a:rPr lang="en-US" sz="1100" i="0">
              <a:solidFill>
                <a:schemeClr val="bg2"/>
              </a:solidFill>
            </a:rPr>
            <a:t>Foot numbness</a:t>
          </a:r>
          <a:endParaRPr lang="en-US" sz="1100">
            <a:solidFill>
              <a:schemeClr val="bg2"/>
            </a:solidFill>
          </a:endParaRPr>
        </a:p>
      </dgm:t>
    </dgm:pt>
    <dgm:pt modelId="{FF3EE560-80E8-4B59-B67E-2B85F2F13C50}" type="parTrans" cxnId="{B6657FA2-BCB4-4A1C-A538-1C7A2443C596}">
      <dgm:prSet/>
      <dgm:spPr/>
      <dgm:t>
        <a:bodyPr/>
        <a:lstStyle/>
        <a:p>
          <a:endParaRPr lang="en-US" sz="1800">
            <a:solidFill>
              <a:schemeClr val="bg2"/>
            </a:solidFill>
          </a:endParaRPr>
        </a:p>
      </dgm:t>
    </dgm:pt>
    <dgm:pt modelId="{AACBAC2F-378C-42BD-BD04-1869B3A7E318}" type="sibTrans" cxnId="{B6657FA2-BCB4-4A1C-A538-1C7A2443C596}">
      <dgm:prSet/>
      <dgm:spPr/>
      <dgm:t>
        <a:bodyPr/>
        <a:lstStyle/>
        <a:p>
          <a:endParaRPr lang="en-US" sz="1800">
            <a:solidFill>
              <a:schemeClr val="bg2"/>
            </a:solidFill>
          </a:endParaRPr>
        </a:p>
      </dgm:t>
    </dgm:pt>
    <dgm:pt modelId="{4C2DED45-0A7B-40AE-8513-693E21D5331C}">
      <dgm:prSet custT="1"/>
      <dgm:spPr/>
      <dgm:t>
        <a:bodyPr/>
        <a:lstStyle/>
        <a:p>
          <a:r>
            <a:rPr lang="en-US" sz="1100">
              <a:solidFill>
                <a:schemeClr val="bg2"/>
              </a:solidFill>
            </a:rPr>
            <a:t>Calf tingling</a:t>
          </a:r>
        </a:p>
      </dgm:t>
    </dgm:pt>
    <dgm:pt modelId="{D6540398-7F84-4203-8464-522FD5460F41}" type="parTrans" cxnId="{1AF66000-9FD2-41D5-802B-24FED01FBEC5}">
      <dgm:prSet/>
      <dgm:spPr/>
      <dgm:t>
        <a:bodyPr/>
        <a:lstStyle/>
        <a:p>
          <a:endParaRPr lang="en-US" sz="1800">
            <a:solidFill>
              <a:schemeClr val="bg2"/>
            </a:solidFill>
          </a:endParaRPr>
        </a:p>
      </dgm:t>
    </dgm:pt>
    <dgm:pt modelId="{A576B663-4896-4B34-92D5-6E82564E4F51}" type="sibTrans" cxnId="{1AF66000-9FD2-41D5-802B-24FED01FBEC5}">
      <dgm:prSet/>
      <dgm:spPr/>
      <dgm:t>
        <a:bodyPr/>
        <a:lstStyle/>
        <a:p>
          <a:endParaRPr lang="en-US" sz="1800">
            <a:solidFill>
              <a:schemeClr val="bg2"/>
            </a:solidFill>
          </a:endParaRPr>
        </a:p>
      </dgm:t>
    </dgm:pt>
    <dgm:pt modelId="{2EA8927E-F00B-45F5-80FA-95B64503A58A}">
      <dgm:prSet custT="1"/>
      <dgm:spPr/>
      <dgm:t>
        <a:bodyPr/>
        <a:lstStyle/>
        <a:p>
          <a:r>
            <a:rPr lang="en-US" sz="1100" i="0">
              <a:solidFill>
                <a:schemeClr val="bg2"/>
              </a:solidFill>
            </a:rPr>
            <a:t>Leg tingling</a:t>
          </a:r>
          <a:endParaRPr lang="en-US" sz="1100">
            <a:solidFill>
              <a:schemeClr val="bg2"/>
            </a:solidFill>
          </a:endParaRPr>
        </a:p>
      </dgm:t>
    </dgm:pt>
    <dgm:pt modelId="{5C74D1F5-8D95-4951-9AC8-E796C05519B1}" type="parTrans" cxnId="{85580C61-6E49-4954-B418-05EDB5AB8735}">
      <dgm:prSet/>
      <dgm:spPr/>
      <dgm:t>
        <a:bodyPr/>
        <a:lstStyle/>
        <a:p>
          <a:endParaRPr lang="en-US" sz="1800">
            <a:solidFill>
              <a:schemeClr val="bg2"/>
            </a:solidFill>
          </a:endParaRPr>
        </a:p>
      </dgm:t>
    </dgm:pt>
    <dgm:pt modelId="{02BD2FF3-17DF-4930-A5B9-F8A5AD37CEE4}" type="sibTrans" cxnId="{85580C61-6E49-4954-B418-05EDB5AB8735}">
      <dgm:prSet/>
      <dgm:spPr/>
      <dgm:t>
        <a:bodyPr/>
        <a:lstStyle/>
        <a:p>
          <a:endParaRPr lang="en-US" sz="1800">
            <a:solidFill>
              <a:schemeClr val="bg2"/>
            </a:solidFill>
          </a:endParaRPr>
        </a:p>
      </dgm:t>
    </dgm:pt>
    <dgm:pt modelId="{BE66C6A1-0C22-42B9-9C4D-667E8F883E61}">
      <dgm:prSet custT="1"/>
      <dgm:spPr/>
      <dgm:t>
        <a:bodyPr/>
        <a:lstStyle/>
        <a:p>
          <a:r>
            <a:rPr lang="en-US" sz="1100">
              <a:solidFill>
                <a:schemeClr val="bg2"/>
              </a:solidFill>
            </a:rPr>
            <a:t>Foot tingling</a:t>
          </a:r>
        </a:p>
      </dgm:t>
    </dgm:pt>
    <dgm:pt modelId="{426909A1-20FE-4AC8-B385-0B194B3AD475}" type="parTrans" cxnId="{15AF856B-C729-4F8D-9ABB-0F5BA739E6BB}">
      <dgm:prSet/>
      <dgm:spPr/>
      <dgm:t>
        <a:bodyPr/>
        <a:lstStyle/>
        <a:p>
          <a:endParaRPr lang="en-US" sz="1800">
            <a:solidFill>
              <a:schemeClr val="bg2"/>
            </a:solidFill>
          </a:endParaRPr>
        </a:p>
      </dgm:t>
    </dgm:pt>
    <dgm:pt modelId="{73079958-70FA-4601-A189-F6D9E3690875}" type="sibTrans" cxnId="{15AF856B-C729-4F8D-9ABB-0F5BA739E6BB}">
      <dgm:prSet/>
      <dgm:spPr/>
      <dgm:t>
        <a:bodyPr/>
        <a:lstStyle/>
        <a:p>
          <a:endParaRPr lang="en-US" sz="1800">
            <a:solidFill>
              <a:schemeClr val="bg2"/>
            </a:solidFill>
          </a:endParaRPr>
        </a:p>
      </dgm:t>
    </dgm:pt>
    <dgm:pt modelId="{9CEF9AC0-A811-4CF6-8D23-E3002A265C33}">
      <dgm:prSet custT="1"/>
      <dgm:spPr/>
      <dgm:t>
        <a:bodyPr/>
        <a:lstStyle/>
        <a:p>
          <a:r>
            <a:rPr lang="en-US" sz="1100" i="0">
              <a:solidFill>
                <a:schemeClr val="bg2"/>
              </a:solidFill>
            </a:rPr>
            <a:t>Calf redness</a:t>
          </a:r>
          <a:endParaRPr lang="en-US" sz="1100">
            <a:solidFill>
              <a:schemeClr val="bg2"/>
            </a:solidFill>
          </a:endParaRPr>
        </a:p>
      </dgm:t>
    </dgm:pt>
    <dgm:pt modelId="{24AEAFA3-AC9B-4F82-9ACB-D55888109F6E}" type="parTrans" cxnId="{6D778042-8E30-4F97-BED9-18766E885F39}">
      <dgm:prSet/>
      <dgm:spPr/>
      <dgm:t>
        <a:bodyPr/>
        <a:lstStyle/>
        <a:p>
          <a:endParaRPr lang="en-US" sz="1800">
            <a:solidFill>
              <a:schemeClr val="bg2"/>
            </a:solidFill>
          </a:endParaRPr>
        </a:p>
      </dgm:t>
    </dgm:pt>
    <dgm:pt modelId="{088F115B-D8D6-48E1-B538-761CB70490FD}" type="sibTrans" cxnId="{6D778042-8E30-4F97-BED9-18766E885F39}">
      <dgm:prSet/>
      <dgm:spPr/>
      <dgm:t>
        <a:bodyPr/>
        <a:lstStyle/>
        <a:p>
          <a:endParaRPr lang="en-US" sz="1800">
            <a:solidFill>
              <a:schemeClr val="bg2"/>
            </a:solidFill>
          </a:endParaRPr>
        </a:p>
      </dgm:t>
    </dgm:pt>
    <dgm:pt modelId="{717891A2-E18A-4CF1-BFD8-A55A58B25CA5}">
      <dgm:prSet custT="1"/>
      <dgm:spPr/>
      <dgm:t>
        <a:bodyPr/>
        <a:lstStyle/>
        <a:p>
          <a:r>
            <a:rPr lang="en-US" sz="1100">
              <a:solidFill>
                <a:schemeClr val="bg2"/>
              </a:solidFill>
            </a:rPr>
            <a:t>Leg redness</a:t>
          </a:r>
        </a:p>
      </dgm:t>
    </dgm:pt>
    <dgm:pt modelId="{A4DF28E0-E579-4F72-80FC-D2C5924752BD}" type="parTrans" cxnId="{473873C7-49CF-4D3F-A136-B6D57AD114BD}">
      <dgm:prSet/>
      <dgm:spPr/>
      <dgm:t>
        <a:bodyPr/>
        <a:lstStyle/>
        <a:p>
          <a:endParaRPr lang="en-US" sz="1800">
            <a:solidFill>
              <a:schemeClr val="bg2"/>
            </a:solidFill>
          </a:endParaRPr>
        </a:p>
      </dgm:t>
    </dgm:pt>
    <dgm:pt modelId="{F8D0C9DF-EA58-4BD4-ADC2-2B09F3AC09F1}" type="sibTrans" cxnId="{473873C7-49CF-4D3F-A136-B6D57AD114BD}">
      <dgm:prSet/>
      <dgm:spPr/>
      <dgm:t>
        <a:bodyPr/>
        <a:lstStyle/>
        <a:p>
          <a:endParaRPr lang="en-US" sz="1800">
            <a:solidFill>
              <a:schemeClr val="bg2"/>
            </a:solidFill>
          </a:endParaRPr>
        </a:p>
      </dgm:t>
    </dgm:pt>
    <dgm:pt modelId="{278621F2-CAD0-4449-A414-7ACA0BBD9128}">
      <dgm:prSet custT="1"/>
      <dgm:spPr/>
      <dgm:t>
        <a:bodyPr/>
        <a:lstStyle/>
        <a:p>
          <a:r>
            <a:rPr lang="en-US" sz="1100" i="0">
              <a:solidFill>
                <a:schemeClr val="bg2"/>
              </a:solidFill>
            </a:rPr>
            <a:t>Foot redness</a:t>
          </a:r>
          <a:endParaRPr lang="en-US" sz="1100">
            <a:solidFill>
              <a:schemeClr val="bg2"/>
            </a:solidFill>
          </a:endParaRPr>
        </a:p>
      </dgm:t>
    </dgm:pt>
    <dgm:pt modelId="{648FCFF2-48F1-4F33-B255-C1F749FEB39A}" type="parTrans" cxnId="{F08B146F-2EC2-4471-B25B-231EC27EED8A}">
      <dgm:prSet/>
      <dgm:spPr/>
      <dgm:t>
        <a:bodyPr/>
        <a:lstStyle/>
        <a:p>
          <a:endParaRPr lang="en-US" sz="1800">
            <a:solidFill>
              <a:schemeClr val="bg2"/>
            </a:solidFill>
          </a:endParaRPr>
        </a:p>
      </dgm:t>
    </dgm:pt>
    <dgm:pt modelId="{FACB7015-EB30-44AC-B070-875752F873C2}" type="sibTrans" cxnId="{F08B146F-2EC2-4471-B25B-231EC27EED8A}">
      <dgm:prSet/>
      <dgm:spPr/>
      <dgm:t>
        <a:bodyPr/>
        <a:lstStyle/>
        <a:p>
          <a:endParaRPr lang="en-US" sz="1800">
            <a:solidFill>
              <a:schemeClr val="bg2"/>
            </a:solidFill>
          </a:endParaRPr>
        </a:p>
      </dgm:t>
    </dgm:pt>
    <dgm:pt modelId="{AA929AF1-620D-43A7-81E7-2CC7D3F945D9}">
      <dgm:prSet custT="1"/>
      <dgm:spPr/>
      <dgm:t>
        <a:bodyPr/>
        <a:lstStyle/>
        <a:p>
          <a:r>
            <a:rPr lang="en-US" sz="1100">
              <a:solidFill>
                <a:schemeClr val="bg2"/>
              </a:solidFill>
            </a:rPr>
            <a:t>Calf swelling</a:t>
          </a:r>
        </a:p>
      </dgm:t>
    </dgm:pt>
    <dgm:pt modelId="{2E4E2106-B58F-4238-B82B-FE58FEA96615}" type="parTrans" cxnId="{FEDA63D0-B46E-4D64-A155-13094544E42C}">
      <dgm:prSet/>
      <dgm:spPr/>
      <dgm:t>
        <a:bodyPr/>
        <a:lstStyle/>
        <a:p>
          <a:endParaRPr lang="en-US" sz="1800">
            <a:solidFill>
              <a:schemeClr val="bg2"/>
            </a:solidFill>
          </a:endParaRPr>
        </a:p>
      </dgm:t>
    </dgm:pt>
    <dgm:pt modelId="{078162AE-4F6A-4E9C-A22C-F82B173CDCC1}" type="sibTrans" cxnId="{FEDA63D0-B46E-4D64-A155-13094544E42C}">
      <dgm:prSet/>
      <dgm:spPr/>
      <dgm:t>
        <a:bodyPr/>
        <a:lstStyle/>
        <a:p>
          <a:endParaRPr lang="en-US" sz="1800">
            <a:solidFill>
              <a:schemeClr val="bg2"/>
            </a:solidFill>
          </a:endParaRPr>
        </a:p>
      </dgm:t>
    </dgm:pt>
    <dgm:pt modelId="{3661DA65-2DEB-4366-B0F8-8C1691FA6037}">
      <dgm:prSet custT="1"/>
      <dgm:spPr/>
      <dgm:t>
        <a:bodyPr/>
        <a:lstStyle/>
        <a:p>
          <a:r>
            <a:rPr lang="en-US" sz="1100" i="0">
              <a:solidFill>
                <a:schemeClr val="bg2"/>
              </a:solidFill>
            </a:rPr>
            <a:t>Leg swelling</a:t>
          </a:r>
          <a:endParaRPr lang="en-US" sz="1100">
            <a:solidFill>
              <a:schemeClr val="bg2"/>
            </a:solidFill>
          </a:endParaRPr>
        </a:p>
      </dgm:t>
    </dgm:pt>
    <dgm:pt modelId="{F15B6031-E710-45BC-8F2D-36C21CD58035}" type="parTrans" cxnId="{B61D1211-4705-4BD8-BB07-E843D11B7E0F}">
      <dgm:prSet/>
      <dgm:spPr/>
      <dgm:t>
        <a:bodyPr/>
        <a:lstStyle/>
        <a:p>
          <a:endParaRPr lang="en-US" sz="1800">
            <a:solidFill>
              <a:schemeClr val="bg2"/>
            </a:solidFill>
          </a:endParaRPr>
        </a:p>
      </dgm:t>
    </dgm:pt>
    <dgm:pt modelId="{85DD50FD-5F4F-495D-90EA-1197FE5B8752}" type="sibTrans" cxnId="{B61D1211-4705-4BD8-BB07-E843D11B7E0F}">
      <dgm:prSet/>
      <dgm:spPr/>
      <dgm:t>
        <a:bodyPr/>
        <a:lstStyle/>
        <a:p>
          <a:endParaRPr lang="en-US" sz="1800">
            <a:solidFill>
              <a:schemeClr val="bg2"/>
            </a:solidFill>
          </a:endParaRPr>
        </a:p>
      </dgm:t>
    </dgm:pt>
    <dgm:pt modelId="{FCF6D193-2B2F-4FC1-931F-946913F17F3B}">
      <dgm:prSet custT="1"/>
      <dgm:spPr/>
      <dgm:t>
        <a:bodyPr/>
        <a:lstStyle/>
        <a:p>
          <a:r>
            <a:rPr lang="en-US" sz="1100">
              <a:solidFill>
                <a:schemeClr val="bg2"/>
              </a:solidFill>
            </a:rPr>
            <a:t>Foot swelling</a:t>
          </a:r>
        </a:p>
      </dgm:t>
    </dgm:pt>
    <dgm:pt modelId="{34646620-83DD-4C28-844E-EECAA9E2CCE0}" type="parTrans" cxnId="{2D9E1F1B-A7C1-4760-A72C-A3DAF9EA8347}">
      <dgm:prSet/>
      <dgm:spPr/>
      <dgm:t>
        <a:bodyPr/>
        <a:lstStyle/>
        <a:p>
          <a:endParaRPr lang="en-US" sz="1800">
            <a:solidFill>
              <a:schemeClr val="bg2"/>
            </a:solidFill>
          </a:endParaRPr>
        </a:p>
      </dgm:t>
    </dgm:pt>
    <dgm:pt modelId="{326C1112-9C4B-4919-A254-7E0BAE00858C}" type="sibTrans" cxnId="{2D9E1F1B-A7C1-4760-A72C-A3DAF9EA8347}">
      <dgm:prSet/>
      <dgm:spPr/>
      <dgm:t>
        <a:bodyPr/>
        <a:lstStyle/>
        <a:p>
          <a:endParaRPr lang="en-US" sz="1800">
            <a:solidFill>
              <a:schemeClr val="bg2"/>
            </a:solidFill>
          </a:endParaRPr>
        </a:p>
      </dgm:t>
    </dgm:pt>
    <dgm:pt modelId="{ADFB426B-3EF6-4ED0-819E-063F2169C8EB}">
      <dgm:prSet custT="1"/>
      <dgm:spPr/>
      <dgm:t>
        <a:bodyPr/>
        <a:lstStyle/>
        <a:p>
          <a:r>
            <a:rPr lang="en-US" sz="1100" i="0">
              <a:solidFill>
                <a:schemeClr val="bg2"/>
              </a:solidFill>
            </a:rPr>
            <a:t>Calf tenderness</a:t>
          </a:r>
          <a:endParaRPr lang="en-US" sz="1100">
            <a:solidFill>
              <a:schemeClr val="bg2"/>
            </a:solidFill>
          </a:endParaRPr>
        </a:p>
      </dgm:t>
    </dgm:pt>
    <dgm:pt modelId="{64CE110F-83C6-4EFA-950D-4D4FE2D45920}" type="parTrans" cxnId="{D217C45C-37A2-4E17-A682-D975FB70A41E}">
      <dgm:prSet/>
      <dgm:spPr/>
      <dgm:t>
        <a:bodyPr/>
        <a:lstStyle/>
        <a:p>
          <a:endParaRPr lang="en-US" sz="1800">
            <a:solidFill>
              <a:schemeClr val="bg2"/>
            </a:solidFill>
          </a:endParaRPr>
        </a:p>
      </dgm:t>
    </dgm:pt>
    <dgm:pt modelId="{7FACA435-A5D0-4A6D-80B5-E39148B82378}" type="sibTrans" cxnId="{D217C45C-37A2-4E17-A682-D975FB70A41E}">
      <dgm:prSet/>
      <dgm:spPr/>
      <dgm:t>
        <a:bodyPr/>
        <a:lstStyle/>
        <a:p>
          <a:endParaRPr lang="en-US" sz="1800">
            <a:solidFill>
              <a:schemeClr val="bg2"/>
            </a:solidFill>
          </a:endParaRPr>
        </a:p>
      </dgm:t>
    </dgm:pt>
    <dgm:pt modelId="{B1DE69DE-9A9C-462F-B0F6-A095900D8D89}">
      <dgm:prSet custT="1"/>
      <dgm:spPr/>
      <dgm:t>
        <a:bodyPr/>
        <a:lstStyle/>
        <a:p>
          <a:r>
            <a:rPr lang="en-US" sz="1100" dirty="0">
              <a:solidFill>
                <a:schemeClr val="bg2"/>
              </a:solidFill>
            </a:rPr>
            <a:t>Leg tenderness</a:t>
          </a:r>
        </a:p>
      </dgm:t>
    </dgm:pt>
    <dgm:pt modelId="{36D56946-7530-41B1-9F83-916E55328C27}" type="parTrans" cxnId="{CB36FC78-BB47-4FBF-B56C-2A533C7A01EA}">
      <dgm:prSet/>
      <dgm:spPr/>
      <dgm:t>
        <a:bodyPr/>
        <a:lstStyle/>
        <a:p>
          <a:endParaRPr lang="en-US" sz="1800">
            <a:solidFill>
              <a:schemeClr val="bg2"/>
            </a:solidFill>
          </a:endParaRPr>
        </a:p>
      </dgm:t>
    </dgm:pt>
    <dgm:pt modelId="{27CF889A-E2EE-49BC-83E0-9DC025ACCE45}" type="sibTrans" cxnId="{CB36FC78-BB47-4FBF-B56C-2A533C7A01EA}">
      <dgm:prSet/>
      <dgm:spPr/>
      <dgm:t>
        <a:bodyPr/>
        <a:lstStyle/>
        <a:p>
          <a:endParaRPr lang="en-US" sz="1800">
            <a:solidFill>
              <a:schemeClr val="bg2"/>
            </a:solidFill>
          </a:endParaRPr>
        </a:p>
      </dgm:t>
    </dgm:pt>
    <dgm:pt modelId="{46CE547B-B62D-45AB-9807-2CB4A588FBCA}">
      <dgm:prSet custT="1"/>
      <dgm:spPr/>
      <dgm:t>
        <a:bodyPr/>
        <a:lstStyle/>
        <a:p>
          <a:r>
            <a:rPr lang="en-US" sz="1100" i="0">
              <a:solidFill>
                <a:schemeClr val="bg2"/>
              </a:solidFill>
            </a:rPr>
            <a:t>Foot tenderness</a:t>
          </a:r>
          <a:endParaRPr lang="en-US" sz="1100">
            <a:solidFill>
              <a:schemeClr val="bg2"/>
            </a:solidFill>
          </a:endParaRPr>
        </a:p>
      </dgm:t>
    </dgm:pt>
    <dgm:pt modelId="{5AB52927-CD0B-4B72-B314-E0D2674D8866}" type="parTrans" cxnId="{8246120A-840D-4BBD-854A-C7B5AE874B81}">
      <dgm:prSet/>
      <dgm:spPr/>
      <dgm:t>
        <a:bodyPr/>
        <a:lstStyle/>
        <a:p>
          <a:endParaRPr lang="en-US" sz="1800">
            <a:solidFill>
              <a:schemeClr val="bg2"/>
            </a:solidFill>
          </a:endParaRPr>
        </a:p>
      </dgm:t>
    </dgm:pt>
    <dgm:pt modelId="{B5DACBDE-734A-4891-A3FF-B2273630CFAA}" type="sibTrans" cxnId="{8246120A-840D-4BBD-854A-C7B5AE874B81}">
      <dgm:prSet/>
      <dgm:spPr/>
      <dgm:t>
        <a:bodyPr/>
        <a:lstStyle/>
        <a:p>
          <a:endParaRPr lang="en-US" sz="1800">
            <a:solidFill>
              <a:schemeClr val="bg2"/>
            </a:solidFill>
          </a:endParaRPr>
        </a:p>
      </dgm:t>
    </dgm:pt>
    <dgm:pt modelId="{B023A119-40C4-4BE2-BC3B-B963BF8C43FD}">
      <dgm:prSet custT="1"/>
      <dgm:spPr/>
      <dgm:t>
        <a:bodyPr/>
        <a:lstStyle/>
        <a:p>
          <a:r>
            <a:rPr lang="en-US" sz="1100">
              <a:solidFill>
                <a:schemeClr val="bg2"/>
              </a:solidFill>
            </a:rPr>
            <a:t>Calf warmth</a:t>
          </a:r>
        </a:p>
      </dgm:t>
    </dgm:pt>
    <dgm:pt modelId="{1684BFB3-F285-43C6-A147-837854752B6D}" type="parTrans" cxnId="{1E9B204A-09AF-42EA-8289-0183D23B0147}">
      <dgm:prSet/>
      <dgm:spPr/>
      <dgm:t>
        <a:bodyPr/>
        <a:lstStyle/>
        <a:p>
          <a:endParaRPr lang="en-US" sz="1800">
            <a:solidFill>
              <a:schemeClr val="bg2"/>
            </a:solidFill>
          </a:endParaRPr>
        </a:p>
      </dgm:t>
    </dgm:pt>
    <dgm:pt modelId="{E52C3AB8-4FF9-4F06-B59F-6E2AA586E4D5}" type="sibTrans" cxnId="{1E9B204A-09AF-42EA-8289-0183D23B0147}">
      <dgm:prSet/>
      <dgm:spPr/>
      <dgm:t>
        <a:bodyPr/>
        <a:lstStyle/>
        <a:p>
          <a:endParaRPr lang="en-US" sz="1800">
            <a:solidFill>
              <a:schemeClr val="bg2"/>
            </a:solidFill>
          </a:endParaRPr>
        </a:p>
      </dgm:t>
    </dgm:pt>
    <dgm:pt modelId="{3627E39C-2F04-4663-B489-E5BDEEB08A20}">
      <dgm:prSet custT="1"/>
      <dgm:spPr/>
      <dgm:t>
        <a:bodyPr/>
        <a:lstStyle/>
        <a:p>
          <a:r>
            <a:rPr lang="en-US" sz="1100" i="0">
              <a:solidFill>
                <a:schemeClr val="bg2"/>
              </a:solidFill>
            </a:rPr>
            <a:t>Leg warmth</a:t>
          </a:r>
          <a:endParaRPr lang="en-US" sz="1100">
            <a:solidFill>
              <a:schemeClr val="bg2"/>
            </a:solidFill>
          </a:endParaRPr>
        </a:p>
      </dgm:t>
    </dgm:pt>
    <dgm:pt modelId="{C1F72747-37FC-4A45-A562-38CCF46C841A}" type="parTrans" cxnId="{FB68F019-2256-42B8-BE20-260A7B80A240}">
      <dgm:prSet/>
      <dgm:spPr/>
      <dgm:t>
        <a:bodyPr/>
        <a:lstStyle/>
        <a:p>
          <a:endParaRPr lang="en-US" sz="1800">
            <a:solidFill>
              <a:schemeClr val="bg2"/>
            </a:solidFill>
          </a:endParaRPr>
        </a:p>
      </dgm:t>
    </dgm:pt>
    <dgm:pt modelId="{066AE263-F36E-4A48-AA0C-81F22034FDC1}" type="sibTrans" cxnId="{FB68F019-2256-42B8-BE20-260A7B80A240}">
      <dgm:prSet/>
      <dgm:spPr/>
      <dgm:t>
        <a:bodyPr/>
        <a:lstStyle/>
        <a:p>
          <a:endParaRPr lang="en-US" sz="1800">
            <a:solidFill>
              <a:schemeClr val="bg2"/>
            </a:solidFill>
          </a:endParaRPr>
        </a:p>
      </dgm:t>
    </dgm:pt>
    <dgm:pt modelId="{261B3D84-144C-4AFA-B88C-B0A634AB199D}">
      <dgm:prSet custT="1"/>
      <dgm:spPr/>
      <dgm:t>
        <a:bodyPr/>
        <a:lstStyle/>
        <a:p>
          <a:r>
            <a:rPr lang="en-US" sz="1100">
              <a:solidFill>
                <a:schemeClr val="bg2"/>
              </a:solidFill>
            </a:rPr>
            <a:t>Foot warmth</a:t>
          </a:r>
        </a:p>
      </dgm:t>
    </dgm:pt>
    <dgm:pt modelId="{6834D9F4-8204-44B4-A622-C1F3D44FA8B0}" type="parTrans" cxnId="{7C300374-87C7-417F-9E1A-0115D21FAC35}">
      <dgm:prSet/>
      <dgm:spPr/>
      <dgm:t>
        <a:bodyPr/>
        <a:lstStyle/>
        <a:p>
          <a:endParaRPr lang="en-US" sz="1800">
            <a:solidFill>
              <a:schemeClr val="bg2"/>
            </a:solidFill>
          </a:endParaRPr>
        </a:p>
      </dgm:t>
    </dgm:pt>
    <dgm:pt modelId="{FE930894-6EB2-42BB-8A22-564C5FF79492}" type="sibTrans" cxnId="{7C300374-87C7-417F-9E1A-0115D21FAC35}">
      <dgm:prSet/>
      <dgm:spPr/>
      <dgm:t>
        <a:bodyPr/>
        <a:lstStyle/>
        <a:p>
          <a:endParaRPr lang="en-US" sz="1800">
            <a:solidFill>
              <a:schemeClr val="bg2"/>
            </a:solidFill>
          </a:endParaRPr>
        </a:p>
      </dgm:t>
    </dgm:pt>
    <dgm:pt modelId="{FB2B5C98-5F2A-47EC-8F63-C1ABFF0895F5}" type="pres">
      <dgm:prSet presAssocID="{59B07081-CA78-47DF-AB69-C703DEFBE1A6}" presName="diagram" presStyleCnt="0">
        <dgm:presLayoutVars>
          <dgm:dir/>
          <dgm:resizeHandles val="exact"/>
        </dgm:presLayoutVars>
      </dgm:prSet>
      <dgm:spPr/>
    </dgm:pt>
    <dgm:pt modelId="{D6948DA5-8099-424C-8451-F52290C8C8A8}" type="pres">
      <dgm:prSet presAssocID="{F40FF234-9FDC-437C-BCA2-3F80EC63855F}" presName="node" presStyleLbl="node1" presStyleIdx="0" presStyleCnt="29">
        <dgm:presLayoutVars>
          <dgm:bulletEnabled val="1"/>
        </dgm:presLayoutVars>
      </dgm:prSet>
      <dgm:spPr/>
    </dgm:pt>
    <dgm:pt modelId="{214F0F49-9E90-4CDF-88EC-D215EA6C741E}" type="pres">
      <dgm:prSet presAssocID="{9FFBC9E4-ABB1-491C-AF7C-BDFF3E0899B9}" presName="sibTrans" presStyleCnt="0"/>
      <dgm:spPr/>
    </dgm:pt>
    <dgm:pt modelId="{DFB4C77F-FBE7-4086-8167-1C5DD9BCCF68}" type="pres">
      <dgm:prSet presAssocID="{0C9D9590-144D-476A-BE8D-E4C9C889CB3B}" presName="node" presStyleLbl="node1" presStyleIdx="1" presStyleCnt="29">
        <dgm:presLayoutVars>
          <dgm:bulletEnabled val="1"/>
        </dgm:presLayoutVars>
      </dgm:prSet>
      <dgm:spPr/>
    </dgm:pt>
    <dgm:pt modelId="{C7401787-717B-497A-ABB8-0BE6362EF272}" type="pres">
      <dgm:prSet presAssocID="{D7D9E9B5-6B4C-43F0-9511-D955A3F0FCF4}" presName="sibTrans" presStyleCnt="0"/>
      <dgm:spPr/>
    </dgm:pt>
    <dgm:pt modelId="{CCE6F025-4116-4988-9610-E3C54ED6734D}" type="pres">
      <dgm:prSet presAssocID="{0C5351AA-B54E-4EB2-B23E-812205B36C3A}" presName="node" presStyleLbl="node1" presStyleIdx="2" presStyleCnt="29">
        <dgm:presLayoutVars>
          <dgm:bulletEnabled val="1"/>
        </dgm:presLayoutVars>
      </dgm:prSet>
      <dgm:spPr/>
    </dgm:pt>
    <dgm:pt modelId="{E38EDA83-42DD-46F2-B4EB-52F2F46240B0}" type="pres">
      <dgm:prSet presAssocID="{BB57DEBB-5394-420C-A2CD-8980E4CA2026}" presName="sibTrans" presStyleCnt="0"/>
      <dgm:spPr/>
    </dgm:pt>
    <dgm:pt modelId="{C397C8AD-33D1-4866-86B3-D618B32CDEF7}" type="pres">
      <dgm:prSet presAssocID="{4D61BAE0-EC1D-4A76-A930-26FE0A010C17}" presName="node" presStyleLbl="node1" presStyleIdx="3" presStyleCnt="29">
        <dgm:presLayoutVars>
          <dgm:bulletEnabled val="1"/>
        </dgm:presLayoutVars>
      </dgm:prSet>
      <dgm:spPr/>
    </dgm:pt>
    <dgm:pt modelId="{55C96629-F5B4-40E5-BA55-7D3206BEC914}" type="pres">
      <dgm:prSet presAssocID="{96BE20BD-2F83-41F3-A640-CC94EB7BC178}" presName="sibTrans" presStyleCnt="0"/>
      <dgm:spPr/>
    </dgm:pt>
    <dgm:pt modelId="{52FB6A8D-964F-4F3F-A166-7D73512C9021}" type="pres">
      <dgm:prSet presAssocID="{01DFEF4B-F89B-4048-8F6C-E733202C4B5F}" presName="node" presStyleLbl="node1" presStyleIdx="4" presStyleCnt="29">
        <dgm:presLayoutVars>
          <dgm:bulletEnabled val="1"/>
        </dgm:presLayoutVars>
      </dgm:prSet>
      <dgm:spPr/>
    </dgm:pt>
    <dgm:pt modelId="{29D1D564-3DC5-495F-9CCF-EEA3A60B9863}" type="pres">
      <dgm:prSet presAssocID="{95167192-3014-4684-88A6-D6E95A304619}" presName="sibTrans" presStyleCnt="0"/>
      <dgm:spPr/>
    </dgm:pt>
    <dgm:pt modelId="{2DFB65E0-65AA-4D54-8073-A134485FDFDA}" type="pres">
      <dgm:prSet presAssocID="{0D49A37C-7808-469B-A287-D37EFF9E7E20}" presName="node" presStyleLbl="node1" presStyleIdx="5" presStyleCnt="29">
        <dgm:presLayoutVars>
          <dgm:bulletEnabled val="1"/>
        </dgm:presLayoutVars>
      </dgm:prSet>
      <dgm:spPr/>
    </dgm:pt>
    <dgm:pt modelId="{16CC5BD0-5635-4D3D-A3ED-DFE21ED6095D}" type="pres">
      <dgm:prSet presAssocID="{C25E2747-F372-4BFC-8F76-E3FBC98E2F04}" presName="sibTrans" presStyleCnt="0"/>
      <dgm:spPr/>
    </dgm:pt>
    <dgm:pt modelId="{A4ED8C8A-2092-42A3-BCFA-3914A5D1B4C7}" type="pres">
      <dgm:prSet presAssocID="{C6C897E0-A6FE-4614-903E-BCED5D3D9A4B}" presName="node" presStyleLbl="node1" presStyleIdx="6" presStyleCnt="29">
        <dgm:presLayoutVars>
          <dgm:bulletEnabled val="1"/>
        </dgm:presLayoutVars>
      </dgm:prSet>
      <dgm:spPr/>
    </dgm:pt>
    <dgm:pt modelId="{5CD08242-9EEE-4FFE-B8B8-51FC5FD55C97}" type="pres">
      <dgm:prSet presAssocID="{851D1BB0-6DDE-47C5-96D5-AA351D9402B6}" presName="sibTrans" presStyleCnt="0"/>
      <dgm:spPr/>
    </dgm:pt>
    <dgm:pt modelId="{BDB01940-6762-44BE-926D-C200293A855E}" type="pres">
      <dgm:prSet presAssocID="{1BB427C9-900E-40A9-A43C-3546FB9C4193}" presName="node" presStyleLbl="node1" presStyleIdx="7" presStyleCnt="29">
        <dgm:presLayoutVars>
          <dgm:bulletEnabled val="1"/>
        </dgm:presLayoutVars>
      </dgm:prSet>
      <dgm:spPr/>
    </dgm:pt>
    <dgm:pt modelId="{547CCD3B-D100-4349-B0F5-43A981723817}" type="pres">
      <dgm:prSet presAssocID="{FA77DD44-3E31-49E4-8008-206B721E0390}" presName="sibTrans" presStyleCnt="0"/>
      <dgm:spPr/>
    </dgm:pt>
    <dgm:pt modelId="{34E3E95D-90FD-4CE0-85EE-653C7DC7073B}" type="pres">
      <dgm:prSet presAssocID="{0336CD31-217A-4515-9395-B41CBB21B2D6}" presName="node" presStyleLbl="node1" presStyleIdx="8" presStyleCnt="29">
        <dgm:presLayoutVars>
          <dgm:bulletEnabled val="1"/>
        </dgm:presLayoutVars>
      </dgm:prSet>
      <dgm:spPr/>
    </dgm:pt>
    <dgm:pt modelId="{3EE2C3E0-0044-47F3-8876-17ABB49B995A}" type="pres">
      <dgm:prSet presAssocID="{73AC1E9B-CC9F-46A5-8014-749E4B02E766}" presName="sibTrans" presStyleCnt="0"/>
      <dgm:spPr/>
    </dgm:pt>
    <dgm:pt modelId="{B57F7EB7-634D-4C11-BE29-0F8ACAB8285B}" type="pres">
      <dgm:prSet presAssocID="{50D06046-3B8B-4549-89AE-9F14508495A8}" presName="node" presStyleLbl="node1" presStyleIdx="9" presStyleCnt="29">
        <dgm:presLayoutVars>
          <dgm:bulletEnabled val="1"/>
        </dgm:presLayoutVars>
      </dgm:prSet>
      <dgm:spPr/>
    </dgm:pt>
    <dgm:pt modelId="{047A6E7A-0804-462A-953B-B4790C3A282C}" type="pres">
      <dgm:prSet presAssocID="{A4F8B324-C8B6-402C-810B-74497E339399}" presName="sibTrans" presStyleCnt="0"/>
      <dgm:spPr/>
    </dgm:pt>
    <dgm:pt modelId="{DBB68369-3642-4F01-98E4-FBE85F530A06}" type="pres">
      <dgm:prSet presAssocID="{6402EBC8-10D5-4EF9-9CCE-E3BFCC738020}" presName="node" presStyleLbl="node1" presStyleIdx="10" presStyleCnt="29">
        <dgm:presLayoutVars>
          <dgm:bulletEnabled val="1"/>
        </dgm:presLayoutVars>
      </dgm:prSet>
      <dgm:spPr/>
    </dgm:pt>
    <dgm:pt modelId="{460CBC08-DDEA-4A92-8FB6-5B2E3E307047}" type="pres">
      <dgm:prSet presAssocID="{ED67C662-FF1F-42F7-82AA-C627F37A27E5}" presName="sibTrans" presStyleCnt="0"/>
      <dgm:spPr/>
    </dgm:pt>
    <dgm:pt modelId="{AFA6F658-A835-4881-B705-7A08468118DA}" type="pres">
      <dgm:prSet presAssocID="{3E119795-C8E4-4824-B4ED-DF88AD407226}" presName="node" presStyleLbl="node1" presStyleIdx="11" presStyleCnt="29">
        <dgm:presLayoutVars>
          <dgm:bulletEnabled val="1"/>
        </dgm:presLayoutVars>
      </dgm:prSet>
      <dgm:spPr/>
    </dgm:pt>
    <dgm:pt modelId="{C25A6DCA-A97A-410E-A6EC-2ED8A18E72C1}" type="pres">
      <dgm:prSet presAssocID="{BB8F2C5A-54B6-49C7-B708-DC1A74F81B34}" presName="sibTrans" presStyleCnt="0"/>
      <dgm:spPr/>
    </dgm:pt>
    <dgm:pt modelId="{13E2D8F9-750A-4DE6-B35B-14F878B99FB8}" type="pres">
      <dgm:prSet presAssocID="{73F07102-F91E-428D-9577-FFF97BA2C722}" presName="node" presStyleLbl="node1" presStyleIdx="12" presStyleCnt="29">
        <dgm:presLayoutVars>
          <dgm:bulletEnabled val="1"/>
        </dgm:presLayoutVars>
      </dgm:prSet>
      <dgm:spPr/>
    </dgm:pt>
    <dgm:pt modelId="{2E4CB035-6CE2-49D9-B5D1-3E9A6AFF990A}" type="pres">
      <dgm:prSet presAssocID="{5A62E732-E43B-46B3-B524-0BD5D8C70461}" presName="sibTrans" presStyleCnt="0"/>
      <dgm:spPr/>
    </dgm:pt>
    <dgm:pt modelId="{B8CBA180-2B20-4EEE-9B2D-20C491D86F69}" type="pres">
      <dgm:prSet presAssocID="{6F5735F7-F5F7-4737-B7E3-4DFE699782D0}" presName="node" presStyleLbl="node1" presStyleIdx="13" presStyleCnt="29">
        <dgm:presLayoutVars>
          <dgm:bulletEnabled val="1"/>
        </dgm:presLayoutVars>
      </dgm:prSet>
      <dgm:spPr/>
    </dgm:pt>
    <dgm:pt modelId="{2647398D-1636-4A20-BBB1-26CC459050F8}" type="pres">
      <dgm:prSet presAssocID="{AACBAC2F-378C-42BD-BD04-1869B3A7E318}" presName="sibTrans" presStyleCnt="0"/>
      <dgm:spPr/>
    </dgm:pt>
    <dgm:pt modelId="{C0A37EC2-1908-4C79-B543-921021DEEDC6}" type="pres">
      <dgm:prSet presAssocID="{4C2DED45-0A7B-40AE-8513-693E21D5331C}" presName="node" presStyleLbl="node1" presStyleIdx="14" presStyleCnt="29">
        <dgm:presLayoutVars>
          <dgm:bulletEnabled val="1"/>
        </dgm:presLayoutVars>
      </dgm:prSet>
      <dgm:spPr/>
    </dgm:pt>
    <dgm:pt modelId="{E51AE2F8-3DBB-435C-8937-8D7681387D3B}" type="pres">
      <dgm:prSet presAssocID="{A576B663-4896-4B34-92D5-6E82564E4F51}" presName="sibTrans" presStyleCnt="0"/>
      <dgm:spPr/>
    </dgm:pt>
    <dgm:pt modelId="{8D4CD266-6071-4BBE-BB1F-980EAF6F9F9B}" type="pres">
      <dgm:prSet presAssocID="{2EA8927E-F00B-45F5-80FA-95B64503A58A}" presName="node" presStyleLbl="node1" presStyleIdx="15" presStyleCnt="29">
        <dgm:presLayoutVars>
          <dgm:bulletEnabled val="1"/>
        </dgm:presLayoutVars>
      </dgm:prSet>
      <dgm:spPr/>
    </dgm:pt>
    <dgm:pt modelId="{5CEF2322-DEE6-4F12-8825-EAF29CC6299A}" type="pres">
      <dgm:prSet presAssocID="{02BD2FF3-17DF-4930-A5B9-F8A5AD37CEE4}" presName="sibTrans" presStyleCnt="0"/>
      <dgm:spPr/>
    </dgm:pt>
    <dgm:pt modelId="{2AD3073B-4F19-4F44-A0B7-07702DCD315A}" type="pres">
      <dgm:prSet presAssocID="{BE66C6A1-0C22-42B9-9C4D-667E8F883E61}" presName="node" presStyleLbl="node1" presStyleIdx="16" presStyleCnt="29">
        <dgm:presLayoutVars>
          <dgm:bulletEnabled val="1"/>
        </dgm:presLayoutVars>
      </dgm:prSet>
      <dgm:spPr/>
    </dgm:pt>
    <dgm:pt modelId="{55EF27F2-FCA4-48D3-9535-44C0E5D524FA}" type="pres">
      <dgm:prSet presAssocID="{73079958-70FA-4601-A189-F6D9E3690875}" presName="sibTrans" presStyleCnt="0"/>
      <dgm:spPr/>
    </dgm:pt>
    <dgm:pt modelId="{1DAF8DBE-1ABA-4226-9A70-D86221E58FDC}" type="pres">
      <dgm:prSet presAssocID="{9CEF9AC0-A811-4CF6-8D23-E3002A265C33}" presName="node" presStyleLbl="node1" presStyleIdx="17" presStyleCnt="29">
        <dgm:presLayoutVars>
          <dgm:bulletEnabled val="1"/>
        </dgm:presLayoutVars>
      </dgm:prSet>
      <dgm:spPr/>
    </dgm:pt>
    <dgm:pt modelId="{74BA2445-74BF-41A7-8B46-CA6AE2654432}" type="pres">
      <dgm:prSet presAssocID="{088F115B-D8D6-48E1-B538-761CB70490FD}" presName="sibTrans" presStyleCnt="0"/>
      <dgm:spPr/>
    </dgm:pt>
    <dgm:pt modelId="{E6FBE6AC-41DF-4651-944B-B6EB0F0A4633}" type="pres">
      <dgm:prSet presAssocID="{717891A2-E18A-4CF1-BFD8-A55A58B25CA5}" presName="node" presStyleLbl="node1" presStyleIdx="18" presStyleCnt="29">
        <dgm:presLayoutVars>
          <dgm:bulletEnabled val="1"/>
        </dgm:presLayoutVars>
      </dgm:prSet>
      <dgm:spPr/>
    </dgm:pt>
    <dgm:pt modelId="{5A1DEED0-E560-4043-B088-7D08C753992F}" type="pres">
      <dgm:prSet presAssocID="{F8D0C9DF-EA58-4BD4-ADC2-2B09F3AC09F1}" presName="sibTrans" presStyleCnt="0"/>
      <dgm:spPr/>
    </dgm:pt>
    <dgm:pt modelId="{1543B0F7-3123-466E-9569-180EB739D6DC}" type="pres">
      <dgm:prSet presAssocID="{278621F2-CAD0-4449-A414-7ACA0BBD9128}" presName="node" presStyleLbl="node1" presStyleIdx="19" presStyleCnt="29">
        <dgm:presLayoutVars>
          <dgm:bulletEnabled val="1"/>
        </dgm:presLayoutVars>
      </dgm:prSet>
      <dgm:spPr/>
    </dgm:pt>
    <dgm:pt modelId="{F8C054EC-CE72-40BE-A46D-77B2D4890001}" type="pres">
      <dgm:prSet presAssocID="{FACB7015-EB30-44AC-B070-875752F873C2}" presName="sibTrans" presStyleCnt="0"/>
      <dgm:spPr/>
    </dgm:pt>
    <dgm:pt modelId="{7AEBE6A9-3568-43FB-93FD-DC429C231DD6}" type="pres">
      <dgm:prSet presAssocID="{AA929AF1-620D-43A7-81E7-2CC7D3F945D9}" presName="node" presStyleLbl="node1" presStyleIdx="20" presStyleCnt="29">
        <dgm:presLayoutVars>
          <dgm:bulletEnabled val="1"/>
        </dgm:presLayoutVars>
      </dgm:prSet>
      <dgm:spPr/>
    </dgm:pt>
    <dgm:pt modelId="{ECE08BD2-12CE-4493-8B3C-E63B501679B1}" type="pres">
      <dgm:prSet presAssocID="{078162AE-4F6A-4E9C-A22C-F82B173CDCC1}" presName="sibTrans" presStyleCnt="0"/>
      <dgm:spPr/>
    </dgm:pt>
    <dgm:pt modelId="{0BF003FE-0ECC-46BD-9D05-3A73926B5172}" type="pres">
      <dgm:prSet presAssocID="{3661DA65-2DEB-4366-B0F8-8C1691FA6037}" presName="node" presStyleLbl="node1" presStyleIdx="21" presStyleCnt="29">
        <dgm:presLayoutVars>
          <dgm:bulletEnabled val="1"/>
        </dgm:presLayoutVars>
      </dgm:prSet>
      <dgm:spPr/>
    </dgm:pt>
    <dgm:pt modelId="{CFA81028-4364-4510-8C32-23DF160246C4}" type="pres">
      <dgm:prSet presAssocID="{85DD50FD-5F4F-495D-90EA-1197FE5B8752}" presName="sibTrans" presStyleCnt="0"/>
      <dgm:spPr/>
    </dgm:pt>
    <dgm:pt modelId="{2028A410-5299-490A-BB29-74D16AA570B4}" type="pres">
      <dgm:prSet presAssocID="{FCF6D193-2B2F-4FC1-931F-946913F17F3B}" presName="node" presStyleLbl="node1" presStyleIdx="22" presStyleCnt="29">
        <dgm:presLayoutVars>
          <dgm:bulletEnabled val="1"/>
        </dgm:presLayoutVars>
      </dgm:prSet>
      <dgm:spPr/>
    </dgm:pt>
    <dgm:pt modelId="{033EF553-2555-45C0-AFB8-67C409693624}" type="pres">
      <dgm:prSet presAssocID="{326C1112-9C4B-4919-A254-7E0BAE00858C}" presName="sibTrans" presStyleCnt="0"/>
      <dgm:spPr/>
    </dgm:pt>
    <dgm:pt modelId="{97D8830A-DDD7-4035-91DE-C3DC1C2F12A2}" type="pres">
      <dgm:prSet presAssocID="{ADFB426B-3EF6-4ED0-819E-063F2169C8EB}" presName="node" presStyleLbl="node1" presStyleIdx="23" presStyleCnt="29">
        <dgm:presLayoutVars>
          <dgm:bulletEnabled val="1"/>
        </dgm:presLayoutVars>
      </dgm:prSet>
      <dgm:spPr/>
    </dgm:pt>
    <dgm:pt modelId="{5F42302C-A868-40BB-8765-ACEAC241BFDE}" type="pres">
      <dgm:prSet presAssocID="{7FACA435-A5D0-4A6D-80B5-E39148B82378}" presName="sibTrans" presStyleCnt="0"/>
      <dgm:spPr/>
    </dgm:pt>
    <dgm:pt modelId="{12BE159B-F3EC-4063-8F27-D83C75F47328}" type="pres">
      <dgm:prSet presAssocID="{B1DE69DE-9A9C-462F-B0F6-A095900D8D89}" presName="node" presStyleLbl="node1" presStyleIdx="24" presStyleCnt="29">
        <dgm:presLayoutVars>
          <dgm:bulletEnabled val="1"/>
        </dgm:presLayoutVars>
      </dgm:prSet>
      <dgm:spPr/>
    </dgm:pt>
    <dgm:pt modelId="{E1B90F0D-0F7C-431C-B3DF-FEA987686D84}" type="pres">
      <dgm:prSet presAssocID="{27CF889A-E2EE-49BC-83E0-9DC025ACCE45}" presName="sibTrans" presStyleCnt="0"/>
      <dgm:spPr/>
    </dgm:pt>
    <dgm:pt modelId="{805DD628-A427-4E76-BD6E-B3D0B249BCBD}" type="pres">
      <dgm:prSet presAssocID="{46CE547B-B62D-45AB-9807-2CB4A588FBCA}" presName="node" presStyleLbl="node1" presStyleIdx="25" presStyleCnt="29">
        <dgm:presLayoutVars>
          <dgm:bulletEnabled val="1"/>
        </dgm:presLayoutVars>
      </dgm:prSet>
      <dgm:spPr/>
    </dgm:pt>
    <dgm:pt modelId="{12800429-C172-4289-A68C-BF62000D6BBF}" type="pres">
      <dgm:prSet presAssocID="{B5DACBDE-734A-4891-A3FF-B2273630CFAA}" presName="sibTrans" presStyleCnt="0"/>
      <dgm:spPr/>
    </dgm:pt>
    <dgm:pt modelId="{4EA6DFA3-6C3E-4329-9479-9DBBEBFEF47A}" type="pres">
      <dgm:prSet presAssocID="{B023A119-40C4-4BE2-BC3B-B963BF8C43FD}" presName="node" presStyleLbl="node1" presStyleIdx="26" presStyleCnt="29">
        <dgm:presLayoutVars>
          <dgm:bulletEnabled val="1"/>
        </dgm:presLayoutVars>
      </dgm:prSet>
      <dgm:spPr/>
    </dgm:pt>
    <dgm:pt modelId="{8C81FE2E-173A-483E-881B-390E4713DCB1}" type="pres">
      <dgm:prSet presAssocID="{E52C3AB8-4FF9-4F06-B59F-6E2AA586E4D5}" presName="sibTrans" presStyleCnt="0"/>
      <dgm:spPr/>
    </dgm:pt>
    <dgm:pt modelId="{3AACF2E1-BF89-4352-8246-E768E18DA8F0}" type="pres">
      <dgm:prSet presAssocID="{3627E39C-2F04-4663-B489-E5BDEEB08A20}" presName="node" presStyleLbl="node1" presStyleIdx="27" presStyleCnt="29">
        <dgm:presLayoutVars>
          <dgm:bulletEnabled val="1"/>
        </dgm:presLayoutVars>
      </dgm:prSet>
      <dgm:spPr/>
    </dgm:pt>
    <dgm:pt modelId="{E055AC2D-6ED1-4121-A591-75BF19BEE129}" type="pres">
      <dgm:prSet presAssocID="{066AE263-F36E-4A48-AA0C-81F22034FDC1}" presName="sibTrans" presStyleCnt="0"/>
      <dgm:spPr/>
    </dgm:pt>
    <dgm:pt modelId="{AF39FF47-8DCF-4389-AF92-1E75727548A9}" type="pres">
      <dgm:prSet presAssocID="{261B3D84-144C-4AFA-B88C-B0A634AB199D}" presName="node" presStyleLbl="node1" presStyleIdx="28" presStyleCnt="29">
        <dgm:presLayoutVars>
          <dgm:bulletEnabled val="1"/>
        </dgm:presLayoutVars>
      </dgm:prSet>
      <dgm:spPr/>
    </dgm:pt>
  </dgm:ptLst>
  <dgm:cxnLst>
    <dgm:cxn modelId="{1AF66000-9FD2-41D5-802B-24FED01FBEC5}" srcId="{59B07081-CA78-47DF-AB69-C703DEFBE1A6}" destId="{4C2DED45-0A7B-40AE-8513-693E21D5331C}" srcOrd="14" destOrd="0" parTransId="{D6540398-7F84-4203-8464-522FD5460F41}" sibTransId="{A576B663-4896-4B34-92D5-6E82564E4F51}"/>
    <dgm:cxn modelId="{6935DA00-D9BF-4BDD-B489-121173BC24C4}" type="presOf" srcId="{1BB427C9-900E-40A9-A43C-3546FB9C4193}" destId="{BDB01940-6762-44BE-926D-C200293A855E}" srcOrd="0" destOrd="0" presId="urn:microsoft.com/office/officeart/2005/8/layout/default"/>
    <dgm:cxn modelId="{E109E200-07C5-424C-9429-FBBDB06B6AC5}" type="presOf" srcId="{01DFEF4B-F89B-4048-8F6C-E733202C4B5F}" destId="{52FB6A8D-964F-4F3F-A166-7D73512C9021}" srcOrd="0" destOrd="0" presId="urn:microsoft.com/office/officeart/2005/8/layout/default"/>
    <dgm:cxn modelId="{08CA0404-805A-457A-BD06-934EA959FE52}" srcId="{59B07081-CA78-47DF-AB69-C703DEFBE1A6}" destId="{0D49A37C-7808-469B-A287-D37EFF9E7E20}" srcOrd="5" destOrd="0" parTransId="{1EFD80F5-4115-49AE-9CDA-1203B5C00A70}" sibTransId="{C25E2747-F372-4BFC-8F76-E3FBC98E2F04}"/>
    <dgm:cxn modelId="{8246120A-840D-4BBD-854A-C7B5AE874B81}" srcId="{59B07081-CA78-47DF-AB69-C703DEFBE1A6}" destId="{46CE547B-B62D-45AB-9807-2CB4A588FBCA}" srcOrd="25" destOrd="0" parTransId="{5AB52927-CD0B-4B72-B314-E0D2674D8866}" sibTransId="{B5DACBDE-734A-4891-A3FF-B2273630CFAA}"/>
    <dgm:cxn modelId="{B61D1211-4705-4BD8-BB07-E843D11B7E0F}" srcId="{59B07081-CA78-47DF-AB69-C703DEFBE1A6}" destId="{3661DA65-2DEB-4366-B0F8-8C1691FA6037}" srcOrd="21" destOrd="0" parTransId="{F15B6031-E710-45BC-8F2D-36C21CD58035}" sibTransId="{85DD50FD-5F4F-495D-90EA-1197FE5B8752}"/>
    <dgm:cxn modelId="{FB68F019-2256-42B8-BE20-260A7B80A240}" srcId="{59B07081-CA78-47DF-AB69-C703DEFBE1A6}" destId="{3627E39C-2F04-4663-B489-E5BDEEB08A20}" srcOrd="27" destOrd="0" parTransId="{C1F72747-37FC-4A45-A562-38CCF46C841A}" sibTransId="{066AE263-F36E-4A48-AA0C-81F22034FDC1}"/>
    <dgm:cxn modelId="{2D9E1F1B-A7C1-4760-A72C-A3DAF9EA8347}" srcId="{59B07081-CA78-47DF-AB69-C703DEFBE1A6}" destId="{FCF6D193-2B2F-4FC1-931F-946913F17F3B}" srcOrd="22" destOrd="0" parTransId="{34646620-83DD-4C28-844E-EECAA9E2CCE0}" sibTransId="{326C1112-9C4B-4919-A254-7E0BAE00858C}"/>
    <dgm:cxn modelId="{3380591D-0242-4C8B-9258-E612495124F2}" type="presOf" srcId="{ADFB426B-3EF6-4ED0-819E-063F2169C8EB}" destId="{97D8830A-DDD7-4035-91DE-C3DC1C2F12A2}" srcOrd="0" destOrd="0" presId="urn:microsoft.com/office/officeart/2005/8/layout/default"/>
    <dgm:cxn modelId="{E2078023-4ABE-4A28-B512-35772C1FB651}" srcId="{59B07081-CA78-47DF-AB69-C703DEFBE1A6}" destId="{F40FF234-9FDC-437C-BCA2-3F80EC63855F}" srcOrd="0" destOrd="0" parTransId="{407FA793-8CB4-4359-865E-57DB2FEA0830}" sibTransId="{9FFBC9E4-ABB1-491C-AF7C-BDFF3E0899B9}"/>
    <dgm:cxn modelId="{836F4B27-51EF-4809-9C18-F89672551BD4}" type="presOf" srcId="{AA929AF1-620D-43A7-81E7-2CC7D3F945D9}" destId="{7AEBE6A9-3568-43FB-93FD-DC429C231DD6}" srcOrd="0" destOrd="0" presId="urn:microsoft.com/office/officeart/2005/8/layout/default"/>
    <dgm:cxn modelId="{7EC24C39-95BF-4955-99B6-48D468DB5CE1}" type="presOf" srcId="{0336CD31-217A-4515-9395-B41CBB21B2D6}" destId="{34E3E95D-90FD-4CE0-85EE-653C7DC7073B}" srcOrd="0" destOrd="0" presId="urn:microsoft.com/office/officeart/2005/8/layout/default"/>
    <dgm:cxn modelId="{19D60F3A-C41E-4F6F-85A3-5CB9BF63FFE3}" type="presOf" srcId="{FCF6D193-2B2F-4FC1-931F-946913F17F3B}" destId="{2028A410-5299-490A-BB29-74D16AA570B4}" srcOrd="0" destOrd="0" presId="urn:microsoft.com/office/officeart/2005/8/layout/default"/>
    <dgm:cxn modelId="{393AE840-7C41-4922-AC9E-5B1B68DD0817}" type="presOf" srcId="{BE66C6A1-0C22-42B9-9C4D-667E8F883E61}" destId="{2AD3073B-4F19-4F44-A0B7-07702DCD315A}" srcOrd="0" destOrd="0" presId="urn:microsoft.com/office/officeart/2005/8/layout/default"/>
    <dgm:cxn modelId="{C80F1D5B-A574-4E04-AA85-8859FEBA102A}" type="presOf" srcId="{B1DE69DE-9A9C-462F-B0F6-A095900D8D89}" destId="{12BE159B-F3EC-4063-8F27-D83C75F47328}" srcOrd="0" destOrd="0" presId="urn:microsoft.com/office/officeart/2005/8/layout/default"/>
    <dgm:cxn modelId="{A47F3B5C-20F1-4F9A-A85B-8763075D92BC}" type="presOf" srcId="{6F5735F7-F5F7-4737-B7E3-4DFE699782D0}" destId="{B8CBA180-2B20-4EEE-9B2D-20C491D86F69}" srcOrd="0" destOrd="0" presId="urn:microsoft.com/office/officeart/2005/8/layout/default"/>
    <dgm:cxn modelId="{D217C45C-37A2-4E17-A682-D975FB70A41E}" srcId="{59B07081-CA78-47DF-AB69-C703DEFBE1A6}" destId="{ADFB426B-3EF6-4ED0-819E-063F2169C8EB}" srcOrd="23" destOrd="0" parTransId="{64CE110F-83C6-4EFA-950D-4D4FE2D45920}" sibTransId="{7FACA435-A5D0-4A6D-80B5-E39148B82378}"/>
    <dgm:cxn modelId="{85580C61-6E49-4954-B418-05EDB5AB8735}" srcId="{59B07081-CA78-47DF-AB69-C703DEFBE1A6}" destId="{2EA8927E-F00B-45F5-80FA-95B64503A58A}" srcOrd="15" destOrd="0" parTransId="{5C74D1F5-8D95-4951-9AC8-E796C05519B1}" sibTransId="{02BD2FF3-17DF-4930-A5B9-F8A5AD37CEE4}"/>
    <dgm:cxn modelId="{6D778042-8E30-4F97-BED9-18766E885F39}" srcId="{59B07081-CA78-47DF-AB69-C703DEFBE1A6}" destId="{9CEF9AC0-A811-4CF6-8D23-E3002A265C33}" srcOrd="17" destOrd="0" parTransId="{24AEAFA3-AC9B-4F82-9ACB-D55888109F6E}" sibTransId="{088F115B-D8D6-48E1-B538-761CB70490FD}"/>
    <dgm:cxn modelId="{708A7C43-6CA0-42A1-A42B-036CF94D8267}" type="presOf" srcId="{46CE547B-B62D-45AB-9807-2CB4A588FBCA}" destId="{805DD628-A427-4E76-BD6E-B3D0B249BCBD}" srcOrd="0" destOrd="0" presId="urn:microsoft.com/office/officeart/2005/8/layout/default"/>
    <dgm:cxn modelId="{0B47FE65-069D-4792-ABCC-48607EC7C628}" type="presOf" srcId="{9CEF9AC0-A811-4CF6-8D23-E3002A265C33}" destId="{1DAF8DBE-1ABA-4226-9A70-D86221E58FDC}" srcOrd="0" destOrd="0" presId="urn:microsoft.com/office/officeart/2005/8/layout/default"/>
    <dgm:cxn modelId="{677A6668-F675-4691-AB63-5B7DCB93DCA7}" type="presOf" srcId="{4C2DED45-0A7B-40AE-8513-693E21D5331C}" destId="{C0A37EC2-1908-4C79-B543-921021DEEDC6}" srcOrd="0" destOrd="0" presId="urn:microsoft.com/office/officeart/2005/8/layout/default"/>
    <dgm:cxn modelId="{1E9B204A-09AF-42EA-8289-0183D23B0147}" srcId="{59B07081-CA78-47DF-AB69-C703DEFBE1A6}" destId="{B023A119-40C4-4BE2-BC3B-B963BF8C43FD}" srcOrd="26" destOrd="0" parTransId="{1684BFB3-F285-43C6-A147-837854752B6D}" sibTransId="{E52C3AB8-4FF9-4F06-B59F-6E2AA586E4D5}"/>
    <dgm:cxn modelId="{15AF856B-C729-4F8D-9ABB-0F5BA739E6BB}" srcId="{59B07081-CA78-47DF-AB69-C703DEFBE1A6}" destId="{BE66C6A1-0C22-42B9-9C4D-667E8F883E61}" srcOrd="16" destOrd="0" parTransId="{426909A1-20FE-4AC8-B385-0B194B3AD475}" sibTransId="{73079958-70FA-4601-A189-F6D9E3690875}"/>
    <dgm:cxn modelId="{F08B146F-2EC2-4471-B25B-231EC27EED8A}" srcId="{59B07081-CA78-47DF-AB69-C703DEFBE1A6}" destId="{278621F2-CAD0-4449-A414-7ACA0BBD9128}" srcOrd="19" destOrd="0" parTransId="{648FCFF2-48F1-4F33-B255-C1F749FEB39A}" sibTransId="{FACB7015-EB30-44AC-B070-875752F873C2}"/>
    <dgm:cxn modelId="{FE69D971-6172-4B10-9A66-730C05A5BCDB}" type="presOf" srcId="{3661DA65-2DEB-4366-B0F8-8C1691FA6037}" destId="{0BF003FE-0ECC-46BD-9D05-3A73926B5172}" srcOrd="0" destOrd="0" presId="urn:microsoft.com/office/officeart/2005/8/layout/default"/>
    <dgm:cxn modelId="{2E1CC472-E66A-4FD8-B3EA-0A96D37F3E1E}" srcId="{59B07081-CA78-47DF-AB69-C703DEFBE1A6}" destId="{0336CD31-217A-4515-9395-B41CBB21B2D6}" srcOrd="8" destOrd="0" parTransId="{D5E0D2C7-F0A7-4657-B6A7-4A40AA63DE67}" sibTransId="{73AC1E9B-CC9F-46A5-8014-749E4B02E766}"/>
    <dgm:cxn modelId="{7C300374-87C7-417F-9E1A-0115D21FAC35}" srcId="{59B07081-CA78-47DF-AB69-C703DEFBE1A6}" destId="{261B3D84-144C-4AFA-B88C-B0A634AB199D}" srcOrd="28" destOrd="0" parTransId="{6834D9F4-8204-44B4-A622-C1F3D44FA8B0}" sibTransId="{FE930894-6EB2-42BB-8A22-564C5FF79492}"/>
    <dgm:cxn modelId="{26864A76-091F-4B1C-B216-7E900972CB12}" srcId="{59B07081-CA78-47DF-AB69-C703DEFBE1A6}" destId="{01DFEF4B-F89B-4048-8F6C-E733202C4B5F}" srcOrd="4" destOrd="0" parTransId="{A8AEA7B2-94A9-43D6-9435-3237A9753F42}" sibTransId="{95167192-3014-4684-88A6-D6E95A304619}"/>
    <dgm:cxn modelId="{CB36FC78-BB47-4FBF-B56C-2A533C7A01EA}" srcId="{59B07081-CA78-47DF-AB69-C703DEFBE1A6}" destId="{B1DE69DE-9A9C-462F-B0F6-A095900D8D89}" srcOrd="24" destOrd="0" parTransId="{36D56946-7530-41B1-9F83-916E55328C27}" sibTransId="{27CF889A-E2EE-49BC-83E0-9DC025ACCE45}"/>
    <dgm:cxn modelId="{C3684B79-1919-421A-883B-6203BC8F1EFB}" type="presOf" srcId="{4D61BAE0-EC1D-4A76-A930-26FE0A010C17}" destId="{C397C8AD-33D1-4866-86B3-D618B32CDEF7}" srcOrd="0" destOrd="0" presId="urn:microsoft.com/office/officeart/2005/8/layout/default"/>
    <dgm:cxn modelId="{4580CB59-9C11-4101-B245-711452D2F7E3}" srcId="{59B07081-CA78-47DF-AB69-C703DEFBE1A6}" destId="{50D06046-3B8B-4549-89AE-9F14508495A8}" srcOrd="9" destOrd="0" parTransId="{3311C1BF-BA8F-464A-8988-7350D7E57FB8}" sibTransId="{A4F8B324-C8B6-402C-810B-74497E339399}"/>
    <dgm:cxn modelId="{9BFE6F7B-BF18-498C-97DF-88CF75AD7CC5}" srcId="{59B07081-CA78-47DF-AB69-C703DEFBE1A6}" destId="{C6C897E0-A6FE-4614-903E-BCED5D3D9A4B}" srcOrd="6" destOrd="0" parTransId="{501AB70A-C622-412B-B412-938B069DF2CE}" sibTransId="{851D1BB0-6DDE-47C5-96D5-AA351D9402B6}"/>
    <dgm:cxn modelId="{6E4BB27B-C23A-4975-A571-945E6FBE83DD}" type="presOf" srcId="{0C9D9590-144D-476A-BE8D-E4C9C889CB3B}" destId="{DFB4C77F-FBE7-4086-8167-1C5DD9BCCF68}" srcOrd="0" destOrd="0" presId="urn:microsoft.com/office/officeart/2005/8/layout/default"/>
    <dgm:cxn modelId="{FDE7C17E-4A33-4003-BA0B-25FCE657D34E}" type="presOf" srcId="{2EA8927E-F00B-45F5-80FA-95B64503A58A}" destId="{8D4CD266-6071-4BBE-BB1F-980EAF6F9F9B}" srcOrd="0" destOrd="0" presId="urn:microsoft.com/office/officeart/2005/8/layout/default"/>
    <dgm:cxn modelId="{6CADA881-DB19-42DF-9CA9-F5100937ED57}" type="presOf" srcId="{6402EBC8-10D5-4EF9-9CCE-E3BFCC738020}" destId="{DBB68369-3642-4F01-98E4-FBE85F530A06}" srcOrd="0" destOrd="0" presId="urn:microsoft.com/office/officeart/2005/8/layout/default"/>
    <dgm:cxn modelId="{5874038C-4B8C-42FB-85B9-6AF698B0DAA6}" type="presOf" srcId="{0D49A37C-7808-469B-A287-D37EFF9E7E20}" destId="{2DFB65E0-65AA-4D54-8073-A134485FDFDA}" srcOrd="0" destOrd="0" presId="urn:microsoft.com/office/officeart/2005/8/layout/default"/>
    <dgm:cxn modelId="{B6657FA2-BCB4-4A1C-A538-1C7A2443C596}" srcId="{59B07081-CA78-47DF-AB69-C703DEFBE1A6}" destId="{6F5735F7-F5F7-4737-B7E3-4DFE699782D0}" srcOrd="13" destOrd="0" parTransId="{FF3EE560-80E8-4B59-B67E-2B85F2F13C50}" sibTransId="{AACBAC2F-378C-42BD-BD04-1869B3A7E318}"/>
    <dgm:cxn modelId="{DCB38DA8-50D8-4E37-AC77-A3FB04BF26E2}" type="presOf" srcId="{C6C897E0-A6FE-4614-903E-BCED5D3D9A4B}" destId="{A4ED8C8A-2092-42A3-BCFA-3914A5D1B4C7}" srcOrd="0" destOrd="0" presId="urn:microsoft.com/office/officeart/2005/8/layout/default"/>
    <dgm:cxn modelId="{683A25A9-3FEC-44BD-A167-DA0ED1C8AF3D}" type="presOf" srcId="{B023A119-40C4-4BE2-BC3B-B963BF8C43FD}" destId="{4EA6DFA3-6C3E-4329-9479-9DBBEBFEF47A}" srcOrd="0" destOrd="0" presId="urn:microsoft.com/office/officeart/2005/8/layout/default"/>
    <dgm:cxn modelId="{ABEAA9AB-03D2-4C15-9A91-EF6E512B6E00}" srcId="{59B07081-CA78-47DF-AB69-C703DEFBE1A6}" destId="{1BB427C9-900E-40A9-A43C-3546FB9C4193}" srcOrd="7" destOrd="0" parTransId="{677107BB-DA3D-4406-A761-0234B3F630DC}" sibTransId="{FA77DD44-3E31-49E4-8008-206B721E0390}"/>
    <dgm:cxn modelId="{118A19B4-F16D-4EAF-9CF5-A47347F36343}" type="presOf" srcId="{3627E39C-2F04-4663-B489-E5BDEEB08A20}" destId="{3AACF2E1-BF89-4352-8246-E768E18DA8F0}" srcOrd="0" destOrd="0" presId="urn:microsoft.com/office/officeart/2005/8/layout/default"/>
    <dgm:cxn modelId="{BB566CBA-9AC9-49FB-BEDC-A78B28FA4B42}" type="presOf" srcId="{50D06046-3B8B-4549-89AE-9F14508495A8}" destId="{B57F7EB7-634D-4C11-BE29-0F8ACAB8285B}" srcOrd="0" destOrd="0" presId="urn:microsoft.com/office/officeart/2005/8/layout/default"/>
    <dgm:cxn modelId="{F95AEFBC-5442-4762-A522-336E7754833A}" srcId="{59B07081-CA78-47DF-AB69-C703DEFBE1A6}" destId="{0C9D9590-144D-476A-BE8D-E4C9C889CB3B}" srcOrd="1" destOrd="0" parTransId="{7939262A-82CD-479B-B420-4A13DF4D6231}" sibTransId="{D7D9E9B5-6B4C-43F0-9511-D955A3F0FCF4}"/>
    <dgm:cxn modelId="{A3D05FC1-2F88-47BB-AB3C-7E1D636FB0F2}" srcId="{59B07081-CA78-47DF-AB69-C703DEFBE1A6}" destId="{73F07102-F91E-428D-9577-FFF97BA2C722}" srcOrd="12" destOrd="0" parTransId="{E8815CAC-C878-4C87-977A-2E5550D46680}" sibTransId="{5A62E732-E43B-46B3-B524-0BD5D8C70461}"/>
    <dgm:cxn modelId="{AB663EC3-E188-4261-B7BA-599899A6F86B}" type="presOf" srcId="{261B3D84-144C-4AFA-B88C-B0A634AB199D}" destId="{AF39FF47-8DCF-4389-AF92-1E75727548A9}" srcOrd="0" destOrd="0" presId="urn:microsoft.com/office/officeart/2005/8/layout/default"/>
    <dgm:cxn modelId="{473873C7-49CF-4D3F-A136-B6D57AD114BD}" srcId="{59B07081-CA78-47DF-AB69-C703DEFBE1A6}" destId="{717891A2-E18A-4CF1-BFD8-A55A58B25CA5}" srcOrd="18" destOrd="0" parTransId="{A4DF28E0-E579-4F72-80FC-D2C5924752BD}" sibTransId="{F8D0C9DF-EA58-4BD4-ADC2-2B09F3AC09F1}"/>
    <dgm:cxn modelId="{3FA916C8-BA1A-48CF-B57A-C344DBDFD602}" type="presOf" srcId="{0C5351AA-B54E-4EB2-B23E-812205B36C3A}" destId="{CCE6F025-4116-4988-9610-E3C54ED6734D}" srcOrd="0" destOrd="0" presId="urn:microsoft.com/office/officeart/2005/8/layout/default"/>
    <dgm:cxn modelId="{34A1C4CA-CD4C-454D-982E-4C2389D61769}" srcId="{59B07081-CA78-47DF-AB69-C703DEFBE1A6}" destId="{4D61BAE0-EC1D-4A76-A930-26FE0A010C17}" srcOrd="3" destOrd="0" parTransId="{7E0E7F83-86B5-4CD8-AB17-5CEF91F30167}" sibTransId="{96BE20BD-2F83-41F3-A640-CC94EB7BC178}"/>
    <dgm:cxn modelId="{FEDA63D0-B46E-4D64-A155-13094544E42C}" srcId="{59B07081-CA78-47DF-AB69-C703DEFBE1A6}" destId="{AA929AF1-620D-43A7-81E7-2CC7D3F945D9}" srcOrd="20" destOrd="0" parTransId="{2E4E2106-B58F-4238-B82B-FE58FEA96615}" sibTransId="{078162AE-4F6A-4E9C-A22C-F82B173CDCC1}"/>
    <dgm:cxn modelId="{8D2AC6DB-69FC-4B25-B78F-828A01CF21E9}" type="presOf" srcId="{59B07081-CA78-47DF-AB69-C703DEFBE1A6}" destId="{FB2B5C98-5F2A-47EC-8F63-C1ABFF0895F5}" srcOrd="0" destOrd="0" presId="urn:microsoft.com/office/officeart/2005/8/layout/default"/>
    <dgm:cxn modelId="{88CB1CDF-8BB3-41FA-BB00-5B94D47E48E3}" type="presOf" srcId="{F40FF234-9FDC-437C-BCA2-3F80EC63855F}" destId="{D6948DA5-8099-424C-8451-F52290C8C8A8}" srcOrd="0" destOrd="0" presId="urn:microsoft.com/office/officeart/2005/8/layout/default"/>
    <dgm:cxn modelId="{CEC492E0-EBBB-4C4B-9850-3570EB32EB23}" srcId="{59B07081-CA78-47DF-AB69-C703DEFBE1A6}" destId="{3E119795-C8E4-4824-B4ED-DF88AD407226}" srcOrd="11" destOrd="0" parTransId="{12DF3E69-255A-468F-8334-FCBF91D4D097}" sibTransId="{BB8F2C5A-54B6-49C7-B708-DC1A74F81B34}"/>
    <dgm:cxn modelId="{C51E15E5-CE71-4E3E-942E-E3E51959B239}" srcId="{59B07081-CA78-47DF-AB69-C703DEFBE1A6}" destId="{0C5351AA-B54E-4EB2-B23E-812205B36C3A}" srcOrd="2" destOrd="0" parTransId="{D102B5C9-C42C-42FF-A11C-BBFF96125EBE}" sibTransId="{BB57DEBB-5394-420C-A2CD-8980E4CA2026}"/>
    <dgm:cxn modelId="{442A09EA-D61F-4B83-9A69-823C89F270C5}" type="presOf" srcId="{278621F2-CAD0-4449-A414-7ACA0BBD9128}" destId="{1543B0F7-3123-466E-9569-180EB739D6DC}" srcOrd="0" destOrd="0" presId="urn:microsoft.com/office/officeart/2005/8/layout/default"/>
    <dgm:cxn modelId="{FE4BFEEB-5332-4EA6-9DBD-C1B73944FC0D}" type="presOf" srcId="{73F07102-F91E-428D-9577-FFF97BA2C722}" destId="{13E2D8F9-750A-4DE6-B35B-14F878B99FB8}" srcOrd="0" destOrd="0" presId="urn:microsoft.com/office/officeart/2005/8/layout/default"/>
    <dgm:cxn modelId="{773878EC-AC1B-4B13-8742-15DB4EBB0451}" type="presOf" srcId="{3E119795-C8E4-4824-B4ED-DF88AD407226}" destId="{AFA6F658-A835-4881-B705-7A08468118DA}" srcOrd="0" destOrd="0" presId="urn:microsoft.com/office/officeart/2005/8/layout/default"/>
    <dgm:cxn modelId="{90D87DF1-2273-4164-B513-A1B23702CFF9}" type="presOf" srcId="{717891A2-E18A-4CF1-BFD8-A55A58B25CA5}" destId="{E6FBE6AC-41DF-4651-944B-B6EB0F0A4633}" srcOrd="0" destOrd="0" presId="urn:microsoft.com/office/officeart/2005/8/layout/default"/>
    <dgm:cxn modelId="{D5DF7DF3-DA85-47B0-99DB-01E5B931B6C0}" srcId="{59B07081-CA78-47DF-AB69-C703DEFBE1A6}" destId="{6402EBC8-10D5-4EF9-9CCE-E3BFCC738020}" srcOrd="10" destOrd="0" parTransId="{115AA36C-BB95-461C-838E-E27746BC0C35}" sibTransId="{ED67C662-FF1F-42F7-82AA-C627F37A27E5}"/>
    <dgm:cxn modelId="{843E5975-B557-46F6-AB00-0039F23849B8}" type="presParOf" srcId="{FB2B5C98-5F2A-47EC-8F63-C1ABFF0895F5}" destId="{D6948DA5-8099-424C-8451-F52290C8C8A8}" srcOrd="0" destOrd="0" presId="urn:microsoft.com/office/officeart/2005/8/layout/default"/>
    <dgm:cxn modelId="{66A9A31B-1B59-4C85-8D69-B2228F19C253}" type="presParOf" srcId="{FB2B5C98-5F2A-47EC-8F63-C1ABFF0895F5}" destId="{214F0F49-9E90-4CDF-88EC-D215EA6C741E}" srcOrd="1" destOrd="0" presId="urn:microsoft.com/office/officeart/2005/8/layout/default"/>
    <dgm:cxn modelId="{1EE5B125-82B3-4F10-A721-4CFBD9B96616}" type="presParOf" srcId="{FB2B5C98-5F2A-47EC-8F63-C1ABFF0895F5}" destId="{DFB4C77F-FBE7-4086-8167-1C5DD9BCCF68}" srcOrd="2" destOrd="0" presId="urn:microsoft.com/office/officeart/2005/8/layout/default"/>
    <dgm:cxn modelId="{75401544-1D05-4B9B-996E-6D1B5BBF8924}" type="presParOf" srcId="{FB2B5C98-5F2A-47EC-8F63-C1ABFF0895F5}" destId="{C7401787-717B-497A-ABB8-0BE6362EF272}" srcOrd="3" destOrd="0" presId="urn:microsoft.com/office/officeart/2005/8/layout/default"/>
    <dgm:cxn modelId="{C5AF4042-CE90-4846-A337-012D2A4D1062}" type="presParOf" srcId="{FB2B5C98-5F2A-47EC-8F63-C1ABFF0895F5}" destId="{CCE6F025-4116-4988-9610-E3C54ED6734D}" srcOrd="4" destOrd="0" presId="urn:microsoft.com/office/officeart/2005/8/layout/default"/>
    <dgm:cxn modelId="{8B4ABE5C-6D31-42BF-A541-25F962B6C646}" type="presParOf" srcId="{FB2B5C98-5F2A-47EC-8F63-C1ABFF0895F5}" destId="{E38EDA83-42DD-46F2-B4EB-52F2F46240B0}" srcOrd="5" destOrd="0" presId="urn:microsoft.com/office/officeart/2005/8/layout/default"/>
    <dgm:cxn modelId="{4533C6C9-9AAC-44E2-8CC2-75EBF59749DD}" type="presParOf" srcId="{FB2B5C98-5F2A-47EC-8F63-C1ABFF0895F5}" destId="{C397C8AD-33D1-4866-86B3-D618B32CDEF7}" srcOrd="6" destOrd="0" presId="urn:microsoft.com/office/officeart/2005/8/layout/default"/>
    <dgm:cxn modelId="{CC75B40A-B507-44F0-BCA2-4916B6AF3B56}" type="presParOf" srcId="{FB2B5C98-5F2A-47EC-8F63-C1ABFF0895F5}" destId="{55C96629-F5B4-40E5-BA55-7D3206BEC914}" srcOrd="7" destOrd="0" presId="urn:microsoft.com/office/officeart/2005/8/layout/default"/>
    <dgm:cxn modelId="{1159F786-DA21-445F-9D84-D6B2E6FBECE4}" type="presParOf" srcId="{FB2B5C98-5F2A-47EC-8F63-C1ABFF0895F5}" destId="{52FB6A8D-964F-4F3F-A166-7D73512C9021}" srcOrd="8" destOrd="0" presId="urn:microsoft.com/office/officeart/2005/8/layout/default"/>
    <dgm:cxn modelId="{0C19F131-9117-4BFC-AB9D-644C95A7E1AB}" type="presParOf" srcId="{FB2B5C98-5F2A-47EC-8F63-C1ABFF0895F5}" destId="{29D1D564-3DC5-495F-9CCF-EEA3A60B9863}" srcOrd="9" destOrd="0" presId="urn:microsoft.com/office/officeart/2005/8/layout/default"/>
    <dgm:cxn modelId="{BDE1A7EB-1617-4F8F-96B7-3025429492DD}" type="presParOf" srcId="{FB2B5C98-5F2A-47EC-8F63-C1ABFF0895F5}" destId="{2DFB65E0-65AA-4D54-8073-A134485FDFDA}" srcOrd="10" destOrd="0" presId="urn:microsoft.com/office/officeart/2005/8/layout/default"/>
    <dgm:cxn modelId="{984B9216-226D-4998-A18E-467AC2A330E6}" type="presParOf" srcId="{FB2B5C98-5F2A-47EC-8F63-C1ABFF0895F5}" destId="{16CC5BD0-5635-4D3D-A3ED-DFE21ED6095D}" srcOrd="11" destOrd="0" presId="urn:microsoft.com/office/officeart/2005/8/layout/default"/>
    <dgm:cxn modelId="{A9A1CD26-F049-4445-8CDB-EBE6EE7DD8CA}" type="presParOf" srcId="{FB2B5C98-5F2A-47EC-8F63-C1ABFF0895F5}" destId="{A4ED8C8A-2092-42A3-BCFA-3914A5D1B4C7}" srcOrd="12" destOrd="0" presId="urn:microsoft.com/office/officeart/2005/8/layout/default"/>
    <dgm:cxn modelId="{8E9774B3-579A-4C18-AB6D-AABEEF408759}" type="presParOf" srcId="{FB2B5C98-5F2A-47EC-8F63-C1ABFF0895F5}" destId="{5CD08242-9EEE-4FFE-B8B8-51FC5FD55C97}" srcOrd="13" destOrd="0" presId="urn:microsoft.com/office/officeart/2005/8/layout/default"/>
    <dgm:cxn modelId="{E13EFCD3-4C7F-41FB-A4CD-A3B66228F103}" type="presParOf" srcId="{FB2B5C98-5F2A-47EC-8F63-C1ABFF0895F5}" destId="{BDB01940-6762-44BE-926D-C200293A855E}" srcOrd="14" destOrd="0" presId="urn:microsoft.com/office/officeart/2005/8/layout/default"/>
    <dgm:cxn modelId="{6AA29689-C604-48F4-801F-1491F186C417}" type="presParOf" srcId="{FB2B5C98-5F2A-47EC-8F63-C1ABFF0895F5}" destId="{547CCD3B-D100-4349-B0F5-43A981723817}" srcOrd="15" destOrd="0" presId="urn:microsoft.com/office/officeart/2005/8/layout/default"/>
    <dgm:cxn modelId="{75D4255B-8454-44B0-BFCA-B9431E53FF31}" type="presParOf" srcId="{FB2B5C98-5F2A-47EC-8F63-C1ABFF0895F5}" destId="{34E3E95D-90FD-4CE0-85EE-653C7DC7073B}" srcOrd="16" destOrd="0" presId="urn:microsoft.com/office/officeart/2005/8/layout/default"/>
    <dgm:cxn modelId="{69195707-2757-4384-86FE-81C0B6704AAA}" type="presParOf" srcId="{FB2B5C98-5F2A-47EC-8F63-C1ABFF0895F5}" destId="{3EE2C3E0-0044-47F3-8876-17ABB49B995A}" srcOrd="17" destOrd="0" presId="urn:microsoft.com/office/officeart/2005/8/layout/default"/>
    <dgm:cxn modelId="{F1E32720-41D8-4480-9EC8-469D96CB1C0E}" type="presParOf" srcId="{FB2B5C98-5F2A-47EC-8F63-C1ABFF0895F5}" destId="{B57F7EB7-634D-4C11-BE29-0F8ACAB8285B}" srcOrd="18" destOrd="0" presId="urn:microsoft.com/office/officeart/2005/8/layout/default"/>
    <dgm:cxn modelId="{5AC98BE9-AA55-41A8-9904-892422355A7B}" type="presParOf" srcId="{FB2B5C98-5F2A-47EC-8F63-C1ABFF0895F5}" destId="{047A6E7A-0804-462A-953B-B4790C3A282C}" srcOrd="19" destOrd="0" presId="urn:microsoft.com/office/officeart/2005/8/layout/default"/>
    <dgm:cxn modelId="{4023F40F-38DC-4FB7-B6DF-E353087908D6}" type="presParOf" srcId="{FB2B5C98-5F2A-47EC-8F63-C1ABFF0895F5}" destId="{DBB68369-3642-4F01-98E4-FBE85F530A06}" srcOrd="20" destOrd="0" presId="urn:microsoft.com/office/officeart/2005/8/layout/default"/>
    <dgm:cxn modelId="{D16DE6E0-F14E-42D9-9F50-C9BC2EAEDFCA}" type="presParOf" srcId="{FB2B5C98-5F2A-47EC-8F63-C1ABFF0895F5}" destId="{460CBC08-DDEA-4A92-8FB6-5B2E3E307047}" srcOrd="21" destOrd="0" presId="urn:microsoft.com/office/officeart/2005/8/layout/default"/>
    <dgm:cxn modelId="{B81E5953-FB64-4830-83BD-0B9149DEBFC6}" type="presParOf" srcId="{FB2B5C98-5F2A-47EC-8F63-C1ABFF0895F5}" destId="{AFA6F658-A835-4881-B705-7A08468118DA}" srcOrd="22" destOrd="0" presId="urn:microsoft.com/office/officeart/2005/8/layout/default"/>
    <dgm:cxn modelId="{13057775-BED0-45E3-8DAA-D7EDC31C9D3A}" type="presParOf" srcId="{FB2B5C98-5F2A-47EC-8F63-C1ABFF0895F5}" destId="{C25A6DCA-A97A-410E-A6EC-2ED8A18E72C1}" srcOrd="23" destOrd="0" presId="urn:microsoft.com/office/officeart/2005/8/layout/default"/>
    <dgm:cxn modelId="{E63018B1-5235-46AB-9318-6A4AB790510D}" type="presParOf" srcId="{FB2B5C98-5F2A-47EC-8F63-C1ABFF0895F5}" destId="{13E2D8F9-750A-4DE6-B35B-14F878B99FB8}" srcOrd="24" destOrd="0" presId="urn:microsoft.com/office/officeart/2005/8/layout/default"/>
    <dgm:cxn modelId="{5D2A3934-49E1-4F9D-8337-444D3440E987}" type="presParOf" srcId="{FB2B5C98-5F2A-47EC-8F63-C1ABFF0895F5}" destId="{2E4CB035-6CE2-49D9-B5D1-3E9A6AFF990A}" srcOrd="25" destOrd="0" presId="urn:microsoft.com/office/officeart/2005/8/layout/default"/>
    <dgm:cxn modelId="{D54602A9-7B6D-46C7-8DE2-4BBF03AC3C18}" type="presParOf" srcId="{FB2B5C98-5F2A-47EC-8F63-C1ABFF0895F5}" destId="{B8CBA180-2B20-4EEE-9B2D-20C491D86F69}" srcOrd="26" destOrd="0" presId="urn:microsoft.com/office/officeart/2005/8/layout/default"/>
    <dgm:cxn modelId="{E35CD8AB-765D-42E0-9BB9-E43564D93B2E}" type="presParOf" srcId="{FB2B5C98-5F2A-47EC-8F63-C1ABFF0895F5}" destId="{2647398D-1636-4A20-BBB1-26CC459050F8}" srcOrd="27" destOrd="0" presId="urn:microsoft.com/office/officeart/2005/8/layout/default"/>
    <dgm:cxn modelId="{309BB022-171B-40E5-997F-137A6F7C3B53}" type="presParOf" srcId="{FB2B5C98-5F2A-47EC-8F63-C1ABFF0895F5}" destId="{C0A37EC2-1908-4C79-B543-921021DEEDC6}" srcOrd="28" destOrd="0" presId="urn:microsoft.com/office/officeart/2005/8/layout/default"/>
    <dgm:cxn modelId="{DBC14430-D81F-41AA-A717-B12EC23053EF}" type="presParOf" srcId="{FB2B5C98-5F2A-47EC-8F63-C1ABFF0895F5}" destId="{E51AE2F8-3DBB-435C-8937-8D7681387D3B}" srcOrd="29" destOrd="0" presId="urn:microsoft.com/office/officeart/2005/8/layout/default"/>
    <dgm:cxn modelId="{6FF1F980-6839-48E9-825A-E5AE9B54B610}" type="presParOf" srcId="{FB2B5C98-5F2A-47EC-8F63-C1ABFF0895F5}" destId="{8D4CD266-6071-4BBE-BB1F-980EAF6F9F9B}" srcOrd="30" destOrd="0" presId="urn:microsoft.com/office/officeart/2005/8/layout/default"/>
    <dgm:cxn modelId="{24045908-8451-4779-A949-B1106DFB6FDC}" type="presParOf" srcId="{FB2B5C98-5F2A-47EC-8F63-C1ABFF0895F5}" destId="{5CEF2322-DEE6-4F12-8825-EAF29CC6299A}" srcOrd="31" destOrd="0" presId="urn:microsoft.com/office/officeart/2005/8/layout/default"/>
    <dgm:cxn modelId="{4AB30E01-6B49-4144-B34C-1F31CB7F2FAB}" type="presParOf" srcId="{FB2B5C98-5F2A-47EC-8F63-C1ABFF0895F5}" destId="{2AD3073B-4F19-4F44-A0B7-07702DCD315A}" srcOrd="32" destOrd="0" presId="urn:microsoft.com/office/officeart/2005/8/layout/default"/>
    <dgm:cxn modelId="{CF41481E-46BE-48FB-90D8-CF2B619124BE}" type="presParOf" srcId="{FB2B5C98-5F2A-47EC-8F63-C1ABFF0895F5}" destId="{55EF27F2-FCA4-48D3-9535-44C0E5D524FA}" srcOrd="33" destOrd="0" presId="urn:microsoft.com/office/officeart/2005/8/layout/default"/>
    <dgm:cxn modelId="{E50B9FC2-7756-4773-81EB-9DFFF07F5CCC}" type="presParOf" srcId="{FB2B5C98-5F2A-47EC-8F63-C1ABFF0895F5}" destId="{1DAF8DBE-1ABA-4226-9A70-D86221E58FDC}" srcOrd="34" destOrd="0" presId="urn:microsoft.com/office/officeart/2005/8/layout/default"/>
    <dgm:cxn modelId="{65DA243C-650B-4382-AF45-599DF6A2A66F}" type="presParOf" srcId="{FB2B5C98-5F2A-47EC-8F63-C1ABFF0895F5}" destId="{74BA2445-74BF-41A7-8B46-CA6AE2654432}" srcOrd="35" destOrd="0" presId="urn:microsoft.com/office/officeart/2005/8/layout/default"/>
    <dgm:cxn modelId="{275F11B1-4F39-4A02-827D-672368E6B272}" type="presParOf" srcId="{FB2B5C98-5F2A-47EC-8F63-C1ABFF0895F5}" destId="{E6FBE6AC-41DF-4651-944B-B6EB0F0A4633}" srcOrd="36" destOrd="0" presId="urn:microsoft.com/office/officeart/2005/8/layout/default"/>
    <dgm:cxn modelId="{9D0F3372-7EDE-4CC6-8D90-997E963869E9}" type="presParOf" srcId="{FB2B5C98-5F2A-47EC-8F63-C1ABFF0895F5}" destId="{5A1DEED0-E560-4043-B088-7D08C753992F}" srcOrd="37" destOrd="0" presId="urn:microsoft.com/office/officeart/2005/8/layout/default"/>
    <dgm:cxn modelId="{EB48AF02-E7CB-4CB7-8723-304E5C160AFD}" type="presParOf" srcId="{FB2B5C98-5F2A-47EC-8F63-C1ABFF0895F5}" destId="{1543B0F7-3123-466E-9569-180EB739D6DC}" srcOrd="38" destOrd="0" presId="urn:microsoft.com/office/officeart/2005/8/layout/default"/>
    <dgm:cxn modelId="{EE6B89FE-F79B-41C2-8DD2-CEBA1318E346}" type="presParOf" srcId="{FB2B5C98-5F2A-47EC-8F63-C1ABFF0895F5}" destId="{F8C054EC-CE72-40BE-A46D-77B2D4890001}" srcOrd="39" destOrd="0" presId="urn:microsoft.com/office/officeart/2005/8/layout/default"/>
    <dgm:cxn modelId="{E5037365-DC94-44FA-B934-EDE16BC4A2C0}" type="presParOf" srcId="{FB2B5C98-5F2A-47EC-8F63-C1ABFF0895F5}" destId="{7AEBE6A9-3568-43FB-93FD-DC429C231DD6}" srcOrd="40" destOrd="0" presId="urn:microsoft.com/office/officeart/2005/8/layout/default"/>
    <dgm:cxn modelId="{FDF6DF84-4091-483D-8F4E-EDA1328F2A9A}" type="presParOf" srcId="{FB2B5C98-5F2A-47EC-8F63-C1ABFF0895F5}" destId="{ECE08BD2-12CE-4493-8B3C-E63B501679B1}" srcOrd="41" destOrd="0" presId="urn:microsoft.com/office/officeart/2005/8/layout/default"/>
    <dgm:cxn modelId="{DBC74EAC-7CFF-4C1A-88FB-39F0A461F24A}" type="presParOf" srcId="{FB2B5C98-5F2A-47EC-8F63-C1ABFF0895F5}" destId="{0BF003FE-0ECC-46BD-9D05-3A73926B5172}" srcOrd="42" destOrd="0" presId="urn:microsoft.com/office/officeart/2005/8/layout/default"/>
    <dgm:cxn modelId="{EBC0B661-CB88-4961-B449-A3C156D9AE0E}" type="presParOf" srcId="{FB2B5C98-5F2A-47EC-8F63-C1ABFF0895F5}" destId="{CFA81028-4364-4510-8C32-23DF160246C4}" srcOrd="43" destOrd="0" presId="urn:microsoft.com/office/officeart/2005/8/layout/default"/>
    <dgm:cxn modelId="{8121880C-40C8-4D7F-999B-79BF6A4B5F3D}" type="presParOf" srcId="{FB2B5C98-5F2A-47EC-8F63-C1ABFF0895F5}" destId="{2028A410-5299-490A-BB29-74D16AA570B4}" srcOrd="44" destOrd="0" presId="urn:microsoft.com/office/officeart/2005/8/layout/default"/>
    <dgm:cxn modelId="{C833675C-674A-48AE-9179-B331B6B5CE76}" type="presParOf" srcId="{FB2B5C98-5F2A-47EC-8F63-C1ABFF0895F5}" destId="{033EF553-2555-45C0-AFB8-67C409693624}" srcOrd="45" destOrd="0" presId="urn:microsoft.com/office/officeart/2005/8/layout/default"/>
    <dgm:cxn modelId="{45B0BD97-1A80-4644-8DED-B6A965E03844}" type="presParOf" srcId="{FB2B5C98-5F2A-47EC-8F63-C1ABFF0895F5}" destId="{97D8830A-DDD7-4035-91DE-C3DC1C2F12A2}" srcOrd="46" destOrd="0" presId="urn:microsoft.com/office/officeart/2005/8/layout/default"/>
    <dgm:cxn modelId="{F73D2D24-A791-4A8C-BA10-90A853D93447}" type="presParOf" srcId="{FB2B5C98-5F2A-47EC-8F63-C1ABFF0895F5}" destId="{5F42302C-A868-40BB-8765-ACEAC241BFDE}" srcOrd="47" destOrd="0" presId="urn:microsoft.com/office/officeart/2005/8/layout/default"/>
    <dgm:cxn modelId="{90C6C337-8656-4279-BC0C-9E21ED6E1733}" type="presParOf" srcId="{FB2B5C98-5F2A-47EC-8F63-C1ABFF0895F5}" destId="{12BE159B-F3EC-4063-8F27-D83C75F47328}" srcOrd="48" destOrd="0" presId="urn:microsoft.com/office/officeart/2005/8/layout/default"/>
    <dgm:cxn modelId="{3710BE21-C309-4BD7-AE39-BE90F9632630}" type="presParOf" srcId="{FB2B5C98-5F2A-47EC-8F63-C1ABFF0895F5}" destId="{E1B90F0D-0F7C-431C-B3DF-FEA987686D84}" srcOrd="49" destOrd="0" presId="urn:microsoft.com/office/officeart/2005/8/layout/default"/>
    <dgm:cxn modelId="{E8CC5677-4393-4AF7-A78F-CBA4C795F80E}" type="presParOf" srcId="{FB2B5C98-5F2A-47EC-8F63-C1ABFF0895F5}" destId="{805DD628-A427-4E76-BD6E-B3D0B249BCBD}" srcOrd="50" destOrd="0" presId="urn:microsoft.com/office/officeart/2005/8/layout/default"/>
    <dgm:cxn modelId="{F6A739ED-1AA7-4E9D-82F0-5831B6934CF8}" type="presParOf" srcId="{FB2B5C98-5F2A-47EC-8F63-C1ABFF0895F5}" destId="{12800429-C172-4289-A68C-BF62000D6BBF}" srcOrd="51" destOrd="0" presId="urn:microsoft.com/office/officeart/2005/8/layout/default"/>
    <dgm:cxn modelId="{01734BCC-AA5C-4C54-8BCA-821DE6B4A0BD}" type="presParOf" srcId="{FB2B5C98-5F2A-47EC-8F63-C1ABFF0895F5}" destId="{4EA6DFA3-6C3E-4329-9479-9DBBEBFEF47A}" srcOrd="52" destOrd="0" presId="urn:microsoft.com/office/officeart/2005/8/layout/default"/>
    <dgm:cxn modelId="{F41EF8D7-E77C-486F-91B6-DD80617DCDE9}" type="presParOf" srcId="{FB2B5C98-5F2A-47EC-8F63-C1ABFF0895F5}" destId="{8C81FE2E-173A-483E-881B-390E4713DCB1}" srcOrd="53" destOrd="0" presId="urn:microsoft.com/office/officeart/2005/8/layout/default"/>
    <dgm:cxn modelId="{15AFF9F4-E85A-45C7-9A2F-0CA59EC16387}" type="presParOf" srcId="{FB2B5C98-5F2A-47EC-8F63-C1ABFF0895F5}" destId="{3AACF2E1-BF89-4352-8246-E768E18DA8F0}" srcOrd="54" destOrd="0" presId="urn:microsoft.com/office/officeart/2005/8/layout/default"/>
    <dgm:cxn modelId="{BBD9049E-7C4C-47A5-900C-01849B822155}" type="presParOf" srcId="{FB2B5C98-5F2A-47EC-8F63-C1ABFF0895F5}" destId="{E055AC2D-6ED1-4121-A591-75BF19BEE129}" srcOrd="55" destOrd="0" presId="urn:microsoft.com/office/officeart/2005/8/layout/default"/>
    <dgm:cxn modelId="{391CBF68-8BEE-46A4-9E3B-D4B4498B31DF}" type="presParOf" srcId="{FB2B5C98-5F2A-47EC-8F63-C1ABFF0895F5}" destId="{AF39FF47-8DCF-4389-AF92-1E75727548A9}" srcOrd="5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8DF5E5E-D547-4575-9B6C-18F512A524FD}"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549E61DE-863C-4A32-BCDE-ACE0AC79B21F}">
      <dgm:prSet custT="1"/>
      <dgm:spPr/>
      <dgm:t>
        <a:bodyPr/>
        <a:lstStyle/>
        <a:p>
          <a:r>
            <a:rPr lang="en-US" sz="2400" dirty="0">
              <a:solidFill>
                <a:schemeClr val="bg2"/>
              </a:solidFill>
            </a:rPr>
            <a:t>MGB 2016-2021 Overall (5,514 encounters): 72.6%</a:t>
          </a:r>
        </a:p>
      </dgm:t>
    </dgm:pt>
    <dgm:pt modelId="{C5089CB0-9D36-4A31-B88D-253A531A9E34}" type="parTrans" cxnId="{BF40F292-8787-4FAA-89B4-3A2B978935F9}">
      <dgm:prSet/>
      <dgm:spPr/>
      <dgm:t>
        <a:bodyPr/>
        <a:lstStyle/>
        <a:p>
          <a:endParaRPr lang="en-US"/>
        </a:p>
      </dgm:t>
    </dgm:pt>
    <dgm:pt modelId="{67D07C25-DC7E-4053-B5F3-6D752BD93B98}" type="sibTrans" cxnId="{BF40F292-8787-4FAA-89B4-3A2B978935F9}">
      <dgm:prSet/>
      <dgm:spPr/>
      <dgm:t>
        <a:bodyPr/>
        <a:lstStyle/>
        <a:p>
          <a:endParaRPr lang="en-US"/>
        </a:p>
      </dgm:t>
    </dgm:pt>
    <dgm:pt modelId="{DB4CBFCB-D10D-499B-BC9B-8FA838FA8D1C}">
      <dgm:prSet/>
      <dgm:spPr/>
      <dgm:t>
        <a:bodyPr/>
        <a:lstStyle/>
        <a:p>
          <a:r>
            <a:rPr lang="en-US" b="1" dirty="0"/>
            <a:t>Sub-analysis of 50 Largest MGB Practices</a:t>
          </a:r>
        </a:p>
      </dgm:t>
    </dgm:pt>
    <dgm:pt modelId="{95D21320-4C1C-4888-BA7C-48AA2137143A}" type="parTrans" cxnId="{67BC31C1-2AD5-4591-8C4A-C5C2C6B03114}">
      <dgm:prSet/>
      <dgm:spPr/>
      <dgm:t>
        <a:bodyPr/>
        <a:lstStyle/>
        <a:p>
          <a:endParaRPr lang="en-US"/>
        </a:p>
      </dgm:t>
    </dgm:pt>
    <dgm:pt modelId="{ADCD47DE-D659-4258-970F-E42D84272DAA}" type="sibTrans" cxnId="{67BC31C1-2AD5-4591-8C4A-C5C2C6B03114}">
      <dgm:prSet/>
      <dgm:spPr/>
      <dgm:t>
        <a:bodyPr/>
        <a:lstStyle/>
        <a:p>
          <a:endParaRPr lang="en-US"/>
        </a:p>
      </dgm:t>
    </dgm:pt>
    <dgm:pt modelId="{0E586B40-6613-4D34-BA06-A5F5C5AAA28C}">
      <dgm:prSet/>
      <dgm:spPr/>
      <dgm:t>
        <a:bodyPr/>
        <a:lstStyle/>
        <a:p>
          <a:r>
            <a:rPr lang="en-US" dirty="0"/>
            <a:t>Number Delayed VTE Diagnosis Events 2016-2021: 425</a:t>
          </a:r>
        </a:p>
      </dgm:t>
    </dgm:pt>
    <dgm:pt modelId="{269E13BA-CF18-4568-91D0-46FBD711AF3B}" type="parTrans" cxnId="{7459B74C-7074-4FC7-A3B1-822CDB25C657}">
      <dgm:prSet/>
      <dgm:spPr/>
      <dgm:t>
        <a:bodyPr/>
        <a:lstStyle/>
        <a:p>
          <a:endParaRPr lang="en-US"/>
        </a:p>
      </dgm:t>
    </dgm:pt>
    <dgm:pt modelId="{27794486-60A5-4240-A630-0525CFFFAD8A}" type="sibTrans" cxnId="{7459B74C-7074-4FC7-A3B1-822CDB25C657}">
      <dgm:prSet/>
      <dgm:spPr/>
      <dgm:t>
        <a:bodyPr/>
        <a:lstStyle/>
        <a:p>
          <a:endParaRPr lang="en-US"/>
        </a:p>
      </dgm:t>
    </dgm:pt>
    <dgm:pt modelId="{080B7B34-6A77-4ACD-B4E3-81869BA493B5}">
      <dgm:prSet custT="1"/>
      <dgm:spPr/>
      <dgm:t>
        <a:bodyPr/>
        <a:lstStyle/>
        <a:p>
          <a:r>
            <a:rPr lang="en-US" sz="2400" dirty="0">
              <a:solidFill>
                <a:schemeClr val="bg2"/>
              </a:solidFill>
            </a:rPr>
            <a:t>UK 2016-2020 Overall (632 encounters; Organizational level only): 77.14%</a:t>
          </a:r>
        </a:p>
      </dgm:t>
    </dgm:pt>
    <dgm:pt modelId="{98DDB570-8D9B-4CC0-856A-327AB1D595A3}" type="parTrans" cxnId="{A72875CD-3AF4-413E-8E5A-BE558D6781A8}">
      <dgm:prSet/>
      <dgm:spPr/>
      <dgm:t>
        <a:bodyPr/>
        <a:lstStyle/>
        <a:p>
          <a:endParaRPr lang="en-US"/>
        </a:p>
      </dgm:t>
    </dgm:pt>
    <dgm:pt modelId="{C3844BB3-F148-48E4-8815-28BDD2CF931D}" type="sibTrans" cxnId="{A72875CD-3AF4-413E-8E5A-BE558D6781A8}">
      <dgm:prSet/>
      <dgm:spPr/>
      <dgm:t>
        <a:bodyPr/>
        <a:lstStyle/>
        <a:p>
          <a:endParaRPr lang="en-US"/>
        </a:p>
      </dgm:t>
    </dgm:pt>
    <dgm:pt modelId="{88DB6C1D-CD3C-4029-8030-D8D7F1E72850}">
      <dgm:prSet custT="1"/>
      <dgm:spPr/>
      <dgm:t>
        <a:bodyPr/>
        <a:lstStyle/>
        <a:p>
          <a:r>
            <a:rPr lang="en-US" sz="2400" dirty="0">
              <a:solidFill>
                <a:schemeClr val="bg2"/>
              </a:solidFill>
            </a:rPr>
            <a:t>Penn State Health 2019-2022 Overall (545 encounters): 81.85%</a:t>
          </a:r>
          <a:endParaRPr lang="en-US" sz="2000" dirty="0">
            <a:solidFill>
              <a:schemeClr val="bg2"/>
            </a:solidFill>
          </a:endParaRPr>
        </a:p>
      </dgm:t>
    </dgm:pt>
    <dgm:pt modelId="{C37826F1-5056-4C35-97CC-EE9691AB23D0}" type="parTrans" cxnId="{596E49DA-E010-4E11-BDE9-6D67A324E328}">
      <dgm:prSet/>
      <dgm:spPr/>
      <dgm:t>
        <a:bodyPr/>
        <a:lstStyle/>
        <a:p>
          <a:endParaRPr lang="en-US"/>
        </a:p>
      </dgm:t>
    </dgm:pt>
    <dgm:pt modelId="{58A34B4B-9C7D-4FB0-A365-79CFAE21DC80}" type="sibTrans" cxnId="{596E49DA-E010-4E11-BDE9-6D67A324E328}">
      <dgm:prSet/>
      <dgm:spPr/>
      <dgm:t>
        <a:bodyPr/>
        <a:lstStyle/>
        <a:p>
          <a:endParaRPr lang="en-US"/>
        </a:p>
      </dgm:t>
    </dgm:pt>
    <dgm:pt modelId="{2BC7B05F-AFE9-4A7E-8316-C0C364F2495E}">
      <dgm:prSet/>
      <dgm:spPr/>
      <dgm:t>
        <a:bodyPr/>
        <a:lstStyle/>
        <a:p>
          <a:r>
            <a:rPr lang="en-US" dirty="0"/>
            <a:t>Range 50-100% (SD 15.36)</a:t>
          </a:r>
        </a:p>
      </dgm:t>
    </dgm:pt>
    <dgm:pt modelId="{33D92227-5A4B-4979-85F0-F525B99A7461}" type="parTrans" cxnId="{6908989B-5973-4996-813E-EF438570CDF1}">
      <dgm:prSet/>
      <dgm:spPr/>
      <dgm:t>
        <a:bodyPr/>
        <a:lstStyle/>
        <a:p>
          <a:endParaRPr lang="en-US"/>
        </a:p>
      </dgm:t>
    </dgm:pt>
    <dgm:pt modelId="{3676D002-1FA4-4B45-8730-B45878DD2FA7}" type="sibTrans" cxnId="{6908989B-5973-4996-813E-EF438570CDF1}">
      <dgm:prSet/>
      <dgm:spPr/>
      <dgm:t>
        <a:bodyPr/>
        <a:lstStyle/>
        <a:p>
          <a:endParaRPr lang="en-US"/>
        </a:p>
      </dgm:t>
    </dgm:pt>
    <dgm:pt modelId="{3D98574C-EF77-4A98-9224-D8C24C0621FF}">
      <dgm:prSet/>
      <dgm:spPr/>
      <dgm:t>
        <a:bodyPr/>
        <a:lstStyle/>
        <a:p>
          <a:r>
            <a:rPr lang="en-US" dirty="0"/>
            <a:t>Range: 0-100</a:t>
          </a:r>
          <a:r>
            <a:rPr lang="en-US" dirty="0">
              <a:solidFill>
                <a:schemeClr val="tx1"/>
              </a:solidFill>
            </a:rPr>
            <a:t>% (SD 21.52)</a:t>
          </a:r>
        </a:p>
      </dgm:t>
    </dgm:pt>
    <dgm:pt modelId="{01CB6CC4-A8F1-453D-A62E-FC246B390F87}" type="parTrans" cxnId="{7ED5FA46-AB7C-4ED4-ABCB-E9868EBB88AA}">
      <dgm:prSet/>
      <dgm:spPr/>
      <dgm:t>
        <a:bodyPr/>
        <a:lstStyle/>
        <a:p>
          <a:endParaRPr lang="en-US"/>
        </a:p>
      </dgm:t>
    </dgm:pt>
    <dgm:pt modelId="{F571EACB-5D98-4386-9D8F-B1FF0D680F1E}" type="sibTrans" cxnId="{7ED5FA46-AB7C-4ED4-ABCB-E9868EBB88AA}">
      <dgm:prSet/>
      <dgm:spPr/>
      <dgm:t>
        <a:bodyPr/>
        <a:lstStyle/>
        <a:p>
          <a:endParaRPr lang="en-US"/>
        </a:p>
      </dgm:t>
    </dgm:pt>
    <dgm:pt modelId="{13971357-0C59-4713-A7A2-B34A91EE93A0}">
      <dgm:prSet/>
      <dgm:spPr/>
      <dgm:t>
        <a:bodyPr/>
        <a:lstStyle/>
        <a:p>
          <a:r>
            <a:rPr lang="en-US" b="1" dirty="0"/>
            <a:t>214 Practice Locations</a:t>
          </a:r>
        </a:p>
      </dgm:t>
    </dgm:pt>
    <dgm:pt modelId="{734DA92F-1288-4C2F-97F9-AEB809EC5C6B}" type="parTrans" cxnId="{2D2AD012-0AAA-4DBF-B0C5-1761C3604523}">
      <dgm:prSet/>
      <dgm:spPr/>
      <dgm:t>
        <a:bodyPr/>
        <a:lstStyle/>
        <a:p>
          <a:endParaRPr lang="en-US"/>
        </a:p>
      </dgm:t>
    </dgm:pt>
    <dgm:pt modelId="{315C46D4-0E80-4C31-9BA2-3606D177D099}" type="sibTrans" cxnId="{2D2AD012-0AAA-4DBF-B0C5-1761C3604523}">
      <dgm:prSet/>
      <dgm:spPr/>
      <dgm:t>
        <a:bodyPr/>
        <a:lstStyle/>
        <a:p>
          <a:endParaRPr lang="en-US"/>
        </a:p>
      </dgm:t>
    </dgm:pt>
    <dgm:pt modelId="{4D7D3673-7F21-403A-9F9E-1E8D53AC469F}">
      <dgm:prSet/>
      <dgm:spPr/>
      <dgm:t>
        <a:bodyPr/>
        <a:lstStyle/>
        <a:p>
          <a:r>
            <a:rPr lang="en-US" dirty="0"/>
            <a:t>Interquartile range 27.03%</a:t>
          </a:r>
        </a:p>
      </dgm:t>
    </dgm:pt>
    <dgm:pt modelId="{E03DEF26-883A-454A-AFDF-31C6E76EF69C}" type="parTrans" cxnId="{D6AD2CA4-C644-4DE4-8BE2-5A5B2FE8AD5C}">
      <dgm:prSet/>
      <dgm:spPr/>
      <dgm:t>
        <a:bodyPr/>
        <a:lstStyle/>
        <a:p>
          <a:endParaRPr lang="en-US"/>
        </a:p>
      </dgm:t>
    </dgm:pt>
    <dgm:pt modelId="{E45F8413-B498-4122-98C1-94766B35417F}" type="sibTrans" cxnId="{D6AD2CA4-C644-4DE4-8BE2-5A5B2FE8AD5C}">
      <dgm:prSet/>
      <dgm:spPr/>
      <dgm:t>
        <a:bodyPr/>
        <a:lstStyle/>
        <a:p>
          <a:endParaRPr lang="en-US"/>
        </a:p>
      </dgm:t>
    </dgm:pt>
    <dgm:pt modelId="{0E91D371-0D6E-4E14-9BDF-9B45DC5C0B3B}">
      <dgm:prSet/>
      <dgm:spPr/>
      <dgm:t>
        <a:bodyPr/>
        <a:lstStyle/>
        <a:p>
          <a:r>
            <a:rPr lang="en-US" dirty="0"/>
            <a:t>Interquartile range 40%</a:t>
          </a:r>
        </a:p>
      </dgm:t>
    </dgm:pt>
    <dgm:pt modelId="{65673DD7-0CBC-44C6-B248-0BAD6A95C8B0}" type="parTrans" cxnId="{200876A4-E64B-40F7-B859-9E9B4469CEC2}">
      <dgm:prSet/>
      <dgm:spPr/>
      <dgm:t>
        <a:bodyPr/>
        <a:lstStyle/>
        <a:p>
          <a:endParaRPr lang="en-US"/>
        </a:p>
      </dgm:t>
    </dgm:pt>
    <dgm:pt modelId="{E4292C58-79FD-4500-B586-E2941099B999}" type="sibTrans" cxnId="{200876A4-E64B-40F7-B859-9E9B4469CEC2}">
      <dgm:prSet/>
      <dgm:spPr/>
      <dgm:t>
        <a:bodyPr/>
        <a:lstStyle/>
        <a:p>
          <a:endParaRPr lang="en-US"/>
        </a:p>
      </dgm:t>
    </dgm:pt>
    <dgm:pt modelId="{4FDB84FE-AAE0-4EB9-A017-819D824F89BA}">
      <dgm:prSet/>
      <dgm:spPr/>
      <dgm:t>
        <a:bodyPr/>
        <a:lstStyle/>
        <a:p>
          <a:r>
            <a:rPr lang="en-US" b="1" dirty="0"/>
            <a:t>19 Practice Locations</a:t>
          </a:r>
        </a:p>
      </dgm:t>
    </dgm:pt>
    <dgm:pt modelId="{5B821E36-7B01-4D4B-84E6-48B20B8A83AD}" type="parTrans" cxnId="{FFADAF6B-F469-41CF-A16B-071CDA398790}">
      <dgm:prSet/>
      <dgm:spPr/>
      <dgm:t>
        <a:bodyPr/>
        <a:lstStyle/>
        <a:p>
          <a:endParaRPr lang="en-US"/>
        </a:p>
      </dgm:t>
    </dgm:pt>
    <dgm:pt modelId="{75AB319A-D10D-43B5-8C1F-A0C35F9BA445}" type="sibTrans" cxnId="{FFADAF6B-F469-41CF-A16B-071CDA398790}">
      <dgm:prSet/>
      <dgm:spPr/>
      <dgm:t>
        <a:bodyPr/>
        <a:lstStyle/>
        <a:p>
          <a:endParaRPr lang="en-US"/>
        </a:p>
      </dgm:t>
    </dgm:pt>
    <dgm:pt modelId="{C3822DCD-3924-4FB9-8392-C7B53C43930A}">
      <dgm:prSet/>
      <dgm:spPr/>
      <dgm:t>
        <a:bodyPr/>
        <a:lstStyle/>
        <a:p>
          <a:r>
            <a:rPr lang="en-US" dirty="0"/>
            <a:t>Unadjusted rate: 66.3% (range 0-100%, SD 32.4)</a:t>
          </a:r>
        </a:p>
      </dgm:t>
    </dgm:pt>
    <dgm:pt modelId="{C271B333-A247-4A47-B591-09731F95ACDC}" type="parTrans" cxnId="{A74AB6D4-FD30-4D60-8076-07C1CF0C7E7C}">
      <dgm:prSet/>
      <dgm:spPr/>
      <dgm:t>
        <a:bodyPr/>
        <a:lstStyle/>
        <a:p>
          <a:endParaRPr lang="en-US"/>
        </a:p>
      </dgm:t>
    </dgm:pt>
    <dgm:pt modelId="{A6CADC74-83F5-4446-A043-F6EBC195716A}" type="sibTrans" cxnId="{A74AB6D4-FD30-4D60-8076-07C1CF0C7E7C}">
      <dgm:prSet/>
      <dgm:spPr/>
      <dgm:t>
        <a:bodyPr/>
        <a:lstStyle/>
        <a:p>
          <a:endParaRPr lang="en-US"/>
        </a:p>
      </dgm:t>
    </dgm:pt>
    <dgm:pt modelId="{C292C5C9-FE85-4CD7-8127-CB0C615ADE8B}" type="pres">
      <dgm:prSet presAssocID="{A8DF5E5E-D547-4575-9B6C-18F512A524FD}" presName="linear" presStyleCnt="0">
        <dgm:presLayoutVars>
          <dgm:animLvl val="lvl"/>
          <dgm:resizeHandles val="exact"/>
        </dgm:presLayoutVars>
      </dgm:prSet>
      <dgm:spPr/>
    </dgm:pt>
    <dgm:pt modelId="{F9D0127E-2D6E-473F-8088-5CDD6F6F925A}" type="pres">
      <dgm:prSet presAssocID="{549E61DE-863C-4A32-BCDE-ACE0AC79B21F}" presName="parentText" presStyleLbl="node1" presStyleIdx="0" presStyleCnt="3" custLinFactNeighborX="508" custLinFactNeighborY="-23868">
        <dgm:presLayoutVars>
          <dgm:chMax val="0"/>
          <dgm:bulletEnabled val="1"/>
        </dgm:presLayoutVars>
      </dgm:prSet>
      <dgm:spPr/>
    </dgm:pt>
    <dgm:pt modelId="{22195AF2-C16F-4E83-8B23-091F4B87CB08}" type="pres">
      <dgm:prSet presAssocID="{549E61DE-863C-4A32-BCDE-ACE0AC79B21F}" presName="childText" presStyleLbl="revTx" presStyleIdx="0" presStyleCnt="2">
        <dgm:presLayoutVars>
          <dgm:bulletEnabled val="1"/>
        </dgm:presLayoutVars>
      </dgm:prSet>
      <dgm:spPr/>
    </dgm:pt>
    <dgm:pt modelId="{37815DEB-8D5B-4E4E-A7C4-D847EB97BF31}" type="pres">
      <dgm:prSet presAssocID="{080B7B34-6A77-4ACD-B4E3-81869BA493B5}" presName="parentText" presStyleLbl="node1" presStyleIdx="1" presStyleCnt="3">
        <dgm:presLayoutVars>
          <dgm:chMax val="0"/>
          <dgm:bulletEnabled val="1"/>
        </dgm:presLayoutVars>
      </dgm:prSet>
      <dgm:spPr/>
    </dgm:pt>
    <dgm:pt modelId="{CD0A3A40-E99B-4EF4-984E-4EB91A2E2D00}" type="pres">
      <dgm:prSet presAssocID="{C3844BB3-F148-48E4-8815-28BDD2CF931D}" presName="spacer" presStyleCnt="0"/>
      <dgm:spPr/>
    </dgm:pt>
    <dgm:pt modelId="{9E5C1EB4-B86F-4D74-A03A-639106BEA1EF}" type="pres">
      <dgm:prSet presAssocID="{88DB6C1D-CD3C-4029-8030-D8D7F1E72850}" presName="parentText" presStyleLbl="node1" presStyleIdx="2" presStyleCnt="3">
        <dgm:presLayoutVars>
          <dgm:chMax val="0"/>
          <dgm:bulletEnabled val="1"/>
        </dgm:presLayoutVars>
      </dgm:prSet>
      <dgm:spPr/>
    </dgm:pt>
    <dgm:pt modelId="{1F59F348-5E00-4002-975F-8841D4FF8B09}" type="pres">
      <dgm:prSet presAssocID="{88DB6C1D-CD3C-4029-8030-D8D7F1E72850}" presName="childText" presStyleLbl="revTx" presStyleIdx="1" presStyleCnt="2">
        <dgm:presLayoutVars>
          <dgm:bulletEnabled val="1"/>
        </dgm:presLayoutVars>
      </dgm:prSet>
      <dgm:spPr/>
    </dgm:pt>
  </dgm:ptLst>
  <dgm:cxnLst>
    <dgm:cxn modelId="{232ABF04-DCE8-4EDD-B162-87DB4B7A26C4}" type="presOf" srcId="{3D98574C-EF77-4A98-9224-D8C24C0621FF}" destId="{22195AF2-C16F-4E83-8B23-091F4B87CB08}" srcOrd="0" destOrd="1" presId="urn:microsoft.com/office/officeart/2005/8/layout/vList2"/>
    <dgm:cxn modelId="{2D2AD012-0AAA-4DBF-B0C5-1761C3604523}" srcId="{549E61DE-863C-4A32-BCDE-ACE0AC79B21F}" destId="{13971357-0C59-4713-A7A2-B34A91EE93A0}" srcOrd="0" destOrd="0" parTransId="{734DA92F-1288-4C2F-97F9-AEB809EC5C6B}" sibTransId="{315C46D4-0E80-4C31-9BA2-3606D177D099}"/>
    <dgm:cxn modelId="{3AE0A32C-8AF7-4329-A3BF-81BE896312B1}" type="presOf" srcId="{0E91D371-0D6E-4E14-9BDF-9B45DC5C0B3B}" destId="{1F59F348-5E00-4002-975F-8841D4FF8B09}" srcOrd="0" destOrd="2" presId="urn:microsoft.com/office/officeart/2005/8/layout/vList2"/>
    <dgm:cxn modelId="{196DA635-C9D4-4282-98F5-E03AC9720C02}" type="presOf" srcId="{2BC7B05F-AFE9-4A7E-8316-C0C364F2495E}" destId="{1F59F348-5E00-4002-975F-8841D4FF8B09}" srcOrd="0" destOrd="1" presId="urn:microsoft.com/office/officeart/2005/8/layout/vList2"/>
    <dgm:cxn modelId="{48DE615B-27DF-4D66-B4AA-3C0C92971184}" type="presOf" srcId="{4FDB84FE-AAE0-4EB9-A017-819D824F89BA}" destId="{1F59F348-5E00-4002-975F-8841D4FF8B09}" srcOrd="0" destOrd="0" presId="urn:microsoft.com/office/officeart/2005/8/layout/vList2"/>
    <dgm:cxn modelId="{174D1641-DBA2-4FBF-8F71-814BCDC0F861}" type="presOf" srcId="{080B7B34-6A77-4ACD-B4E3-81869BA493B5}" destId="{37815DEB-8D5B-4E4E-A7C4-D847EB97BF31}" srcOrd="0" destOrd="0" presId="urn:microsoft.com/office/officeart/2005/8/layout/vList2"/>
    <dgm:cxn modelId="{7ED5FA46-AB7C-4ED4-ABCB-E9868EBB88AA}" srcId="{13971357-0C59-4713-A7A2-B34A91EE93A0}" destId="{3D98574C-EF77-4A98-9224-D8C24C0621FF}" srcOrd="0" destOrd="0" parTransId="{01CB6CC4-A8F1-453D-A62E-FC246B390F87}" sibTransId="{F571EACB-5D98-4386-9D8F-B1FF0D680F1E}"/>
    <dgm:cxn modelId="{9727F749-0859-4BBB-9F5A-0E887A282944}" type="presOf" srcId="{4D7D3673-7F21-403A-9F9E-1E8D53AC469F}" destId="{22195AF2-C16F-4E83-8B23-091F4B87CB08}" srcOrd="0" destOrd="2" presId="urn:microsoft.com/office/officeart/2005/8/layout/vList2"/>
    <dgm:cxn modelId="{FFADAF6B-F469-41CF-A16B-071CDA398790}" srcId="{88DB6C1D-CD3C-4029-8030-D8D7F1E72850}" destId="{4FDB84FE-AAE0-4EB9-A017-819D824F89BA}" srcOrd="0" destOrd="0" parTransId="{5B821E36-7B01-4D4B-84E6-48B20B8A83AD}" sibTransId="{75AB319A-D10D-43B5-8C1F-A0C35F9BA445}"/>
    <dgm:cxn modelId="{7459B74C-7074-4FC7-A3B1-822CDB25C657}" srcId="{DB4CBFCB-D10D-499B-BC9B-8FA838FA8D1C}" destId="{0E586B40-6613-4D34-BA06-A5F5C5AAA28C}" srcOrd="0" destOrd="0" parTransId="{269E13BA-CF18-4568-91D0-46FBD711AF3B}" sibTransId="{27794486-60A5-4240-A630-0525CFFFAD8A}"/>
    <dgm:cxn modelId="{3BC2C36E-F2A1-462A-BC6F-F86F77144866}" type="presOf" srcId="{88DB6C1D-CD3C-4029-8030-D8D7F1E72850}" destId="{9E5C1EB4-B86F-4D74-A03A-639106BEA1EF}" srcOrd="0" destOrd="0" presId="urn:microsoft.com/office/officeart/2005/8/layout/vList2"/>
    <dgm:cxn modelId="{41FC6E7D-0C70-44DD-9EC7-8DC9D383ECFC}" type="presOf" srcId="{549E61DE-863C-4A32-BCDE-ACE0AC79B21F}" destId="{F9D0127E-2D6E-473F-8088-5CDD6F6F925A}" srcOrd="0" destOrd="0" presId="urn:microsoft.com/office/officeart/2005/8/layout/vList2"/>
    <dgm:cxn modelId="{194C7D86-5614-44BA-9124-3647E218D2AC}" type="presOf" srcId="{13971357-0C59-4713-A7A2-B34A91EE93A0}" destId="{22195AF2-C16F-4E83-8B23-091F4B87CB08}" srcOrd="0" destOrd="0" presId="urn:microsoft.com/office/officeart/2005/8/layout/vList2"/>
    <dgm:cxn modelId="{BF40F292-8787-4FAA-89B4-3A2B978935F9}" srcId="{A8DF5E5E-D547-4575-9B6C-18F512A524FD}" destId="{549E61DE-863C-4A32-BCDE-ACE0AC79B21F}" srcOrd="0" destOrd="0" parTransId="{C5089CB0-9D36-4A31-B88D-253A531A9E34}" sibTransId="{67D07C25-DC7E-4053-B5F3-6D752BD93B98}"/>
    <dgm:cxn modelId="{6908989B-5973-4996-813E-EF438570CDF1}" srcId="{4FDB84FE-AAE0-4EB9-A017-819D824F89BA}" destId="{2BC7B05F-AFE9-4A7E-8316-C0C364F2495E}" srcOrd="0" destOrd="0" parTransId="{33D92227-5A4B-4979-85F0-F525B99A7461}" sibTransId="{3676D002-1FA4-4B45-8730-B45878DD2FA7}"/>
    <dgm:cxn modelId="{E890399D-B50D-4A32-BC5B-7B7463FF9C07}" type="presOf" srcId="{C3822DCD-3924-4FB9-8392-C7B53C43930A}" destId="{22195AF2-C16F-4E83-8B23-091F4B87CB08}" srcOrd="0" destOrd="5" presId="urn:microsoft.com/office/officeart/2005/8/layout/vList2"/>
    <dgm:cxn modelId="{D6AD2CA4-C644-4DE4-8BE2-5A5B2FE8AD5C}" srcId="{13971357-0C59-4713-A7A2-B34A91EE93A0}" destId="{4D7D3673-7F21-403A-9F9E-1E8D53AC469F}" srcOrd="1" destOrd="0" parTransId="{E03DEF26-883A-454A-AFDF-31C6E76EF69C}" sibTransId="{E45F8413-B498-4122-98C1-94766B35417F}"/>
    <dgm:cxn modelId="{200876A4-E64B-40F7-B859-9E9B4469CEC2}" srcId="{4FDB84FE-AAE0-4EB9-A017-819D824F89BA}" destId="{0E91D371-0D6E-4E14-9BDF-9B45DC5C0B3B}" srcOrd="1" destOrd="0" parTransId="{65673DD7-0CBC-44C6-B248-0BAD6A95C8B0}" sibTransId="{E4292C58-79FD-4500-B586-E2941099B999}"/>
    <dgm:cxn modelId="{0B9EFAB3-DC46-4AA8-92B5-DF41FDDA4AD4}" type="presOf" srcId="{DB4CBFCB-D10D-499B-BC9B-8FA838FA8D1C}" destId="{22195AF2-C16F-4E83-8B23-091F4B87CB08}" srcOrd="0" destOrd="3" presId="urn:microsoft.com/office/officeart/2005/8/layout/vList2"/>
    <dgm:cxn modelId="{3A9B10BA-2365-4364-A94B-8926F27BAE75}" type="presOf" srcId="{A8DF5E5E-D547-4575-9B6C-18F512A524FD}" destId="{C292C5C9-FE85-4CD7-8127-CB0C615ADE8B}" srcOrd="0" destOrd="0" presId="urn:microsoft.com/office/officeart/2005/8/layout/vList2"/>
    <dgm:cxn modelId="{7C1643BD-8D54-4CB5-A18A-399B065F600C}" type="presOf" srcId="{0E586B40-6613-4D34-BA06-A5F5C5AAA28C}" destId="{22195AF2-C16F-4E83-8B23-091F4B87CB08}" srcOrd="0" destOrd="4" presId="urn:microsoft.com/office/officeart/2005/8/layout/vList2"/>
    <dgm:cxn modelId="{67BC31C1-2AD5-4591-8C4A-C5C2C6B03114}" srcId="{549E61DE-863C-4A32-BCDE-ACE0AC79B21F}" destId="{DB4CBFCB-D10D-499B-BC9B-8FA838FA8D1C}" srcOrd="1" destOrd="0" parTransId="{95D21320-4C1C-4888-BA7C-48AA2137143A}" sibTransId="{ADCD47DE-D659-4258-970F-E42D84272DAA}"/>
    <dgm:cxn modelId="{A72875CD-3AF4-413E-8E5A-BE558D6781A8}" srcId="{A8DF5E5E-D547-4575-9B6C-18F512A524FD}" destId="{080B7B34-6A77-4ACD-B4E3-81869BA493B5}" srcOrd="1" destOrd="0" parTransId="{98DDB570-8D9B-4CC0-856A-327AB1D595A3}" sibTransId="{C3844BB3-F148-48E4-8815-28BDD2CF931D}"/>
    <dgm:cxn modelId="{A74AB6D4-FD30-4D60-8076-07C1CF0C7E7C}" srcId="{DB4CBFCB-D10D-499B-BC9B-8FA838FA8D1C}" destId="{C3822DCD-3924-4FB9-8392-C7B53C43930A}" srcOrd="1" destOrd="0" parTransId="{C271B333-A247-4A47-B591-09731F95ACDC}" sibTransId="{A6CADC74-83F5-4446-A043-F6EBC195716A}"/>
    <dgm:cxn modelId="{596E49DA-E010-4E11-BDE9-6D67A324E328}" srcId="{A8DF5E5E-D547-4575-9B6C-18F512A524FD}" destId="{88DB6C1D-CD3C-4029-8030-D8D7F1E72850}" srcOrd="2" destOrd="0" parTransId="{C37826F1-5056-4C35-97CC-EE9691AB23D0}" sibTransId="{58A34B4B-9C7D-4FB0-A365-79CFAE21DC80}"/>
    <dgm:cxn modelId="{B963C6BF-0685-41C6-B3B4-97B11F4BA05A}" type="presParOf" srcId="{C292C5C9-FE85-4CD7-8127-CB0C615ADE8B}" destId="{F9D0127E-2D6E-473F-8088-5CDD6F6F925A}" srcOrd="0" destOrd="0" presId="urn:microsoft.com/office/officeart/2005/8/layout/vList2"/>
    <dgm:cxn modelId="{E6C0329E-7C8C-4450-9195-BE3EBCE658A5}" type="presParOf" srcId="{C292C5C9-FE85-4CD7-8127-CB0C615ADE8B}" destId="{22195AF2-C16F-4E83-8B23-091F4B87CB08}" srcOrd="1" destOrd="0" presId="urn:microsoft.com/office/officeart/2005/8/layout/vList2"/>
    <dgm:cxn modelId="{330DDF5F-A023-4726-ADDC-B0C4289B9FA7}" type="presParOf" srcId="{C292C5C9-FE85-4CD7-8127-CB0C615ADE8B}" destId="{37815DEB-8D5B-4E4E-A7C4-D847EB97BF31}" srcOrd="2" destOrd="0" presId="urn:microsoft.com/office/officeart/2005/8/layout/vList2"/>
    <dgm:cxn modelId="{BEBABFE9-E4FE-49D3-8400-B20DB475D1D1}" type="presParOf" srcId="{C292C5C9-FE85-4CD7-8127-CB0C615ADE8B}" destId="{CD0A3A40-E99B-4EF4-984E-4EB91A2E2D00}" srcOrd="3" destOrd="0" presId="urn:microsoft.com/office/officeart/2005/8/layout/vList2"/>
    <dgm:cxn modelId="{18C838D9-7A46-4B2D-9582-6A625834D60F}" type="presParOf" srcId="{C292C5C9-FE85-4CD7-8127-CB0C615ADE8B}" destId="{9E5C1EB4-B86F-4D74-A03A-639106BEA1EF}" srcOrd="4" destOrd="0" presId="urn:microsoft.com/office/officeart/2005/8/layout/vList2"/>
    <dgm:cxn modelId="{A1E3522E-5A25-4E23-8553-D880C6A90350}" type="presParOf" srcId="{C292C5C9-FE85-4CD7-8127-CB0C615ADE8B}" destId="{1F59F348-5E00-4002-975F-8841D4FF8B09}" srcOrd="5"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9B8D2B-25E6-4F67-B0FC-4E1CAB180AE1}">
      <dsp:nvSpPr>
        <dsp:cNvPr id="0" name=""/>
        <dsp:cNvSpPr/>
      </dsp:nvSpPr>
      <dsp:spPr>
        <a:xfrm>
          <a:off x="0" y="1581"/>
          <a:ext cx="4802031" cy="80143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A574A74-E220-41EB-BEF9-3806EF67BDBE}">
      <dsp:nvSpPr>
        <dsp:cNvPr id="0" name=""/>
        <dsp:cNvSpPr/>
      </dsp:nvSpPr>
      <dsp:spPr>
        <a:xfrm>
          <a:off x="242435" y="181905"/>
          <a:ext cx="440791" cy="440791"/>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9050" cap="rnd"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AB7F584-7140-4DE5-8663-65EC96713A03}">
      <dsp:nvSpPr>
        <dsp:cNvPr id="0" name=""/>
        <dsp:cNvSpPr/>
      </dsp:nvSpPr>
      <dsp:spPr>
        <a:xfrm>
          <a:off x="925662" y="1581"/>
          <a:ext cx="3876368" cy="8014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4819" tIns="84819" rIns="84819" bIns="84819" numCol="1" spcCol="1270" anchor="ctr" anchorCtr="0">
          <a:noAutofit/>
        </a:bodyPr>
        <a:lstStyle/>
        <a:p>
          <a:pPr marL="0" lvl="0" indent="0" algn="l" defTabSz="889000">
            <a:lnSpc>
              <a:spcPct val="100000"/>
            </a:lnSpc>
            <a:spcBef>
              <a:spcPct val="0"/>
            </a:spcBef>
            <a:spcAft>
              <a:spcPct val="35000"/>
            </a:spcAft>
            <a:buNone/>
          </a:pPr>
          <a:r>
            <a:rPr lang="en-US" sz="2000" kern="1200" dirty="0"/>
            <a:t>AI and Healthcare Informatics</a:t>
          </a:r>
        </a:p>
      </dsp:txBody>
      <dsp:txXfrm>
        <a:off x="925662" y="1581"/>
        <a:ext cx="3876368" cy="801439"/>
      </dsp:txXfrm>
    </dsp:sp>
    <dsp:sp modelId="{BD3976FF-3460-411F-BC23-D0B68261F465}">
      <dsp:nvSpPr>
        <dsp:cNvPr id="0" name=""/>
        <dsp:cNvSpPr/>
      </dsp:nvSpPr>
      <dsp:spPr>
        <a:xfrm>
          <a:off x="0" y="1003380"/>
          <a:ext cx="4802031" cy="80143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5596134-9829-4D70-890A-C69BBF81D77E}">
      <dsp:nvSpPr>
        <dsp:cNvPr id="0" name=""/>
        <dsp:cNvSpPr/>
      </dsp:nvSpPr>
      <dsp:spPr>
        <a:xfrm>
          <a:off x="242435" y="1183704"/>
          <a:ext cx="440791" cy="44079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317AA252-427D-40A4-8C7D-92392117FEF6}">
      <dsp:nvSpPr>
        <dsp:cNvPr id="0" name=""/>
        <dsp:cNvSpPr/>
      </dsp:nvSpPr>
      <dsp:spPr>
        <a:xfrm>
          <a:off x="925662" y="1003380"/>
          <a:ext cx="3876368" cy="8014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4819" tIns="84819" rIns="84819" bIns="84819" numCol="1" spcCol="1270" anchor="ctr" anchorCtr="0">
          <a:noAutofit/>
        </a:bodyPr>
        <a:lstStyle/>
        <a:p>
          <a:pPr marL="0" lvl="0" indent="0" algn="l" defTabSz="800100">
            <a:lnSpc>
              <a:spcPct val="100000"/>
            </a:lnSpc>
            <a:spcBef>
              <a:spcPct val="0"/>
            </a:spcBef>
            <a:spcAft>
              <a:spcPct val="35000"/>
            </a:spcAft>
            <a:buNone/>
          </a:pPr>
          <a:r>
            <a:rPr lang="en-US" sz="1800" kern="1200" dirty="0"/>
            <a:t>Nursing and the Promise of AI</a:t>
          </a:r>
        </a:p>
      </dsp:txBody>
      <dsp:txXfrm>
        <a:off x="925662" y="1003380"/>
        <a:ext cx="3876368" cy="801439"/>
      </dsp:txXfrm>
    </dsp:sp>
    <dsp:sp modelId="{5DD1A591-E379-4123-AFEF-0E0E1C78A6C8}">
      <dsp:nvSpPr>
        <dsp:cNvPr id="0" name=""/>
        <dsp:cNvSpPr/>
      </dsp:nvSpPr>
      <dsp:spPr>
        <a:xfrm>
          <a:off x="0" y="2005179"/>
          <a:ext cx="4802031" cy="80143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CE68459-8AC8-4D4B-8B2A-B85347F651AB}">
      <dsp:nvSpPr>
        <dsp:cNvPr id="0" name=""/>
        <dsp:cNvSpPr/>
      </dsp:nvSpPr>
      <dsp:spPr>
        <a:xfrm>
          <a:off x="242435" y="2185503"/>
          <a:ext cx="440791" cy="44079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0F75F18A-3C22-462D-9DAB-5E8D88D9A51B}">
      <dsp:nvSpPr>
        <dsp:cNvPr id="0" name=""/>
        <dsp:cNvSpPr/>
      </dsp:nvSpPr>
      <dsp:spPr>
        <a:xfrm>
          <a:off x="925662" y="2005179"/>
          <a:ext cx="3876368" cy="8014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4819" tIns="84819" rIns="84819" bIns="84819" numCol="1" spcCol="1270" anchor="ctr" anchorCtr="0">
          <a:noAutofit/>
        </a:bodyPr>
        <a:lstStyle/>
        <a:p>
          <a:pPr marL="0" lvl="0" indent="0" algn="l" defTabSz="889000">
            <a:lnSpc>
              <a:spcPct val="100000"/>
            </a:lnSpc>
            <a:spcBef>
              <a:spcPct val="0"/>
            </a:spcBef>
            <a:spcAft>
              <a:spcPct val="35000"/>
            </a:spcAft>
            <a:buNone/>
          </a:pPr>
          <a:r>
            <a:rPr lang="en-US" sz="2000" kern="1200" dirty="0"/>
            <a:t>Nursing and Healthcare AI Case Examples</a:t>
          </a:r>
        </a:p>
      </dsp:txBody>
      <dsp:txXfrm>
        <a:off x="925662" y="2005179"/>
        <a:ext cx="3876368" cy="801439"/>
      </dsp:txXfrm>
    </dsp:sp>
    <dsp:sp modelId="{425B39EE-5700-4D27-99F4-278BCCA7A134}">
      <dsp:nvSpPr>
        <dsp:cNvPr id="0" name=""/>
        <dsp:cNvSpPr/>
      </dsp:nvSpPr>
      <dsp:spPr>
        <a:xfrm>
          <a:off x="0" y="3006978"/>
          <a:ext cx="4802031" cy="80143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FD28AC4-3C47-481F-BD40-1145855765D3}">
      <dsp:nvSpPr>
        <dsp:cNvPr id="0" name=""/>
        <dsp:cNvSpPr/>
      </dsp:nvSpPr>
      <dsp:spPr>
        <a:xfrm>
          <a:off x="242435" y="3187302"/>
          <a:ext cx="440791" cy="440791"/>
        </a:xfrm>
        <a:prstGeom prst="rect">
          <a:avLst/>
        </a:prstGeom>
        <a:blipFill>
          <a:blip xmlns:r="http://schemas.openxmlformats.org/officeDocument/2006/relationships" r:embed="rId7">
            <a:extLst>
              <a:ext uri="{28A0092B-C50C-407E-A947-70E740481C1C}">
                <a14:useLocalDpi xmlns:a14="http://schemas.microsoft.com/office/drawing/2010/main" val="0"/>
              </a:ext>
            </a:extLst>
          </a:blip>
          <a:srcRect/>
          <a:stretch>
            <a:fillRect l="-12000" r="-12000"/>
          </a:stretch>
        </a:blipFill>
        <a:ln w="19050" cap="rnd"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341E6B1-A981-46EF-B24E-4454B13DA8D7}">
      <dsp:nvSpPr>
        <dsp:cNvPr id="0" name=""/>
        <dsp:cNvSpPr/>
      </dsp:nvSpPr>
      <dsp:spPr>
        <a:xfrm>
          <a:off x="925662" y="3006978"/>
          <a:ext cx="3876368" cy="8014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4819" tIns="84819" rIns="84819" bIns="84819" numCol="1" spcCol="1270" anchor="ctr" anchorCtr="0">
          <a:noAutofit/>
        </a:bodyPr>
        <a:lstStyle/>
        <a:p>
          <a:pPr marL="0" lvl="0" indent="0" algn="l" defTabSz="889000">
            <a:lnSpc>
              <a:spcPct val="100000"/>
            </a:lnSpc>
            <a:spcBef>
              <a:spcPct val="0"/>
            </a:spcBef>
            <a:spcAft>
              <a:spcPct val="35000"/>
            </a:spcAft>
            <a:buNone/>
          </a:pPr>
          <a:r>
            <a:rPr lang="en-US" sz="2000" kern="1200" dirty="0"/>
            <a:t>Discussion/Conclusions</a:t>
          </a:r>
        </a:p>
      </dsp:txBody>
      <dsp:txXfrm>
        <a:off x="925662" y="3006978"/>
        <a:ext cx="3876368" cy="80143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0D1EE3-05F0-42B3-A259-D1107489C436}">
      <dsp:nvSpPr>
        <dsp:cNvPr id="0" name=""/>
        <dsp:cNvSpPr/>
      </dsp:nvSpPr>
      <dsp:spPr>
        <a:xfrm>
          <a:off x="2780" y="2117268"/>
          <a:ext cx="1932025" cy="1145308"/>
        </a:xfrm>
        <a:prstGeom prst="roundRect">
          <a:avLst>
            <a:gd name="adj" fmla="val 10000"/>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t" anchorCtr="0">
          <a:noAutofit/>
        </a:bodyPr>
        <a:lstStyle/>
        <a:p>
          <a:pPr marL="171450" lvl="1" indent="-171450" algn="l" defTabSz="711200">
            <a:lnSpc>
              <a:spcPct val="90000"/>
            </a:lnSpc>
            <a:spcBef>
              <a:spcPct val="0"/>
            </a:spcBef>
            <a:spcAft>
              <a:spcPct val="15000"/>
            </a:spcAft>
            <a:buChar char="•"/>
          </a:pPr>
          <a:r>
            <a:rPr lang="en-US" sz="1600" kern="1200" dirty="0"/>
            <a:t>EHR data</a:t>
          </a:r>
        </a:p>
        <a:p>
          <a:pPr marL="171450" lvl="1" indent="-171450" algn="l" defTabSz="711200">
            <a:lnSpc>
              <a:spcPct val="90000"/>
            </a:lnSpc>
            <a:spcBef>
              <a:spcPct val="0"/>
            </a:spcBef>
            <a:spcAft>
              <a:spcPct val="15000"/>
            </a:spcAft>
            <a:buChar char="•"/>
          </a:pPr>
          <a:r>
            <a:rPr lang="en-US" sz="1600" kern="1200" dirty="0"/>
            <a:t>Identify features</a:t>
          </a:r>
        </a:p>
      </dsp:txBody>
      <dsp:txXfrm>
        <a:off x="29137" y="2143625"/>
        <a:ext cx="1879311" cy="847171"/>
      </dsp:txXfrm>
    </dsp:sp>
    <dsp:sp modelId="{AE9E6E38-DFE9-4281-83D3-C997DFE61543}">
      <dsp:nvSpPr>
        <dsp:cNvPr id="0" name=""/>
        <dsp:cNvSpPr/>
      </dsp:nvSpPr>
      <dsp:spPr>
        <a:xfrm>
          <a:off x="707946" y="1929298"/>
          <a:ext cx="2690206" cy="2690206"/>
        </a:xfrm>
        <a:prstGeom prst="leftCircularArrow">
          <a:avLst>
            <a:gd name="adj1" fmla="val 2375"/>
            <a:gd name="adj2" fmla="val 287063"/>
            <a:gd name="adj3" fmla="val 2421130"/>
            <a:gd name="adj4" fmla="val 9383045"/>
            <a:gd name="adj5" fmla="val 277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F160D3C-CBC1-4C5C-B50C-14661931FEF9}">
      <dsp:nvSpPr>
        <dsp:cNvPr id="0" name=""/>
        <dsp:cNvSpPr/>
      </dsp:nvSpPr>
      <dsp:spPr>
        <a:xfrm>
          <a:off x="81280" y="2918171"/>
          <a:ext cx="1717355" cy="682935"/>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rPr>
            <a:t>1. Identify cohort</a:t>
          </a:r>
        </a:p>
      </dsp:txBody>
      <dsp:txXfrm>
        <a:off x="101282" y="2938173"/>
        <a:ext cx="1677351" cy="642931"/>
      </dsp:txXfrm>
    </dsp:sp>
    <dsp:sp modelId="{B0E5E25B-0AA9-4A6D-A5ED-57170A9D1E14}">
      <dsp:nvSpPr>
        <dsp:cNvPr id="0" name=""/>
        <dsp:cNvSpPr/>
      </dsp:nvSpPr>
      <dsp:spPr>
        <a:xfrm>
          <a:off x="2453785" y="1797676"/>
          <a:ext cx="2223258" cy="1789630"/>
        </a:xfrm>
        <a:prstGeom prst="roundRect">
          <a:avLst>
            <a:gd name="adj" fmla="val 10000"/>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t" anchorCtr="0">
          <a:noAutofit/>
        </a:bodyPr>
        <a:lstStyle/>
        <a:p>
          <a:pPr marL="173038" marR="0" lvl="0" indent="-173038"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kern="1200" dirty="0"/>
            <a:t>Unsupervised machine learning</a:t>
          </a:r>
        </a:p>
        <a:p>
          <a:pPr marL="0" marR="0" lvl="0" indent="0"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kern="1200" dirty="0"/>
            <a:t> Trajectory Analysis</a:t>
          </a:r>
        </a:p>
        <a:p>
          <a:pPr marL="171450" lvl="1" indent="-171450" algn="l" defTabSz="711200">
            <a:lnSpc>
              <a:spcPct val="90000"/>
            </a:lnSpc>
            <a:spcBef>
              <a:spcPct val="0"/>
            </a:spcBef>
            <a:spcAft>
              <a:spcPct val="15000"/>
            </a:spcAft>
            <a:buChar char="•"/>
          </a:pPr>
          <a:r>
            <a:rPr lang="en-US" sz="1600" kern="1200" dirty="0"/>
            <a:t>Identify DTI phenotype clusters</a:t>
          </a:r>
        </a:p>
      </dsp:txBody>
      <dsp:txXfrm>
        <a:off x="2494969" y="2222353"/>
        <a:ext cx="2140890" cy="1323770"/>
      </dsp:txXfrm>
    </dsp:sp>
    <dsp:sp modelId="{A02126F1-9110-46C9-9C91-A8B84AD5F1A6}">
      <dsp:nvSpPr>
        <dsp:cNvPr id="0" name=""/>
        <dsp:cNvSpPr/>
      </dsp:nvSpPr>
      <dsp:spPr>
        <a:xfrm>
          <a:off x="3348039" y="800046"/>
          <a:ext cx="2815290" cy="2815290"/>
        </a:xfrm>
        <a:prstGeom prst="circularArrow">
          <a:avLst>
            <a:gd name="adj1" fmla="val 2270"/>
            <a:gd name="adj2" fmla="val 273642"/>
            <a:gd name="adj3" fmla="val 19572696"/>
            <a:gd name="adj4" fmla="val 12597360"/>
            <a:gd name="adj5" fmla="val 264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EEEDCD4-2400-40D5-A016-0816500F1573}">
      <dsp:nvSpPr>
        <dsp:cNvPr id="0" name=""/>
        <dsp:cNvSpPr/>
      </dsp:nvSpPr>
      <dsp:spPr>
        <a:xfrm>
          <a:off x="2626176" y="1539374"/>
          <a:ext cx="1939787" cy="696013"/>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rPr>
            <a:t>3. Train models</a:t>
          </a:r>
        </a:p>
      </dsp:txBody>
      <dsp:txXfrm>
        <a:off x="2646562" y="1559760"/>
        <a:ext cx="1899015" cy="655241"/>
      </dsp:txXfrm>
    </dsp:sp>
    <dsp:sp modelId="{6154F035-E30D-4207-9EA1-C1D7995C8028}">
      <dsp:nvSpPr>
        <dsp:cNvPr id="0" name=""/>
        <dsp:cNvSpPr/>
      </dsp:nvSpPr>
      <dsp:spPr>
        <a:xfrm>
          <a:off x="5161623" y="2066188"/>
          <a:ext cx="1932025" cy="1247468"/>
        </a:xfrm>
        <a:prstGeom prst="roundRect">
          <a:avLst>
            <a:gd name="adj" fmla="val 10000"/>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t" anchorCtr="0">
          <a:noAutofit/>
        </a:bodyPr>
        <a:lstStyle/>
        <a:p>
          <a:pPr marL="171450" lvl="1" indent="-171450" algn="l" defTabSz="711200">
            <a:lnSpc>
              <a:spcPct val="90000"/>
            </a:lnSpc>
            <a:spcBef>
              <a:spcPct val="0"/>
            </a:spcBef>
            <a:spcAft>
              <a:spcPct val="15000"/>
            </a:spcAft>
            <a:buChar char="•"/>
          </a:pPr>
          <a:r>
            <a:rPr lang="en-US" sz="1600" kern="1200" dirty="0"/>
            <a:t>Validating clusters</a:t>
          </a:r>
        </a:p>
        <a:p>
          <a:pPr marL="171450" lvl="1" indent="-171450" algn="l" defTabSz="711200">
            <a:lnSpc>
              <a:spcPct val="90000"/>
            </a:lnSpc>
            <a:spcBef>
              <a:spcPct val="0"/>
            </a:spcBef>
            <a:spcAft>
              <a:spcPct val="15000"/>
            </a:spcAft>
            <a:buChar char="•"/>
          </a:pPr>
          <a:r>
            <a:rPr lang="en-US" sz="1600" kern="1200" dirty="0"/>
            <a:t>Refining clusters</a:t>
          </a:r>
        </a:p>
      </dsp:txBody>
      <dsp:txXfrm>
        <a:off x="5190331" y="2094896"/>
        <a:ext cx="1874609" cy="922737"/>
      </dsp:txXfrm>
    </dsp:sp>
    <dsp:sp modelId="{2E7A591D-045F-41D1-9735-0DCEF4F43303}">
      <dsp:nvSpPr>
        <dsp:cNvPr id="0" name=""/>
        <dsp:cNvSpPr/>
      </dsp:nvSpPr>
      <dsp:spPr>
        <a:xfrm>
          <a:off x="5948501" y="1876919"/>
          <a:ext cx="2577424" cy="2577424"/>
        </a:xfrm>
        <a:prstGeom prst="leftCircularArrow">
          <a:avLst>
            <a:gd name="adj1" fmla="val 2479"/>
            <a:gd name="adj2" fmla="val 300346"/>
            <a:gd name="adj3" fmla="val 2274768"/>
            <a:gd name="adj4" fmla="val 9223400"/>
            <a:gd name="adj5" fmla="val 2893"/>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9E99F12-CE5E-4238-B07E-E5E1E46158E5}">
      <dsp:nvSpPr>
        <dsp:cNvPr id="0" name=""/>
        <dsp:cNvSpPr/>
      </dsp:nvSpPr>
      <dsp:spPr>
        <a:xfrm>
          <a:off x="5184069" y="3267858"/>
          <a:ext cx="1919351" cy="437645"/>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bg1"/>
              </a:solidFill>
            </a:rPr>
            <a:t>5. Incorporate Expert Clinical Knowledge</a:t>
          </a:r>
        </a:p>
      </dsp:txBody>
      <dsp:txXfrm>
        <a:off x="5196887" y="3280676"/>
        <a:ext cx="1893715" cy="412009"/>
      </dsp:txXfrm>
    </dsp:sp>
    <dsp:sp modelId="{B0EA717B-DA23-4999-B69A-FBA1149E18F3}">
      <dsp:nvSpPr>
        <dsp:cNvPr id="0" name=""/>
        <dsp:cNvSpPr/>
      </dsp:nvSpPr>
      <dsp:spPr>
        <a:xfrm>
          <a:off x="7713626" y="1893164"/>
          <a:ext cx="1932025" cy="1593516"/>
        </a:xfrm>
        <a:prstGeom prst="roundRect">
          <a:avLst>
            <a:gd name="adj" fmla="val 10000"/>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t" anchorCtr="0">
          <a:noAutofit/>
        </a:bodyPr>
        <a:lstStyle/>
        <a:p>
          <a:pPr marL="171450" lvl="1" indent="-171450" algn="l" defTabSz="711200">
            <a:lnSpc>
              <a:spcPct val="90000"/>
            </a:lnSpc>
            <a:spcBef>
              <a:spcPct val="0"/>
            </a:spcBef>
            <a:spcAft>
              <a:spcPct val="15000"/>
            </a:spcAft>
            <a:buChar char="•"/>
          </a:pPr>
          <a:r>
            <a:rPr lang="en-US" sz="1600" kern="1200" dirty="0"/>
            <a:t>Braden Scale</a:t>
          </a:r>
        </a:p>
        <a:p>
          <a:pPr marL="171450" lvl="1" indent="-171450" algn="l" defTabSz="711200">
            <a:lnSpc>
              <a:spcPct val="90000"/>
            </a:lnSpc>
            <a:spcBef>
              <a:spcPct val="0"/>
            </a:spcBef>
            <a:spcAft>
              <a:spcPct val="15000"/>
            </a:spcAft>
            <a:buChar char="•"/>
          </a:pPr>
          <a:r>
            <a:rPr lang="en-US" sz="1600" kern="1200" dirty="0"/>
            <a:t>Trajectory Analysis Models</a:t>
          </a:r>
        </a:p>
        <a:p>
          <a:pPr marL="171450" lvl="1" indent="-171450" algn="l" defTabSz="711200">
            <a:lnSpc>
              <a:spcPct val="90000"/>
            </a:lnSpc>
            <a:spcBef>
              <a:spcPct val="0"/>
            </a:spcBef>
            <a:spcAft>
              <a:spcPct val="15000"/>
            </a:spcAft>
            <a:buChar char="•"/>
          </a:pPr>
          <a:r>
            <a:rPr lang="en-US" sz="1600" kern="1200" dirty="0"/>
            <a:t>Combination</a:t>
          </a:r>
        </a:p>
      </dsp:txBody>
      <dsp:txXfrm>
        <a:off x="7750297" y="2271303"/>
        <a:ext cx="1858683" cy="1178706"/>
      </dsp:txXfrm>
    </dsp:sp>
    <dsp:sp modelId="{25B70608-8BDE-49D2-AB5D-7FE17DE3855D}">
      <dsp:nvSpPr>
        <dsp:cNvPr id="0" name=""/>
        <dsp:cNvSpPr/>
      </dsp:nvSpPr>
      <dsp:spPr>
        <a:xfrm>
          <a:off x="7598718" y="1576084"/>
          <a:ext cx="2127769" cy="433418"/>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rPr>
            <a:t>6. Evaluate Model Accuracy</a:t>
          </a:r>
        </a:p>
      </dsp:txBody>
      <dsp:txXfrm>
        <a:off x="7611412" y="1588778"/>
        <a:ext cx="2102381" cy="40803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927FEC-3DC2-4D70-986D-7BF377F96894}">
      <dsp:nvSpPr>
        <dsp:cNvPr id="0" name=""/>
        <dsp:cNvSpPr/>
      </dsp:nvSpPr>
      <dsp:spPr>
        <a:xfrm rot="16200000">
          <a:off x="296024" y="-234118"/>
          <a:ext cx="2416053" cy="2884289"/>
        </a:xfrm>
        <a:prstGeom prst="flowChartManualOperation">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0" tIns="0" rIns="228600" bIns="0" numCol="1" spcCol="1270" anchor="t" anchorCtr="0">
          <a:noAutofit/>
        </a:bodyPr>
        <a:lstStyle/>
        <a:p>
          <a:pPr marL="0" lvl="0" indent="0" algn="l" defTabSz="1600200">
            <a:lnSpc>
              <a:spcPct val="90000"/>
            </a:lnSpc>
            <a:spcBef>
              <a:spcPct val="0"/>
            </a:spcBef>
            <a:spcAft>
              <a:spcPct val="35000"/>
            </a:spcAft>
            <a:buNone/>
          </a:pPr>
          <a:r>
            <a:rPr lang="en-US" sz="3600" kern="1200" dirty="0">
              <a:solidFill>
                <a:schemeClr val="bg1"/>
              </a:solidFill>
            </a:rPr>
            <a:t>Coccyx</a:t>
          </a:r>
        </a:p>
        <a:p>
          <a:pPr marL="285750" lvl="1" indent="-285750" algn="l" defTabSz="1244600">
            <a:lnSpc>
              <a:spcPct val="90000"/>
            </a:lnSpc>
            <a:spcBef>
              <a:spcPct val="0"/>
            </a:spcBef>
            <a:spcAft>
              <a:spcPct val="15000"/>
            </a:spcAft>
            <a:buChar char="•"/>
          </a:pPr>
          <a:r>
            <a:rPr lang="en-US" sz="2800" kern="1200" dirty="0">
              <a:solidFill>
                <a:schemeClr val="bg1"/>
              </a:solidFill>
            </a:rPr>
            <a:t>1342 (38.6%)</a:t>
          </a:r>
        </a:p>
      </dsp:txBody>
      <dsp:txXfrm rot="5400000">
        <a:off x="61906" y="483211"/>
        <a:ext cx="2884289" cy="1449631"/>
      </dsp:txXfrm>
    </dsp:sp>
    <dsp:sp modelId="{4772DAD1-A9B6-465C-9155-436458359D2D}">
      <dsp:nvSpPr>
        <dsp:cNvPr id="0" name=""/>
        <dsp:cNvSpPr/>
      </dsp:nvSpPr>
      <dsp:spPr>
        <a:xfrm rot="16200000">
          <a:off x="3337668" y="-234118"/>
          <a:ext cx="2416053" cy="2884289"/>
        </a:xfrm>
        <a:prstGeom prst="flowChartManualOperation">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0" tIns="0" rIns="228600" bIns="0" numCol="1" spcCol="1270" anchor="t" anchorCtr="0">
          <a:noAutofit/>
        </a:bodyPr>
        <a:lstStyle/>
        <a:p>
          <a:pPr marL="0" lvl="0" indent="0" algn="l" defTabSz="1600200">
            <a:lnSpc>
              <a:spcPct val="90000"/>
            </a:lnSpc>
            <a:spcBef>
              <a:spcPct val="0"/>
            </a:spcBef>
            <a:spcAft>
              <a:spcPct val="35000"/>
            </a:spcAft>
            <a:buNone/>
          </a:pPr>
          <a:r>
            <a:rPr lang="en-US" sz="3600" kern="1200" dirty="0">
              <a:solidFill>
                <a:schemeClr val="bg1"/>
              </a:solidFill>
            </a:rPr>
            <a:t>Buttocks</a:t>
          </a:r>
        </a:p>
        <a:p>
          <a:pPr marL="285750" lvl="1" indent="-285750" algn="l" defTabSz="1244600">
            <a:lnSpc>
              <a:spcPct val="90000"/>
            </a:lnSpc>
            <a:spcBef>
              <a:spcPct val="0"/>
            </a:spcBef>
            <a:spcAft>
              <a:spcPct val="15000"/>
            </a:spcAft>
            <a:buChar char="•"/>
          </a:pPr>
          <a:r>
            <a:rPr lang="en-US" sz="2800" kern="1200" dirty="0">
              <a:solidFill>
                <a:schemeClr val="bg1"/>
              </a:solidFill>
            </a:rPr>
            <a:t>1085 (31.2%)</a:t>
          </a:r>
        </a:p>
      </dsp:txBody>
      <dsp:txXfrm rot="5400000">
        <a:off x="3103550" y="483211"/>
        <a:ext cx="2884289" cy="1449631"/>
      </dsp:txXfrm>
    </dsp:sp>
    <dsp:sp modelId="{112752D6-8A9E-42FD-8BCA-0FA39B1D38BE}">
      <dsp:nvSpPr>
        <dsp:cNvPr id="0" name=""/>
        <dsp:cNvSpPr/>
      </dsp:nvSpPr>
      <dsp:spPr>
        <a:xfrm rot="16200000">
          <a:off x="6438278" y="-234118"/>
          <a:ext cx="2416053" cy="2884289"/>
        </a:xfrm>
        <a:prstGeom prst="flowChartManualOperation">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0" tIns="0" rIns="228600" bIns="0" numCol="1" spcCol="1270" anchor="t" anchorCtr="0">
          <a:noAutofit/>
        </a:bodyPr>
        <a:lstStyle/>
        <a:p>
          <a:pPr marL="0" lvl="0" indent="0" algn="l" defTabSz="1600200">
            <a:lnSpc>
              <a:spcPct val="90000"/>
            </a:lnSpc>
            <a:spcBef>
              <a:spcPct val="0"/>
            </a:spcBef>
            <a:spcAft>
              <a:spcPct val="35000"/>
            </a:spcAft>
            <a:buNone/>
          </a:pPr>
          <a:r>
            <a:rPr lang="en-US" sz="3600" kern="1200" dirty="0">
              <a:solidFill>
                <a:schemeClr val="bg1"/>
              </a:solidFill>
            </a:rPr>
            <a:t>Sacrum</a:t>
          </a:r>
        </a:p>
        <a:p>
          <a:pPr marL="285750" lvl="1" indent="-285750" algn="l" defTabSz="1244600">
            <a:lnSpc>
              <a:spcPct val="90000"/>
            </a:lnSpc>
            <a:spcBef>
              <a:spcPct val="0"/>
            </a:spcBef>
            <a:spcAft>
              <a:spcPct val="15000"/>
            </a:spcAft>
            <a:buNone/>
          </a:pPr>
          <a:r>
            <a:rPr lang="en-US" sz="2800" kern="1200" dirty="0">
              <a:solidFill>
                <a:schemeClr val="bg1"/>
              </a:solidFill>
            </a:rPr>
            <a:t>612 (17.6%)</a:t>
          </a:r>
        </a:p>
      </dsp:txBody>
      <dsp:txXfrm rot="5400000">
        <a:off x="6204160" y="483211"/>
        <a:ext cx="2884289" cy="1449631"/>
      </dsp:txXfrm>
    </dsp:sp>
    <dsp:sp modelId="{E1BB799B-24A5-46DB-8BB0-F8B02170A5AC}">
      <dsp:nvSpPr>
        <dsp:cNvPr id="0" name=""/>
        <dsp:cNvSpPr/>
      </dsp:nvSpPr>
      <dsp:spPr>
        <a:xfrm rot="16200000">
          <a:off x="9538889" y="-234118"/>
          <a:ext cx="2416053" cy="2884289"/>
        </a:xfrm>
        <a:prstGeom prst="flowChartManualOperation">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0" tIns="0" rIns="228600" bIns="0" numCol="1" spcCol="1270" anchor="t" anchorCtr="0">
          <a:noAutofit/>
        </a:bodyPr>
        <a:lstStyle/>
        <a:p>
          <a:pPr marL="0" lvl="0" indent="0" algn="l" defTabSz="1600200">
            <a:lnSpc>
              <a:spcPct val="90000"/>
            </a:lnSpc>
            <a:spcBef>
              <a:spcPct val="0"/>
            </a:spcBef>
            <a:spcAft>
              <a:spcPct val="35000"/>
            </a:spcAft>
            <a:buNone/>
          </a:pPr>
          <a:r>
            <a:rPr lang="en-US" sz="3600" kern="1200" dirty="0">
              <a:solidFill>
                <a:schemeClr val="bg1"/>
              </a:solidFill>
            </a:rPr>
            <a:t>Heel</a:t>
          </a:r>
        </a:p>
        <a:p>
          <a:pPr marL="285750" lvl="1" indent="-285750" algn="l" defTabSz="1244600">
            <a:lnSpc>
              <a:spcPct val="90000"/>
            </a:lnSpc>
            <a:spcBef>
              <a:spcPct val="0"/>
            </a:spcBef>
            <a:spcAft>
              <a:spcPct val="15000"/>
            </a:spcAft>
            <a:buChar char="•"/>
          </a:pPr>
          <a:r>
            <a:rPr lang="en-US" sz="2800" kern="1200" dirty="0">
              <a:solidFill>
                <a:schemeClr val="bg1"/>
              </a:solidFill>
            </a:rPr>
            <a:t>435 (12.5%)</a:t>
          </a:r>
        </a:p>
      </dsp:txBody>
      <dsp:txXfrm rot="5400000">
        <a:off x="9304771" y="483211"/>
        <a:ext cx="2884289" cy="144963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4B2E69-9969-46E1-9915-81953880D560}">
      <dsp:nvSpPr>
        <dsp:cNvPr id="0" name=""/>
        <dsp:cNvSpPr/>
      </dsp:nvSpPr>
      <dsp:spPr>
        <a:xfrm rot="16200000">
          <a:off x="611" y="412"/>
          <a:ext cx="2848077" cy="2848077"/>
        </a:xfrm>
        <a:prstGeom prst="downArrow">
          <a:avLst>
            <a:gd name="adj1" fmla="val 50000"/>
            <a:gd name="adj2" fmla="val 35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spc="-100" baseline="0" dirty="0">
              <a:solidFill>
                <a:schemeClr val="bg2"/>
              </a:solidFill>
            </a:rPr>
            <a:t>Traditional Fall Injury Risk Screening (eCare)</a:t>
          </a:r>
        </a:p>
        <a:p>
          <a:pPr marL="0" lvl="0" indent="0" algn="ctr" defTabSz="889000">
            <a:lnSpc>
              <a:spcPct val="90000"/>
            </a:lnSpc>
            <a:spcBef>
              <a:spcPct val="0"/>
            </a:spcBef>
            <a:spcAft>
              <a:spcPct val="35000"/>
            </a:spcAft>
            <a:buNone/>
          </a:pPr>
          <a:r>
            <a:rPr lang="en-US" sz="2000" kern="1200" dirty="0">
              <a:solidFill>
                <a:srgbClr val="C00000"/>
              </a:solidFill>
            </a:rPr>
            <a:t>AUC .59</a:t>
          </a:r>
        </a:p>
      </dsp:txBody>
      <dsp:txXfrm rot="5400000">
        <a:off x="612" y="712430"/>
        <a:ext cx="2349664" cy="1424039"/>
      </dsp:txXfrm>
    </dsp:sp>
    <dsp:sp modelId="{80BECA16-E89F-462C-A6D5-BA3704F64A4B}">
      <dsp:nvSpPr>
        <dsp:cNvPr id="0" name=""/>
        <dsp:cNvSpPr/>
      </dsp:nvSpPr>
      <dsp:spPr>
        <a:xfrm rot="5400000">
          <a:off x="2990012" y="412"/>
          <a:ext cx="2848077" cy="2848077"/>
        </a:xfrm>
        <a:prstGeom prst="downArrow">
          <a:avLst>
            <a:gd name="adj1" fmla="val 50000"/>
            <a:gd name="adj2" fmla="val 35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0" kern="1200" dirty="0">
              <a:solidFill>
                <a:schemeClr val="bg2"/>
              </a:solidFill>
            </a:rPr>
            <a:t>EHR-based Fall Injury Risk Screening </a:t>
          </a:r>
        </a:p>
        <a:p>
          <a:pPr marL="0" lvl="0" indent="0" algn="ctr" defTabSz="889000">
            <a:lnSpc>
              <a:spcPct val="90000"/>
            </a:lnSpc>
            <a:spcBef>
              <a:spcPct val="0"/>
            </a:spcBef>
            <a:spcAft>
              <a:spcPct val="35000"/>
            </a:spcAft>
            <a:buNone/>
          </a:pPr>
          <a:r>
            <a:rPr lang="en-US" sz="2000" b="0" kern="1200" dirty="0">
              <a:solidFill>
                <a:schemeClr val="accent6">
                  <a:lumMod val="50000"/>
                </a:schemeClr>
              </a:solidFill>
            </a:rPr>
            <a:t>AUC .76</a:t>
          </a:r>
        </a:p>
      </dsp:txBody>
      <dsp:txXfrm rot="-5400000">
        <a:off x="3488426" y="712431"/>
        <a:ext cx="2349664" cy="142403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948DA5-8099-424C-8451-F52290C8C8A8}">
      <dsp:nvSpPr>
        <dsp:cNvPr id="0" name=""/>
        <dsp:cNvSpPr/>
      </dsp:nvSpPr>
      <dsp:spPr>
        <a:xfrm>
          <a:off x="237197" y="65"/>
          <a:ext cx="1096450" cy="657870"/>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i="0" kern="1200">
              <a:solidFill>
                <a:schemeClr val="bg2"/>
              </a:solidFill>
            </a:rPr>
            <a:t>Cough</a:t>
          </a:r>
          <a:endParaRPr lang="en-US" sz="1100" kern="1200">
            <a:solidFill>
              <a:schemeClr val="bg2"/>
            </a:solidFill>
          </a:endParaRPr>
        </a:p>
      </dsp:txBody>
      <dsp:txXfrm>
        <a:off x="237197" y="65"/>
        <a:ext cx="1096450" cy="657870"/>
      </dsp:txXfrm>
    </dsp:sp>
    <dsp:sp modelId="{DFB4C77F-FBE7-4086-8167-1C5DD9BCCF68}">
      <dsp:nvSpPr>
        <dsp:cNvPr id="0" name=""/>
        <dsp:cNvSpPr/>
      </dsp:nvSpPr>
      <dsp:spPr>
        <a:xfrm>
          <a:off x="1443292" y="65"/>
          <a:ext cx="1096450" cy="657870"/>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a:solidFill>
                <a:schemeClr val="bg2"/>
              </a:solidFill>
            </a:rPr>
            <a:t>Hypotension</a:t>
          </a:r>
        </a:p>
      </dsp:txBody>
      <dsp:txXfrm>
        <a:off x="1443292" y="65"/>
        <a:ext cx="1096450" cy="657870"/>
      </dsp:txXfrm>
    </dsp:sp>
    <dsp:sp modelId="{CCE6F025-4116-4988-9610-E3C54ED6734D}">
      <dsp:nvSpPr>
        <dsp:cNvPr id="0" name=""/>
        <dsp:cNvSpPr/>
      </dsp:nvSpPr>
      <dsp:spPr>
        <a:xfrm>
          <a:off x="2649388" y="65"/>
          <a:ext cx="1096450" cy="657870"/>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i="0" kern="1200">
              <a:solidFill>
                <a:schemeClr val="bg2"/>
              </a:solidFill>
            </a:rPr>
            <a:t>Lightheadedness</a:t>
          </a:r>
          <a:endParaRPr lang="en-US" sz="1100" kern="1200">
            <a:solidFill>
              <a:schemeClr val="bg2"/>
            </a:solidFill>
          </a:endParaRPr>
        </a:p>
      </dsp:txBody>
      <dsp:txXfrm>
        <a:off x="2649388" y="65"/>
        <a:ext cx="1096450" cy="657870"/>
      </dsp:txXfrm>
    </dsp:sp>
    <dsp:sp modelId="{C397C8AD-33D1-4866-86B3-D618B32CDEF7}">
      <dsp:nvSpPr>
        <dsp:cNvPr id="0" name=""/>
        <dsp:cNvSpPr/>
      </dsp:nvSpPr>
      <dsp:spPr>
        <a:xfrm>
          <a:off x="3855483" y="65"/>
          <a:ext cx="1096450" cy="657870"/>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a:solidFill>
                <a:schemeClr val="bg2"/>
              </a:solidFill>
            </a:rPr>
            <a:t>Shortness of breath</a:t>
          </a:r>
        </a:p>
      </dsp:txBody>
      <dsp:txXfrm>
        <a:off x="3855483" y="65"/>
        <a:ext cx="1096450" cy="657870"/>
      </dsp:txXfrm>
    </dsp:sp>
    <dsp:sp modelId="{52FB6A8D-964F-4F3F-A166-7D73512C9021}">
      <dsp:nvSpPr>
        <dsp:cNvPr id="0" name=""/>
        <dsp:cNvSpPr/>
      </dsp:nvSpPr>
      <dsp:spPr>
        <a:xfrm>
          <a:off x="5061579" y="65"/>
          <a:ext cx="1096450" cy="657870"/>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i="0" kern="1200">
              <a:solidFill>
                <a:schemeClr val="bg2"/>
              </a:solidFill>
            </a:rPr>
            <a:t>Syncope</a:t>
          </a:r>
          <a:endParaRPr lang="en-US" sz="1100" kern="1200">
            <a:solidFill>
              <a:schemeClr val="bg2"/>
            </a:solidFill>
          </a:endParaRPr>
        </a:p>
      </dsp:txBody>
      <dsp:txXfrm>
        <a:off x="5061579" y="65"/>
        <a:ext cx="1096450" cy="657870"/>
      </dsp:txXfrm>
    </dsp:sp>
    <dsp:sp modelId="{2DFB65E0-65AA-4D54-8073-A134485FDFDA}">
      <dsp:nvSpPr>
        <dsp:cNvPr id="0" name=""/>
        <dsp:cNvSpPr/>
      </dsp:nvSpPr>
      <dsp:spPr>
        <a:xfrm>
          <a:off x="6267674" y="65"/>
          <a:ext cx="1096450" cy="657870"/>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i="0" kern="1200">
              <a:solidFill>
                <a:schemeClr val="bg2"/>
              </a:solidFill>
            </a:rPr>
            <a:t>Tachycardia</a:t>
          </a:r>
          <a:endParaRPr lang="en-US" sz="1100" kern="1200">
            <a:solidFill>
              <a:schemeClr val="bg2"/>
            </a:solidFill>
          </a:endParaRPr>
        </a:p>
      </dsp:txBody>
      <dsp:txXfrm>
        <a:off x="6267674" y="65"/>
        <a:ext cx="1096450" cy="657870"/>
      </dsp:txXfrm>
    </dsp:sp>
    <dsp:sp modelId="{A4ED8C8A-2092-42A3-BCFA-3914A5D1B4C7}">
      <dsp:nvSpPr>
        <dsp:cNvPr id="0" name=""/>
        <dsp:cNvSpPr/>
      </dsp:nvSpPr>
      <dsp:spPr>
        <a:xfrm>
          <a:off x="7473769" y="65"/>
          <a:ext cx="1096450" cy="657870"/>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i="0" kern="1200">
              <a:solidFill>
                <a:schemeClr val="bg2"/>
              </a:solidFill>
            </a:rPr>
            <a:t>Chest pain</a:t>
          </a:r>
          <a:endParaRPr lang="en-US" sz="1100" kern="1200">
            <a:solidFill>
              <a:schemeClr val="bg2"/>
            </a:solidFill>
          </a:endParaRPr>
        </a:p>
      </dsp:txBody>
      <dsp:txXfrm>
        <a:off x="7473769" y="65"/>
        <a:ext cx="1096450" cy="657870"/>
      </dsp:txXfrm>
    </dsp:sp>
    <dsp:sp modelId="{BDB01940-6762-44BE-926D-C200293A855E}">
      <dsp:nvSpPr>
        <dsp:cNvPr id="0" name=""/>
        <dsp:cNvSpPr/>
      </dsp:nvSpPr>
      <dsp:spPr>
        <a:xfrm>
          <a:off x="8679865" y="65"/>
          <a:ext cx="1096450" cy="657870"/>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a:solidFill>
                <a:schemeClr val="bg2"/>
              </a:solidFill>
            </a:rPr>
            <a:t>Hemoptysis</a:t>
          </a:r>
        </a:p>
      </dsp:txBody>
      <dsp:txXfrm>
        <a:off x="8679865" y="65"/>
        <a:ext cx="1096450" cy="657870"/>
      </dsp:txXfrm>
    </dsp:sp>
    <dsp:sp modelId="{34E3E95D-90FD-4CE0-85EE-653C7DC7073B}">
      <dsp:nvSpPr>
        <dsp:cNvPr id="0" name=""/>
        <dsp:cNvSpPr/>
      </dsp:nvSpPr>
      <dsp:spPr>
        <a:xfrm>
          <a:off x="237197" y="767580"/>
          <a:ext cx="1096450" cy="657870"/>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i="0" kern="1200">
              <a:solidFill>
                <a:schemeClr val="bg2"/>
              </a:solidFill>
            </a:rPr>
            <a:t>Calf pain</a:t>
          </a:r>
          <a:endParaRPr lang="en-US" sz="1100" kern="1200">
            <a:solidFill>
              <a:schemeClr val="bg2"/>
            </a:solidFill>
          </a:endParaRPr>
        </a:p>
      </dsp:txBody>
      <dsp:txXfrm>
        <a:off x="237197" y="767580"/>
        <a:ext cx="1096450" cy="657870"/>
      </dsp:txXfrm>
    </dsp:sp>
    <dsp:sp modelId="{B57F7EB7-634D-4C11-BE29-0F8ACAB8285B}">
      <dsp:nvSpPr>
        <dsp:cNvPr id="0" name=""/>
        <dsp:cNvSpPr/>
      </dsp:nvSpPr>
      <dsp:spPr>
        <a:xfrm>
          <a:off x="1443292" y="767580"/>
          <a:ext cx="1096450" cy="657870"/>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i="0" kern="1200" dirty="0">
              <a:solidFill>
                <a:schemeClr val="bg2"/>
              </a:solidFill>
            </a:rPr>
            <a:t>Leg pain</a:t>
          </a:r>
          <a:endParaRPr lang="en-US" sz="1100" kern="1200" dirty="0">
            <a:solidFill>
              <a:schemeClr val="bg2"/>
            </a:solidFill>
          </a:endParaRPr>
        </a:p>
      </dsp:txBody>
      <dsp:txXfrm>
        <a:off x="1443292" y="767580"/>
        <a:ext cx="1096450" cy="657870"/>
      </dsp:txXfrm>
    </dsp:sp>
    <dsp:sp modelId="{DBB68369-3642-4F01-98E4-FBE85F530A06}">
      <dsp:nvSpPr>
        <dsp:cNvPr id="0" name=""/>
        <dsp:cNvSpPr/>
      </dsp:nvSpPr>
      <dsp:spPr>
        <a:xfrm>
          <a:off x="2649388" y="767580"/>
          <a:ext cx="1096450" cy="657870"/>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i="0" kern="1200">
              <a:solidFill>
                <a:schemeClr val="bg2"/>
              </a:solidFill>
            </a:rPr>
            <a:t>Foot pain</a:t>
          </a:r>
          <a:endParaRPr lang="en-US" sz="1100" kern="1200">
            <a:solidFill>
              <a:schemeClr val="bg2"/>
            </a:solidFill>
          </a:endParaRPr>
        </a:p>
      </dsp:txBody>
      <dsp:txXfrm>
        <a:off x="2649388" y="767580"/>
        <a:ext cx="1096450" cy="657870"/>
      </dsp:txXfrm>
    </dsp:sp>
    <dsp:sp modelId="{AFA6F658-A835-4881-B705-7A08468118DA}">
      <dsp:nvSpPr>
        <dsp:cNvPr id="0" name=""/>
        <dsp:cNvSpPr/>
      </dsp:nvSpPr>
      <dsp:spPr>
        <a:xfrm>
          <a:off x="3855483" y="767580"/>
          <a:ext cx="1096450" cy="657870"/>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i="0" kern="1200">
              <a:solidFill>
                <a:schemeClr val="bg2"/>
              </a:solidFill>
            </a:rPr>
            <a:t>Calf numbness</a:t>
          </a:r>
          <a:endParaRPr lang="en-US" sz="1100" kern="1200">
            <a:solidFill>
              <a:schemeClr val="bg2"/>
            </a:solidFill>
          </a:endParaRPr>
        </a:p>
      </dsp:txBody>
      <dsp:txXfrm>
        <a:off x="3855483" y="767580"/>
        <a:ext cx="1096450" cy="657870"/>
      </dsp:txXfrm>
    </dsp:sp>
    <dsp:sp modelId="{13E2D8F9-750A-4DE6-B35B-14F878B99FB8}">
      <dsp:nvSpPr>
        <dsp:cNvPr id="0" name=""/>
        <dsp:cNvSpPr/>
      </dsp:nvSpPr>
      <dsp:spPr>
        <a:xfrm>
          <a:off x="5061579" y="767580"/>
          <a:ext cx="1096450" cy="657870"/>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i="0" kern="1200">
              <a:solidFill>
                <a:schemeClr val="bg2"/>
              </a:solidFill>
            </a:rPr>
            <a:t>Leg numbness</a:t>
          </a:r>
          <a:endParaRPr lang="en-US" sz="1100" kern="1200">
            <a:solidFill>
              <a:schemeClr val="bg2"/>
            </a:solidFill>
          </a:endParaRPr>
        </a:p>
      </dsp:txBody>
      <dsp:txXfrm>
        <a:off x="5061579" y="767580"/>
        <a:ext cx="1096450" cy="657870"/>
      </dsp:txXfrm>
    </dsp:sp>
    <dsp:sp modelId="{B8CBA180-2B20-4EEE-9B2D-20C491D86F69}">
      <dsp:nvSpPr>
        <dsp:cNvPr id="0" name=""/>
        <dsp:cNvSpPr/>
      </dsp:nvSpPr>
      <dsp:spPr>
        <a:xfrm>
          <a:off x="6267674" y="767580"/>
          <a:ext cx="1096450" cy="657870"/>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i="0" kern="1200">
              <a:solidFill>
                <a:schemeClr val="bg2"/>
              </a:solidFill>
            </a:rPr>
            <a:t>Foot numbness</a:t>
          </a:r>
          <a:endParaRPr lang="en-US" sz="1100" kern="1200">
            <a:solidFill>
              <a:schemeClr val="bg2"/>
            </a:solidFill>
          </a:endParaRPr>
        </a:p>
      </dsp:txBody>
      <dsp:txXfrm>
        <a:off x="6267674" y="767580"/>
        <a:ext cx="1096450" cy="657870"/>
      </dsp:txXfrm>
    </dsp:sp>
    <dsp:sp modelId="{C0A37EC2-1908-4C79-B543-921021DEEDC6}">
      <dsp:nvSpPr>
        <dsp:cNvPr id="0" name=""/>
        <dsp:cNvSpPr/>
      </dsp:nvSpPr>
      <dsp:spPr>
        <a:xfrm>
          <a:off x="7473769" y="767580"/>
          <a:ext cx="1096450" cy="657870"/>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a:solidFill>
                <a:schemeClr val="bg2"/>
              </a:solidFill>
            </a:rPr>
            <a:t>Calf tingling</a:t>
          </a:r>
        </a:p>
      </dsp:txBody>
      <dsp:txXfrm>
        <a:off x="7473769" y="767580"/>
        <a:ext cx="1096450" cy="657870"/>
      </dsp:txXfrm>
    </dsp:sp>
    <dsp:sp modelId="{8D4CD266-6071-4BBE-BB1F-980EAF6F9F9B}">
      <dsp:nvSpPr>
        <dsp:cNvPr id="0" name=""/>
        <dsp:cNvSpPr/>
      </dsp:nvSpPr>
      <dsp:spPr>
        <a:xfrm>
          <a:off x="8679865" y="767580"/>
          <a:ext cx="1096450" cy="657870"/>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i="0" kern="1200">
              <a:solidFill>
                <a:schemeClr val="bg2"/>
              </a:solidFill>
            </a:rPr>
            <a:t>Leg tingling</a:t>
          </a:r>
          <a:endParaRPr lang="en-US" sz="1100" kern="1200">
            <a:solidFill>
              <a:schemeClr val="bg2"/>
            </a:solidFill>
          </a:endParaRPr>
        </a:p>
      </dsp:txBody>
      <dsp:txXfrm>
        <a:off x="8679865" y="767580"/>
        <a:ext cx="1096450" cy="657870"/>
      </dsp:txXfrm>
    </dsp:sp>
    <dsp:sp modelId="{2AD3073B-4F19-4F44-A0B7-07702DCD315A}">
      <dsp:nvSpPr>
        <dsp:cNvPr id="0" name=""/>
        <dsp:cNvSpPr/>
      </dsp:nvSpPr>
      <dsp:spPr>
        <a:xfrm>
          <a:off x="237197" y="1535096"/>
          <a:ext cx="1096450" cy="657870"/>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a:solidFill>
                <a:schemeClr val="bg2"/>
              </a:solidFill>
            </a:rPr>
            <a:t>Foot tingling</a:t>
          </a:r>
        </a:p>
      </dsp:txBody>
      <dsp:txXfrm>
        <a:off x="237197" y="1535096"/>
        <a:ext cx="1096450" cy="657870"/>
      </dsp:txXfrm>
    </dsp:sp>
    <dsp:sp modelId="{1DAF8DBE-1ABA-4226-9A70-D86221E58FDC}">
      <dsp:nvSpPr>
        <dsp:cNvPr id="0" name=""/>
        <dsp:cNvSpPr/>
      </dsp:nvSpPr>
      <dsp:spPr>
        <a:xfrm>
          <a:off x="1443292" y="1535096"/>
          <a:ext cx="1096450" cy="657870"/>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i="0" kern="1200">
              <a:solidFill>
                <a:schemeClr val="bg2"/>
              </a:solidFill>
            </a:rPr>
            <a:t>Calf redness</a:t>
          </a:r>
          <a:endParaRPr lang="en-US" sz="1100" kern="1200">
            <a:solidFill>
              <a:schemeClr val="bg2"/>
            </a:solidFill>
          </a:endParaRPr>
        </a:p>
      </dsp:txBody>
      <dsp:txXfrm>
        <a:off x="1443292" y="1535096"/>
        <a:ext cx="1096450" cy="657870"/>
      </dsp:txXfrm>
    </dsp:sp>
    <dsp:sp modelId="{E6FBE6AC-41DF-4651-944B-B6EB0F0A4633}">
      <dsp:nvSpPr>
        <dsp:cNvPr id="0" name=""/>
        <dsp:cNvSpPr/>
      </dsp:nvSpPr>
      <dsp:spPr>
        <a:xfrm>
          <a:off x="2649388" y="1535096"/>
          <a:ext cx="1096450" cy="657870"/>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a:solidFill>
                <a:schemeClr val="bg2"/>
              </a:solidFill>
            </a:rPr>
            <a:t>Leg redness</a:t>
          </a:r>
        </a:p>
      </dsp:txBody>
      <dsp:txXfrm>
        <a:off x="2649388" y="1535096"/>
        <a:ext cx="1096450" cy="657870"/>
      </dsp:txXfrm>
    </dsp:sp>
    <dsp:sp modelId="{1543B0F7-3123-466E-9569-180EB739D6DC}">
      <dsp:nvSpPr>
        <dsp:cNvPr id="0" name=""/>
        <dsp:cNvSpPr/>
      </dsp:nvSpPr>
      <dsp:spPr>
        <a:xfrm>
          <a:off x="3855483" y="1535096"/>
          <a:ext cx="1096450" cy="657870"/>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i="0" kern="1200">
              <a:solidFill>
                <a:schemeClr val="bg2"/>
              </a:solidFill>
            </a:rPr>
            <a:t>Foot redness</a:t>
          </a:r>
          <a:endParaRPr lang="en-US" sz="1100" kern="1200">
            <a:solidFill>
              <a:schemeClr val="bg2"/>
            </a:solidFill>
          </a:endParaRPr>
        </a:p>
      </dsp:txBody>
      <dsp:txXfrm>
        <a:off x="3855483" y="1535096"/>
        <a:ext cx="1096450" cy="657870"/>
      </dsp:txXfrm>
    </dsp:sp>
    <dsp:sp modelId="{7AEBE6A9-3568-43FB-93FD-DC429C231DD6}">
      <dsp:nvSpPr>
        <dsp:cNvPr id="0" name=""/>
        <dsp:cNvSpPr/>
      </dsp:nvSpPr>
      <dsp:spPr>
        <a:xfrm>
          <a:off x="5061579" y="1535096"/>
          <a:ext cx="1096450" cy="657870"/>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a:solidFill>
                <a:schemeClr val="bg2"/>
              </a:solidFill>
            </a:rPr>
            <a:t>Calf swelling</a:t>
          </a:r>
        </a:p>
      </dsp:txBody>
      <dsp:txXfrm>
        <a:off x="5061579" y="1535096"/>
        <a:ext cx="1096450" cy="657870"/>
      </dsp:txXfrm>
    </dsp:sp>
    <dsp:sp modelId="{0BF003FE-0ECC-46BD-9D05-3A73926B5172}">
      <dsp:nvSpPr>
        <dsp:cNvPr id="0" name=""/>
        <dsp:cNvSpPr/>
      </dsp:nvSpPr>
      <dsp:spPr>
        <a:xfrm>
          <a:off x="6267674" y="1535096"/>
          <a:ext cx="1096450" cy="657870"/>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i="0" kern="1200">
              <a:solidFill>
                <a:schemeClr val="bg2"/>
              </a:solidFill>
            </a:rPr>
            <a:t>Leg swelling</a:t>
          </a:r>
          <a:endParaRPr lang="en-US" sz="1100" kern="1200">
            <a:solidFill>
              <a:schemeClr val="bg2"/>
            </a:solidFill>
          </a:endParaRPr>
        </a:p>
      </dsp:txBody>
      <dsp:txXfrm>
        <a:off x="6267674" y="1535096"/>
        <a:ext cx="1096450" cy="657870"/>
      </dsp:txXfrm>
    </dsp:sp>
    <dsp:sp modelId="{2028A410-5299-490A-BB29-74D16AA570B4}">
      <dsp:nvSpPr>
        <dsp:cNvPr id="0" name=""/>
        <dsp:cNvSpPr/>
      </dsp:nvSpPr>
      <dsp:spPr>
        <a:xfrm>
          <a:off x="7473769" y="1535096"/>
          <a:ext cx="1096450" cy="657870"/>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a:solidFill>
                <a:schemeClr val="bg2"/>
              </a:solidFill>
            </a:rPr>
            <a:t>Foot swelling</a:t>
          </a:r>
        </a:p>
      </dsp:txBody>
      <dsp:txXfrm>
        <a:off x="7473769" y="1535096"/>
        <a:ext cx="1096450" cy="657870"/>
      </dsp:txXfrm>
    </dsp:sp>
    <dsp:sp modelId="{97D8830A-DDD7-4035-91DE-C3DC1C2F12A2}">
      <dsp:nvSpPr>
        <dsp:cNvPr id="0" name=""/>
        <dsp:cNvSpPr/>
      </dsp:nvSpPr>
      <dsp:spPr>
        <a:xfrm>
          <a:off x="8679865" y="1535096"/>
          <a:ext cx="1096450" cy="657870"/>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i="0" kern="1200">
              <a:solidFill>
                <a:schemeClr val="bg2"/>
              </a:solidFill>
            </a:rPr>
            <a:t>Calf tenderness</a:t>
          </a:r>
          <a:endParaRPr lang="en-US" sz="1100" kern="1200">
            <a:solidFill>
              <a:schemeClr val="bg2"/>
            </a:solidFill>
          </a:endParaRPr>
        </a:p>
      </dsp:txBody>
      <dsp:txXfrm>
        <a:off x="8679865" y="1535096"/>
        <a:ext cx="1096450" cy="657870"/>
      </dsp:txXfrm>
    </dsp:sp>
    <dsp:sp modelId="{12BE159B-F3EC-4063-8F27-D83C75F47328}">
      <dsp:nvSpPr>
        <dsp:cNvPr id="0" name=""/>
        <dsp:cNvSpPr/>
      </dsp:nvSpPr>
      <dsp:spPr>
        <a:xfrm>
          <a:off x="2046340" y="2302611"/>
          <a:ext cx="1096450" cy="657870"/>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solidFill>
                <a:schemeClr val="bg2"/>
              </a:solidFill>
            </a:rPr>
            <a:t>Leg tenderness</a:t>
          </a:r>
        </a:p>
      </dsp:txBody>
      <dsp:txXfrm>
        <a:off x="2046340" y="2302611"/>
        <a:ext cx="1096450" cy="657870"/>
      </dsp:txXfrm>
    </dsp:sp>
    <dsp:sp modelId="{805DD628-A427-4E76-BD6E-B3D0B249BCBD}">
      <dsp:nvSpPr>
        <dsp:cNvPr id="0" name=""/>
        <dsp:cNvSpPr/>
      </dsp:nvSpPr>
      <dsp:spPr>
        <a:xfrm>
          <a:off x="3252435" y="2302611"/>
          <a:ext cx="1096450" cy="657870"/>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i="0" kern="1200">
              <a:solidFill>
                <a:schemeClr val="bg2"/>
              </a:solidFill>
            </a:rPr>
            <a:t>Foot tenderness</a:t>
          </a:r>
          <a:endParaRPr lang="en-US" sz="1100" kern="1200">
            <a:solidFill>
              <a:schemeClr val="bg2"/>
            </a:solidFill>
          </a:endParaRPr>
        </a:p>
      </dsp:txBody>
      <dsp:txXfrm>
        <a:off x="3252435" y="2302611"/>
        <a:ext cx="1096450" cy="657870"/>
      </dsp:txXfrm>
    </dsp:sp>
    <dsp:sp modelId="{4EA6DFA3-6C3E-4329-9479-9DBBEBFEF47A}">
      <dsp:nvSpPr>
        <dsp:cNvPr id="0" name=""/>
        <dsp:cNvSpPr/>
      </dsp:nvSpPr>
      <dsp:spPr>
        <a:xfrm>
          <a:off x="4458531" y="2302611"/>
          <a:ext cx="1096450" cy="657870"/>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a:solidFill>
                <a:schemeClr val="bg2"/>
              </a:solidFill>
            </a:rPr>
            <a:t>Calf warmth</a:t>
          </a:r>
        </a:p>
      </dsp:txBody>
      <dsp:txXfrm>
        <a:off x="4458531" y="2302611"/>
        <a:ext cx="1096450" cy="657870"/>
      </dsp:txXfrm>
    </dsp:sp>
    <dsp:sp modelId="{3AACF2E1-BF89-4352-8246-E768E18DA8F0}">
      <dsp:nvSpPr>
        <dsp:cNvPr id="0" name=""/>
        <dsp:cNvSpPr/>
      </dsp:nvSpPr>
      <dsp:spPr>
        <a:xfrm>
          <a:off x="5664626" y="2302611"/>
          <a:ext cx="1096450" cy="657870"/>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i="0" kern="1200">
              <a:solidFill>
                <a:schemeClr val="bg2"/>
              </a:solidFill>
            </a:rPr>
            <a:t>Leg warmth</a:t>
          </a:r>
          <a:endParaRPr lang="en-US" sz="1100" kern="1200">
            <a:solidFill>
              <a:schemeClr val="bg2"/>
            </a:solidFill>
          </a:endParaRPr>
        </a:p>
      </dsp:txBody>
      <dsp:txXfrm>
        <a:off x="5664626" y="2302611"/>
        <a:ext cx="1096450" cy="657870"/>
      </dsp:txXfrm>
    </dsp:sp>
    <dsp:sp modelId="{AF39FF47-8DCF-4389-AF92-1E75727548A9}">
      <dsp:nvSpPr>
        <dsp:cNvPr id="0" name=""/>
        <dsp:cNvSpPr/>
      </dsp:nvSpPr>
      <dsp:spPr>
        <a:xfrm>
          <a:off x="6870722" y="2302611"/>
          <a:ext cx="1096450" cy="657870"/>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a:solidFill>
                <a:schemeClr val="bg2"/>
              </a:solidFill>
            </a:rPr>
            <a:t>Foot warmth</a:t>
          </a:r>
        </a:p>
      </dsp:txBody>
      <dsp:txXfrm>
        <a:off x="6870722" y="2302611"/>
        <a:ext cx="1096450" cy="65787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D0127E-2D6E-473F-8088-5CDD6F6F925A}">
      <dsp:nvSpPr>
        <dsp:cNvPr id="0" name=""/>
        <dsp:cNvSpPr/>
      </dsp:nvSpPr>
      <dsp:spPr>
        <a:xfrm>
          <a:off x="0" y="0"/>
          <a:ext cx="11290645" cy="57798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solidFill>
                <a:schemeClr val="bg2"/>
              </a:solidFill>
            </a:rPr>
            <a:t>MGB 2016-2021 Overall (5,514 encounters): 72.6%</a:t>
          </a:r>
        </a:p>
      </dsp:txBody>
      <dsp:txXfrm>
        <a:off x="28215" y="28215"/>
        <a:ext cx="11234215" cy="521550"/>
      </dsp:txXfrm>
    </dsp:sp>
    <dsp:sp modelId="{22195AF2-C16F-4E83-8B23-091F4B87CB08}">
      <dsp:nvSpPr>
        <dsp:cNvPr id="0" name=""/>
        <dsp:cNvSpPr/>
      </dsp:nvSpPr>
      <dsp:spPr>
        <a:xfrm>
          <a:off x="0" y="592009"/>
          <a:ext cx="11290645" cy="20989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8478" tIns="33020" rIns="184912" bIns="33020" numCol="1" spcCol="1270" anchor="t" anchorCtr="0">
          <a:noAutofit/>
        </a:bodyPr>
        <a:lstStyle/>
        <a:p>
          <a:pPr marL="228600" lvl="1" indent="-228600" algn="l" defTabSz="889000">
            <a:lnSpc>
              <a:spcPct val="90000"/>
            </a:lnSpc>
            <a:spcBef>
              <a:spcPct val="0"/>
            </a:spcBef>
            <a:spcAft>
              <a:spcPct val="20000"/>
            </a:spcAft>
            <a:buChar char="•"/>
          </a:pPr>
          <a:r>
            <a:rPr lang="en-US" sz="2000" b="1" kern="1200" dirty="0"/>
            <a:t>214 Practice Locations</a:t>
          </a:r>
        </a:p>
        <a:p>
          <a:pPr marL="457200" lvl="2" indent="-228600" algn="l" defTabSz="889000">
            <a:lnSpc>
              <a:spcPct val="90000"/>
            </a:lnSpc>
            <a:spcBef>
              <a:spcPct val="0"/>
            </a:spcBef>
            <a:spcAft>
              <a:spcPct val="20000"/>
            </a:spcAft>
            <a:buChar char="•"/>
          </a:pPr>
          <a:r>
            <a:rPr lang="en-US" sz="2000" kern="1200" dirty="0"/>
            <a:t>Range: 0-100</a:t>
          </a:r>
          <a:r>
            <a:rPr lang="en-US" sz="2000" kern="1200" dirty="0">
              <a:solidFill>
                <a:schemeClr val="tx1"/>
              </a:solidFill>
            </a:rPr>
            <a:t>% (SD 21.52)</a:t>
          </a:r>
        </a:p>
        <a:p>
          <a:pPr marL="457200" lvl="2" indent="-228600" algn="l" defTabSz="889000">
            <a:lnSpc>
              <a:spcPct val="90000"/>
            </a:lnSpc>
            <a:spcBef>
              <a:spcPct val="0"/>
            </a:spcBef>
            <a:spcAft>
              <a:spcPct val="20000"/>
            </a:spcAft>
            <a:buChar char="•"/>
          </a:pPr>
          <a:r>
            <a:rPr lang="en-US" sz="2000" kern="1200" dirty="0"/>
            <a:t>Interquartile range 27.03%</a:t>
          </a:r>
        </a:p>
        <a:p>
          <a:pPr marL="228600" lvl="1" indent="-228600" algn="l" defTabSz="889000">
            <a:lnSpc>
              <a:spcPct val="90000"/>
            </a:lnSpc>
            <a:spcBef>
              <a:spcPct val="0"/>
            </a:spcBef>
            <a:spcAft>
              <a:spcPct val="20000"/>
            </a:spcAft>
            <a:buChar char="•"/>
          </a:pPr>
          <a:r>
            <a:rPr lang="en-US" sz="2000" b="1" kern="1200" dirty="0"/>
            <a:t>Sub-analysis of 50 Largest MGB Practices</a:t>
          </a:r>
        </a:p>
        <a:p>
          <a:pPr marL="457200" lvl="2" indent="-228600" algn="l" defTabSz="889000">
            <a:lnSpc>
              <a:spcPct val="90000"/>
            </a:lnSpc>
            <a:spcBef>
              <a:spcPct val="0"/>
            </a:spcBef>
            <a:spcAft>
              <a:spcPct val="20000"/>
            </a:spcAft>
            <a:buChar char="•"/>
          </a:pPr>
          <a:r>
            <a:rPr lang="en-US" sz="2000" kern="1200" dirty="0"/>
            <a:t>Number Delayed VTE Diagnosis Events 2016-2021: 425</a:t>
          </a:r>
        </a:p>
        <a:p>
          <a:pPr marL="457200" lvl="2" indent="-228600" algn="l" defTabSz="889000">
            <a:lnSpc>
              <a:spcPct val="90000"/>
            </a:lnSpc>
            <a:spcBef>
              <a:spcPct val="0"/>
            </a:spcBef>
            <a:spcAft>
              <a:spcPct val="20000"/>
            </a:spcAft>
            <a:buChar char="•"/>
          </a:pPr>
          <a:r>
            <a:rPr lang="en-US" sz="2000" kern="1200" dirty="0"/>
            <a:t>Unadjusted rate: 66.3% (range 0-100%, SD 32.4)</a:t>
          </a:r>
        </a:p>
      </dsp:txBody>
      <dsp:txXfrm>
        <a:off x="0" y="592009"/>
        <a:ext cx="11290645" cy="2098980"/>
      </dsp:txXfrm>
    </dsp:sp>
    <dsp:sp modelId="{37815DEB-8D5B-4E4E-A7C4-D847EB97BF31}">
      <dsp:nvSpPr>
        <dsp:cNvPr id="0" name=""/>
        <dsp:cNvSpPr/>
      </dsp:nvSpPr>
      <dsp:spPr>
        <a:xfrm>
          <a:off x="0" y="2690990"/>
          <a:ext cx="11290645" cy="57798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solidFill>
                <a:schemeClr val="bg2"/>
              </a:solidFill>
            </a:rPr>
            <a:t>UK 2016-2020 Overall (632 encounters; Organizational level only): 77.14%</a:t>
          </a:r>
        </a:p>
      </dsp:txBody>
      <dsp:txXfrm>
        <a:off x="28215" y="2719205"/>
        <a:ext cx="11234215" cy="521550"/>
      </dsp:txXfrm>
    </dsp:sp>
    <dsp:sp modelId="{9E5C1EB4-B86F-4D74-A03A-639106BEA1EF}">
      <dsp:nvSpPr>
        <dsp:cNvPr id="0" name=""/>
        <dsp:cNvSpPr/>
      </dsp:nvSpPr>
      <dsp:spPr>
        <a:xfrm>
          <a:off x="0" y="3343850"/>
          <a:ext cx="11290645" cy="57798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solidFill>
                <a:schemeClr val="bg2"/>
              </a:solidFill>
            </a:rPr>
            <a:t>Penn State Health 2019-2022 Overall (545 encounters): 81.85%</a:t>
          </a:r>
          <a:endParaRPr lang="en-US" sz="2000" kern="1200" dirty="0">
            <a:solidFill>
              <a:schemeClr val="bg2"/>
            </a:solidFill>
          </a:endParaRPr>
        </a:p>
      </dsp:txBody>
      <dsp:txXfrm>
        <a:off x="28215" y="3372065"/>
        <a:ext cx="11234215" cy="521550"/>
      </dsp:txXfrm>
    </dsp:sp>
    <dsp:sp modelId="{1F59F348-5E00-4002-975F-8841D4FF8B09}">
      <dsp:nvSpPr>
        <dsp:cNvPr id="0" name=""/>
        <dsp:cNvSpPr/>
      </dsp:nvSpPr>
      <dsp:spPr>
        <a:xfrm>
          <a:off x="0" y="3921830"/>
          <a:ext cx="11290645" cy="10494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8478" tIns="33020" rIns="184912" bIns="33020" numCol="1" spcCol="1270" anchor="t" anchorCtr="0">
          <a:noAutofit/>
        </a:bodyPr>
        <a:lstStyle/>
        <a:p>
          <a:pPr marL="228600" lvl="1" indent="-228600" algn="l" defTabSz="889000">
            <a:lnSpc>
              <a:spcPct val="90000"/>
            </a:lnSpc>
            <a:spcBef>
              <a:spcPct val="0"/>
            </a:spcBef>
            <a:spcAft>
              <a:spcPct val="20000"/>
            </a:spcAft>
            <a:buChar char="•"/>
          </a:pPr>
          <a:r>
            <a:rPr lang="en-US" sz="2000" b="1" kern="1200" dirty="0"/>
            <a:t>19 Practice Locations</a:t>
          </a:r>
        </a:p>
        <a:p>
          <a:pPr marL="457200" lvl="2" indent="-228600" algn="l" defTabSz="889000">
            <a:lnSpc>
              <a:spcPct val="90000"/>
            </a:lnSpc>
            <a:spcBef>
              <a:spcPct val="0"/>
            </a:spcBef>
            <a:spcAft>
              <a:spcPct val="20000"/>
            </a:spcAft>
            <a:buChar char="•"/>
          </a:pPr>
          <a:r>
            <a:rPr lang="en-US" sz="2000" kern="1200" dirty="0"/>
            <a:t>Range 50-100% (SD 15.36)</a:t>
          </a:r>
        </a:p>
        <a:p>
          <a:pPr marL="457200" lvl="2" indent="-228600" algn="l" defTabSz="889000">
            <a:lnSpc>
              <a:spcPct val="90000"/>
            </a:lnSpc>
            <a:spcBef>
              <a:spcPct val="0"/>
            </a:spcBef>
            <a:spcAft>
              <a:spcPct val="20000"/>
            </a:spcAft>
            <a:buChar char="•"/>
          </a:pPr>
          <a:r>
            <a:rPr lang="en-US" sz="2000" kern="1200" dirty="0"/>
            <a:t>Interquartile range 40%</a:t>
          </a:r>
        </a:p>
      </dsp:txBody>
      <dsp:txXfrm>
        <a:off x="0" y="3921830"/>
        <a:ext cx="11290645" cy="1049490"/>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703FB87-790C-4850-A90C-12C5FF4B94D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F8127921-F9C4-44F3-AC5F-130B6A406C0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6E59275-AFE1-4999-B78A-D0D76B9F2B0B}" type="datetimeFigureOut">
              <a:rPr lang="en-US" smtClean="0"/>
              <a:t>5/28/2025</a:t>
            </a:fld>
            <a:endParaRPr lang="en-US" dirty="0"/>
          </a:p>
        </p:txBody>
      </p:sp>
      <p:sp>
        <p:nvSpPr>
          <p:cNvPr id="4" name="Footer Placeholder 3">
            <a:extLst>
              <a:ext uri="{FF2B5EF4-FFF2-40B4-BE49-F238E27FC236}">
                <a16:creationId xmlns:a16="http://schemas.microsoft.com/office/drawing/2014/main" id="{4765E047-F1CB-4066-A459-9EDC95F2E61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68A77EF5-5277-4BAF-8BB4-2E02103988E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B668C69-0C3E-40A2-B4A0-B2C8B71D8E3A}" type="slidenum">
              <a:rPr lang="en-US" smtClean="0"/>
              <a:t>‹#›</a:t>
            </a:fld>
            <a:endParaRPr lang="en-US" dirty="0"/>
          </a:p>
        </p:txBody>
      </p:sp>
    </p:spTree>
    <p:extLst>
      <p:ext uri="{BB962C8B-B14F-4D97-AF65-F5344CB8AC3E}">
        <p14:creationId xmlns:p14="http://schemas.microsoft.com/office/powerpoint/2010/main" val="20515862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3EADD7A-FE61-48EE-BE0E-8546E5401374}" type="datetimeFigureOut">
              <a:rPr lang="en-US" smtClean="0"/>
              <a:t>5/28/2025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000EEB-8338-48D7-8EE8-EE0082EF7602}" type="slidenum">
              <a:rPr lang="en-US" smtClean="0"/>
              <a:t>‹#›</a:t>
            </a:fld>
            <a:endParaRPr lang="en-US" dirty="0"/>
          </a:p>
        </p:txBody>
      </p:sp>
    </p:spTree>
    <p:extLst>
      <p:ext uri="{BB962C8B-B14F-4D97-AF65-F5344CB8AC3E}">
        <p14:creationId xmlns:p14="http://schemas.microsoft.com/office/powerpoint/2010/main" val="37677701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afternoon. It is an honor to be here once again at NENIC, speaking to a group of professionals who form the very backbone of healthcare—nurses. Many of you are nurse informaticists and know very well that we stand at the crossroads of two powerful forces: </a:t>
            </a:r>
            <a:r>
              <a:rPr lang="en-US" b="0" dirty="0"/>
              <a:t>artificial intelligence and healthcare informatics</a:t>
            </a:r>
            <a:r>
              <a:rPr lang="en-US" dirty="0"/>
              <a:t>. These technologies are reshaping the landscape of patient care, streamlining workflows, enhancing decision-making, and even redefining the nurse-patient relationship. But at the heart of this transformation are the nurses.</a:t>
            </a:r>
          </a:p>
          <a:p>
            <a:endParaRPr lang="en-US" dirty="0"/>
          </a:p>
          <a:p>
            <a:r>
              <a:rPr lang="en-US" dirty="0"/>
              <a:t>AI is not here to replace you; rather, it is here to </a:t>
            </a:r>
            <a:r>
              <a:rPr lang="en-US" b="0" dirty="0"/>
              <a:t>empower you</a:t>
            </a:r>
            <a:r>
              <a:rPr lang="en-US" dirty="0"/>
              <a:t>. From predictive analytics that help identify at-risk patients to AI-powered documentation that reduces administrative burdens, these advancements are creating new opportunities for nurses to focus on what truly matters—compassionate, high-quality patient care.</a:t>
            </a:r>
          </a:p>
          <a:p>
            <a:endParaRPr lang="en-US" dirty="0"/>
          </a:p>
        </p:txBody>
      </p:sp>
      <p:sp>
        <p:nvSpPr>
          <p:cNvPr id="4" name="Slide Number Placeholder 3"/>
          <p:cNvSpPr>
            <a:spLocks noGrp="1"/>
          </p:cNvSpPr>
          <p:nvPr>
            <p:ph type="sldNum" sz="quarter" idx="5"/>
          </p:nvPr>
        </p:nvSpPr>
        <p:spPr/>
        <p:txBody>
          <a:bodyPr/>
          <a:lstStyle/>
          <a:p>
            <a:fld id="{EE000EEB-8338-48D7-8EE8-EE0082EF7602}" type="slidenum">
              <a:rPr lang="en-US" smtClean="0"/>
              <a:t>1</a:t>
            </a:fld>
            <a:endParaRPr lang="en-US" dirty="0"/>
          </a:p>
        </p:txBody>
      </p:sp>
    </p:spTree>
    <p:extLst>
      <p:ext uri="{BB962C8B-B14F-4D97-AF65-F5344CB8AC3E}">
        <p14:creationId xmlns:p14="http://schemas.microsoft.com/office/powerpoint/2010/main" val="40053382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000EEB-8338-48D7-8EE8-EE0082EF7602}" type="slidenum">
              <a:rPr lang="en-US" smtClean="0"/>
              <a:t>10</a:t>
            </a:fld>
            <a:endParaRPr lang="en-US" dirty="0"/>
          </a:p>
        </p:txBody>
      </p:sp>
    </p:spTree>
    <p:extLst>
      <p:ext uri="{BB962C8B-B14F-4D97-AF65-F5344CB8AC3E}">
        <p14:creationId xmlns:p14="http://schemas.microsoft.com/office/powerpoint/2010/main" val="28121185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E462BF5-B292-445F-9059-B1C70D87CB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8610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F5A42C9-D50C-42C2-AA1B-9D4C0D3A20E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13885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E462BF5-B292-445F-9059-B1C70D87CB88}"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0940045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Concern is different from other early warning systems b/c it uses documentation patterns and unstructured data which hold signals for patient deterioration and occur before changes in physiological data such as vital signs and other structured data. We conducted several sub-studies looking at the performance of concern in comparison to the MEWS and the NEWS </a:t>
            </a:r>
            <a:r>
              <a:rPr lang="en-US" sz="1200" i="0" dirty="0">
                <a:ea typeface="Calibri" panose="020F0502020204030204" pitchFamily="34" charset="0"/>
                <a:cs typeface="Times New Roman" panose="02020603050405020304" pitchFamily="18" charset="0"/>
              </a:rPr>
              <a:t>and we found that </a:t>
            </a:r>
            <a:r>
              <a:rPr lang="en-US" sz="1200" i="0" dirty="0">
                <a:ea typeface="Times New Roman" panose="02020603050405020304" pitchFamily="18" charset="0"/>
              </a:rPr>
              <a:t>the likelihood of an event occurring 48 hours after observing a CONCERN high risk score is comparable to the likelihood of an event occurring 6 hours after observing a high-risk MEWS or NEWS score – a difference of 42 hours.</a:t>
            </a:r>
            <a:r>
              <a:rPr lang="en-US" sz="1200" i="0"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E000EEB-8338-48D7-8EE8-EE0082EF760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98935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600"/>
              </a:spcBef>
              <a:spcAft>
                <a:spcPts val="0"/>
              </a:spcAft>
            </a:pPr>
            <a:r>
              <a:rPr lang="en-US" sz="1800" kern="1200" dirty="0">
                <a:effectLst/>
                <a:latin typeface="Aptos" panose="020B0004020202020204" pitchFamily="34" charset="0"/>
                <a:ea typeface="PMingLiU" panose="02020500000000000000" pitchFamily="18" charset="-120"/>
                <a:cs typeface="Aptos" panose="020B0004020202020204" pitchFamily="34" charset="0"/>
              </a:rPr>
              <a:t>In developing the CONCERN Early Warning System (EWS), we anticipated that patient demographics, </a:t>
            </a:r>
            <a:r>
              <a:rPr lang="en-US" sz="1800" b="1" kern="1200" dirty="0">
                <a:effectLst/>
                <a:latin typeface="Aptos" panose="020B0004020202020204" pitchFamily="34" charset="0"/>
                <a:ea typeface="PMingLiU" panose="02020500000000000000" pitchFamily="18" charset="-120"/>
                <a:cs typeface="Aptos" panose="020B0004020202020204" pitchFamily="34" charset="0"/>
              </a:rPr>
              <a:t>especially race</a:t>
            </a:r>
            <a:r>
              <a:rPr lang="en-US" sz="1800" kern="1200" dirty="0">
                <a:effectLst/>
                <a:latin typeface="Aptos" panose="020B0004020202020204" pitchFamily="34" charset="0"/>
                <a:ea typeface="PMingLiU" panose="02020500000000000000" pitchFamily="18" charset="-120"/>
                <a:cs typeface="Aptos" panose="020B0004020202020204" pitchFamily="34" charset="0"/>
              </a:rPr>
              <a:t>, could impact the accuracy of deterioration risk predictions. </a:t>
            </a:r>
            <a:r>
              <a:rPr lang="en-US" sz="1800" kern="1200" spc="-20" dirty="0">
                <a:effectLst/>
                <a:latin typeface="Aptos" panose="020B0004020202020204" pitchFamily="34" charset="0"/>
                <a:ea typeface="PMingLiU" panose="02020500000000000000" pitchFamily="18" charset="-120"/>
                <a:cs typeface="Aptos" panose="020B0004020202020204" pitchFamily="34" charset="0"/>
              </a:rPr>
              <a:t>To address this, we integrated demographic data into the model-building and post-processing steps, ensuring that race did not unfairly influence the score. </a:t>
            </a:r>
            <a:r>
              <a:rPr lang="en-US" sz="1800" b="1" kern="1200" spc="-20" dirty="0">
                <a:effectLst/>
                <a:latin typeface="Aptos" panose="020B0004020202020204" pitchFamily="34" charset="0"/>
                <a:ea typeface="PMingLiU" panose="02020500000000000000" pitchFamily="18" charset="-120"/>
                <a:cs typeface="Aptos" panose="020B0004020202020204" pitchFamily="34" charset="0"/>
              </a:rPr>
              <a:t>Our goal was to reduce racial bias and create a more equitable system.</a:t>
            </a:r>
          </a:p>
          <a:p>
            <a:pPr marL="0" marR="0">
              <a:lnSpc>
                <a:spcPct val="115000"/>
              </a:lnSpc>
              <a:spcBef>
                <a:spcPts val="600"/>
              </a:spcBef>
              <a:spcAft>
                <a:spcPts val="0"/>
              </a:spcAft>
            </a:pPr>
            <a:endParaRPr lang="en-US" sz="1800" kern="100" dirty="0">
              <a:effectLst/>
              <a:latin typeface="Aptos" panose="020B0004020202020204" pitchFamily="34" charset="0"/>
              <a:ea typeface="PMingLiU" panose="02020500000000000000" pitchFamily="18" charset="-120"/>
              <a:cs typeface="Times New Roman" panose="02020603050405020304" pitchFamily="18" charset="0"/>
            </a:endParaRPr>
          </a:p>
          <a:p>
            <a:pPr marL="0" marR="0">
              <a:lnSpc>
                <a:spcPct val="115000"/>
              </a:lnSpc>
              <a:spcBef>
                <a:spcPts val="600"/>
              </a:spcBef>
              <a:spcAft>
                <a:spcPts val="0"/>
              </a:spcAft>
            </a:pPr>
            <a:r>
              <a:rPr lang="en-US" sz="1800" kern="1200" dirty="0">
                <a:effectLst/>
                <a:latin typeface="Aptos" panose="020B0004020202020204" pitchFamily="34" charset="0"/>
                <a:ea typeface="PMingLiU" panose="02020500000000000000" pitchFamily="18" charset="-120"/>
                <a:cs typeface="Aptos" panose="020B0004020202020204" pitchFamily="34" charset="0"/>
              </a:rPr>
              <a:t>When comparing CONCERN to established EWS tools like NEWS and MEWS, we found a critical difference. These EWS don’t account for racial bias, and research reveals that white or Caucasian patients often receive higher EWS scores, especially when it comes to ICU transfers, compared to Black or African American patients. This suggests that racial bias is embedded in the way these EWS function, potentially leading to unequal care.</a:t>
            </a:r>
          </a:p>
          <a:p>
            <a:pPr marL="0" marR="0">
              <a:lnSpc>
                <a:spcPct val="115000"/>
              </a:lnSpc>
              <a:spcBef>
                <a:spcPts val="600"/>
              </a:spcBef>
              <a:spcAft>
                <a:spcPts val="0"/>
              </a:spcAft>
            </a:pPr>
            <a:endParaRPr lang="en-US" sz="1800" kern="100" dirty="0">
              <a:effectLst/>
              <a:latin typeface="Aptos" panose="020B0004020202020204" pitchFamily="34" charset="0"/>
              <a:ea typeface="PMingLiU" panose="02020500000000000000" pitchFamily="18" charset="-120"/>
              <a:cs typeface="Times New Roman" panose="02020603050405020304" pitchFamily="18" charset="0"/>
            </a:endParaRPr>
          </a:p>
          <a:p>
            <a:pPr marL="0" marR="0">
              <a:lnSpc>
                <a:spcPct val="115000"/>
              </a:lnSpc>
              <a:spcBef>
                <a:spcPts val="600"/>
              </a:spcBef>
              <a:spcAft>
                <a:spcPts val="0"/>
              </a:spcAft>
            </a:pPr>
            <a:r>
              <a:rPr lang="en-US" sz="1800" kern="1200" dirty="0">
                <a:effectLst/>
                <a:latin typeface="Aptos" panose="020B0004020202020204" pitchFamily="34" charset="0"/>
                <a:ea typeface="PMingLiU" panose="02020500000000000000" pitchFamily="18" charset="-120"/>
                <a:cs typeface="Aptos" panose="020B0004020202020204" pitchFamily="34" charset="0"/>
              </a:rPr>
              <a:t>By incorporating demographic data into CONCERN, we aimed to reduce this bias and ensure that every patient, regardless of race, receives timely and accurate care. This work not only improves patient outcomes but also sets a precedent for making healthcare technology more inclusive and equitable.</a:t>
            </a:r>
          </a:p>
          <a:p>
            <a:pPr marL="0" marR="0">
              <a:lnSpc>
                <a:spcPct val="115000"/>
              </a:lnSpc>
              <a:spcBef>
                <a:spcPts val="600"/>
              </a:spcBef>
              <a:spcAft>
                <a:spcPts val="0"/>
              </a:spcAft>
            </a:pPr>
            <a:endParaRPr lang="en-US" sz="1800" kern="100" dirty="0">
              <a:effectLst/>
              <a:latin typeface="Aptos" panose="020B0004020202020204" pitchFamily="34" charset="0"/>
              <a:ea typeface="PMingLiU" panose="02020500000000000000" pitchFamily="18" charset="-120"/>
              <a:cs typeface="Times New Roman" panose="02020603050405020304" pitchFamily="18" charset="0"/>
            </a:endParaRPr>
          </a:p>
          <a:p>
            <a:pPr marL="0" marR="0">
              <a:lnSpc>
                <a:spcPct val="115000"/>
              </a:lnSpc>
              <a:spcBef>
                <a:spcPts val="600"/>
              </a:spcBef>
              <a:spcAft>
                <a:spcPts val="0"/>
              </a:spcAft>
            </a:pPr>
            <a:r>
              <a:rPr lang="en-US" sz="1800" kern="1200" dirty="0">
                <a:effectLst/>
                <a:latin typeface="Aptos" panose="020B0004020202020204" pitchFamily="34" charset="0"/>
                <a:ea typeface="PMingLiU" panose="02020500000000000000" pitchFamily="18" charset="-120"/>
                <a:cs typeface="Aptos" panose="020B0004020202020204" pitchFamily="34" charset="0"/>
              </a:rPr>
              <a:t>In healthcare, as in many fields, it’s important to routinely assess the systems we build for fairness. Our efforts with CONCERN highlight the significance of addressing bias to create tools that can truly serve all patients.</a:t>
            </a:r>
            <a:endParaRPr lang="en-US" sz="1800" kern="100" dirty="0">
              <a:effectLst/>
              <a:latin typeface="Aptos" panose="020B0004020202020204" pitchFamily="34" charset="0"/>
              <a:ea typeface="PMingLiU" panose="02020500000000000000" pitchFamily="18" charset="-12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21EE536D-6BFF-4186-918B-BCB69B868835}" type="slidenum">
              <a:rPr lang="en-US" smtClean="0"/>
              <a:t>15</a:t>
            </a:fld>
            <a:endParaRPr lang="en-US"/>
          </a:p>
        </p:txBody>
      </p:sp>
    </p:spTree>
    <p:extLst>
      <p:ext uri="{BB962C8B-B14F-4D97-AF65-F5344CB8AC3E}">
        <p14:creationId xmlns:p14="http://schemas.microsoft.com/office/powerpoint/2010/main" val="13488305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600"/>
              </a:spcBef>
              <a:spcAft>
                <a:spcPts val="0"/>
              </a:spcAft>
            </a:pPr>
            <a:r>
              <a:rPr lang="en-US" sz="1800" kern="1200" spc="-50" dirty="0">
                <a:effectLst/>
                <a:latin typeface="Aptos" panose="020B0004020202020204" pitchFamily="34" charset="0"/>
                <a:ea typeface="PMingLiU" panose="02020500000000000000" pitchFamily="18" charset="-120"/>
                <a:cs typeface="Aptos" panose="020B0004020202020204" pitchFamily="34" charset="0"/>
              </a:rPr>
              <a:t>When we set out to create the CONCERN EWS, we knew that it had to be more than just a tool CONCERN had to be a system that truly worked for the people using it: the nurses and physicians on the front lines. To ensure that, we embraced a </a:t>
            </a:r>
            <a:r>
              <a:rPr lang="en-US" sz="1800" b="1" kern="1200" spc="-50" dirty="0">
                <a:effectLst/>
                <a:latin typeface="Aptos" panose="020B0004020202020204" pitchFamily="34" charset="0"/>
                <a:ea typeface="PMingLiU" panose="02020500000000000000" pitchFamily="18" charset="-120"/>
                <a:cs typeface="Aptos" panose="020B0004020202020204" pitchFamily="34" charset="0"/>
              </a:rPr>
              <a:t>user-centered participatory design approach</a:t>
            </a:r>
            <a:r>
              <a:rPr lang="en-US" sz="1800" kern="1200" spc="-50" dirty="0">
                <a:effectLst/>
                <a:latin typeface="Aptos" panose="020B0004020202020204" pitchFamily="34" charset="0"/>
                <a:ea typeface="PMingLiU" panose="02020500000000000000" pitchFamily="18" charset="-120"/>
                <a:cs typeface="Aptos" panose="020B0004020202020204" pitchFamily="34" charset="0"/>
              </a:rPr>
              <a:t>. This meant engaging directly with healthcare professionals throughout the entire process, from initial design to final implementation.</a:t>
            </a:r>
          </a:p>
          <a:p>
            <a:pPr marL="0" marR="0">
              <a:lnSpc>
                <a:spcPct val="115000"/>
              </a:lnSpc>
              <a:spcBef>
                <a:spcPts val="600"/>
              </a:spcBef>
              <a:spcAft>
                <a:spcPts val="0"/>
              </a:spcAft>
            </a:pPr>
            <a:endParaRPr lang="en-US" sz="1800" kern="100" dirty="0">
              <a:effectLst/>
              <a:latin typeface="Aptos" panose="020B0004020202020204" pitchFamily="34" charset="0"/>
              <a:ea typeface="PMingLiU" panose="02020500000000000000" pitchFamily="18" charset="-120"/>
              <a:cs typeface="Times New Roman" panose="02020603050405020304" pitchFamily="18" charset="0"/>
            </a:endParaRPr>
          </a:p>
          <a:p>
            <a:pPr marL="0" marR="0">
              <a:lnSpc>
                <a:spcPct val="115000"/>
              </a:lnSpc>
              <a:spcBef>
                <a:spcPts val="600"/>
              </a:spcBef>
              <a:spcAft>
                <a:spcPts val="0"/>
              </a:spcAft>
            </a:pPr>
            <a:r>
              <a:rPr lang="en-US" sz="1800" kern="1200" spc="-30" dirty="0">
                <a:effectLst/>
                <a:latin typeface="Aptos" panose="020B0004020202020204" pitchFamily="34" charset="0"/>
                <a:ea typeface="PMingLiU" panose="02020500000000000000" pitchFamily="18" charset="-120"/>
                <a:cs typeface="Aptos" panose="020B0004020202020204" pitchFamily="34" charset="0"/>
              </a:rPr>
              <a:t>We started by collaborating with nurses and physicians to understand how they interpret clinical documentation patterns. Their insights were invaluable in shaping the way the system identifies early warning signals. </a:t>
            </a:r>
            <a:r>
              <a:rPr lang="en-US" sz="1800" b="1" kern="1200" spc="-30" dirty="0">
                <a:effectLst/>
                <a:latin typeface="Aptos" panose="020B0004020202020204" pitchFamily="34" charset="0"/>
                <a:ea typeface="PMingLiU" panose="02020500000000000000" pitchFamily="18" charset="-120"/>
                <a:cs typeface="Aptos" panose="020B0004020202020204" pitchFamily="34" charset="0"/>
              </a:rPr>
              <a:t>Together</a:t>
            </a:r>
            <a:r>
              <a:rPr lang="en-US" sz="1800" kern="1200" spc="-30" dirty="0">
                <a:effectLst/>
                <a:latin typeface="Aptos" panose="020B0004020202020204" pitchFamily="34" charset="0"/>
                <a:ea typeface="PMingLiU" panose="02020500000000000000" pitchFamily="18" charset="-120"/>
                <a:cs typeface="Aptos" panose="020B0004020202020204" pitchFamily="34" charset="0"/>
              </a:rPr>
              <a:t>, we defined what constitutes high, medium, and low thresholds for CONCERN EWS scores. By involving them in these critical decisions, we created a system is aligned with real-world clinical practice.</a:t>
            </a:r>
          </a:p>
          <a:p>
            <a:pPr marL="0" marR="0">
              <a:lnSpc>
                <a:spcPct val="115000"/>
              </a:lnSpc>
              <a:spcBef>
                <a:spcPts val="600"/>
              </a:spcBef>
              <a:spcAft>
                <a:spcPts val="0"/>
              </a:spcAft>
            </a:pPr>
            <a:endParaRPr lang="en-US" sz="1800" kern="100" dirty="0">
              <a:effectLst/>
              <a:latin typeface="Aptos" panose="020B0004020202020204" pitchFamily="34" charset="0"/>
              <a:ea typeface="PMingLiU" panose="02020500000000000000" pitchFamily="18" charset="-120"/>
              <a:cs typeface="Times New Roman" panose="02020603050405020304" pitchFamily="18" charset="0"/>
            </a:endParaRPr>
          </a:p>
          <a:p>
            <a:pPr marL="0" marR="0">
              <a:lnSpc>
                <a:spcPct val="115000"/>
              </a:lnSpc>
              <a:spcBef>
                <a:spcPts val="600"/>
              </a:spcBef>
              <a:spcAft>
                <a:spcPts val="0"/>
              </a:spcAft>
            </a:pPr>
            <a:r>
              <a:rPr lang="en-US" sz="1800" kern="1200" dirty="0">
                <a:effectLst/>
                <a:latin typeface="Aptos" panose="020B0004020202020204" pitchFamily="34" charset="0"/>
                <a:ea typeface="PMingLiU" panose="02020500000000000000" pitchFamily="18" charset="-120"/>
                <a:cs typeface="Aptos" panose="020B0004020202020204" pitchFamily="34" charset="0"/>
              </a:rPr>
              <a:t>But it didn’t stop there. We also focused on designing the CONCERN app to enhance communication and decision-making within care teams. We wanted to ensure that the app didn’t just provide data. It had to make it easier for teams to collaborate quickly and effectively. </a:t>
            </a:r>
            <a:r>
              <a:rPr lang="en-US" sz="1800" b="1" kern="1200" dirty="0">
                <a:effectLst/>
                <a:latin typeface="Aptos" panose="020B0004020202020204" pitchFamily="34" charset="0"/>
                <a:ea typeface="PMingLiU" panose="02020500000000000000" pitchFamily="18" charset="-120"/>
                <a:cs typeface="Aptos" panose="020B0004020202020204" pitchFamily="34" charset="0"/>
              </a:rPr>
              <a:t>With features that allow nurses and physicians</a:t>
            </a:r>
            <a:r>
              <a:rPr lang="en-US" sz="1800" kern="1200" dirty="0">
                <a:effectLst/>
                <a:latin typeface="Aptos" panose="020B0004020202020204" pitchFamily="34" charset="0"/>
                <a:ea typeface="PMingLiU" panose="02020500000000000000" pitchFamily="18" charset="-120"/>
                <a:cs typeface="Aptos" panose="020B0004020202020204" pitchFamily="34" charset="0"/>
              </a:rPr>
              <a:t> to easily track patient status, communicate alerts, and make decisions together. The app </a:t>
            </a:r>
            <a:r>
              <a:rPr lang="en-US" sz="1800" b="1" kern="1200" dirty="0">
                <a:effectLst/>
                <a:latin typeface="Aptos" panose="020B0004020202020204" pitchFamily="34" charset="0"/>
                <a:ea typeface="PMingLiU" panose="02020500000000000000" pitchFamily="18" charset="-120"/>
                <a:cs typeface="Aptos" panose="020B0004020202020204" pitchFamily="34" charset="0"/>
              </a:rPr>
              <a:t>fosters a more coordinated and responsive approach</a:t>
            </a:r>
            <a:r>
              <a:rPr lang="en-US" sz="1800" kern="1200" dirty="0">
                <a:effectLst/>
                <a:latin typeface="Aptos" panose="020B0004020202020204" pitchFamily="34" charset="0"/>
                <a:ea typeface="PMingLiU" panose="02020500000000000000" pitchFamily="18" charset="-120"/>
                <a:cs typeface="Aptos" panose="020B0004020202020204" pitchFamily="34" charset="0"/>
              </a:rPr>
              <a:t> to patient care.</a:t>
            </a:r>
          </a:p>
          <a:p>
            <a:pPr marL="0" marR="0">
              <a:lnSpc>
                <a:spcPct val="115000"/>
              </a:lnSpc>
              <a:spcBef>
                <a:spcPts val="600"/>
              </a:spcBef>
              <a:spcAft>
                <a:spcPts val="0"/>
              </a:spcAft>
            </a:pPr>
            <a:endParaRPr lang="en-US" sz="1800" kern="100" dirty="0">
              <a:effectLst/>
              <a:latin typeface="Aptos" panose="020B0004020202020204" pitchFamily="34" charset="0"/>
              <a:ea typeface="PMingLiU" panose="02020500000000000000" pitchFamily="18" charset="-120"/>
              <a:cs typeface="Times New Roman" panose="02020603050405020304" pitchFamily="18" charset="0"/>
            </a:endParaRPr>
          </a:p>
          <a:p>
            <a:r>
              <a:rPr lang="en-US" sz="1800" kern="1200" spc="-70" dirty="0">
                <a:effectLst/>
                <a:latin typeface="Aptos" panose="020B0004020202020204" pitchFamily="34" charset="0"/>
                <a:ea typeface="PMingLiU" panose="02020500000000000000" pitchFamily="18" charset="-120"/>
                <a:cs typeface="Aptos" panose="020B0004020202020204" pitchFamily="34" charset="0"/>
              </a:rPr>
              <a:t>In the end, the success of CONCERN hinges on the fact that it was built with the people who will use it. The input from nurses and physicians guided every step, ensuring that the tool wasn’t just technically advanced, but truly practical and supportive of team-based care.</a:t>
            </a:r>
            <a:endParaRPr lang="en-US" dirty="0"/>
          </a:p>
        </p:txBody>
      </p:sp>
      <p:sp>
        <p:nvSpPr>
          <p:cNvPr id="4" name="Slide Number Placeholder 3"/>
          <p:cNvSpPr>
            <a:spLocks noGrp="1"/>
          </p:cNvSpPr>
          <p:nvPr>
            <p:ph type="sldNum" sz="quarter" idx="5"/>
          </p:nvPr>
        </p:nvSpPr>
        <p:spPr/>
        <p:txBody>
          <a:bodyPr/>
          <a:lstStyle/>
          <a:p>
            <a:fld id="{21EE536D-6BFF-4186-918B-BCB69B868835}" type="slidenum">
              <a:rPr lang="en-US" smtClean="0"/>
              <a:t>16</a:t>
            </a:fld>
            <a:endParaRPr lang="en-US"/>
          </a:p>
        </p:txBody>
      </p:sp>
    </p:spTree>
    <p:extLst>
      <p:ext uri="{BB962C8B-B14F-4D97-AF65-F5344CB8AC3E}">
        <p14:creationId xmlns:p14="http://schemas.microsoft.com/office/powerpoint/2010/main" val="23274444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000EEB-8338-48D7-8EE8-EE0082EF7602}" type="slidenum">
              <a:rPr lang="en-US" smtClean="0"/>
              <a:t>17</a:t>
            </a:fld>
            <a:endParaRPr lang="en-US" dirty="0"/>
          </a:p>
        </p:txBody>
      </p:sp>
    </p:spTree>
    <p:extLst>
      <p:ext uri="{BB962C8B-B14F-4D97-AF65-F5344CB8AC3E}">
        <p14:creationId xmlns:p14="http://schemas.microsoft.com/office/powerpoint/2010/main" val="10087372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000EEB-8338-48D7-8EE8-EE0082EF7602}" type="slidenum">
              <a:rPr lang="en-US" smtClean="0"/>
              <a:t>18</a:t>
            </a:fld>
            <a:endParaRPr lang="en-US" dirty="0"/>
          </a:p>
        </p:txBody>
      </p:sp>
    </p:spTree>
    <p:extLst>
      <p:ext uri="{BB962C8B-B14F-4D97-AF65-F5344CB8AC3E}">
        <p14:creationId xmlns:p14="http://schemas.microsoft.com/office/powerpoint/2010/main" val="39015306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600"/>
              </a:spcBef>
              <a:spcAft>
                <a:spcPts val="0"/>
              </a:spcAft>
            </a:pPr>
            <a:r>
              <a:rPr lang="en-US" sz="1800" kern="1200" spc="-20" dirty="0">
                <a:effectLst/>
                <a:latin typeface="Aptos" panose="020B0004020202020204" pitchFamily="34" charset="0"/>
                <a:ea typeface="PMingLiU" panose="02020500000000000000" pitchFamily="18" charset="-120"/>
                <a:cs typeface="Aptos" panose="020B0004020202020204" pitchFamily="34" charset="0"/>
              </a:rPr>
              <a:t>After years of research and collaboration, we conducted a clinical trial in two health systems in the US, </a:t>
            </a:r>
            <a:r>
              <a:rPr lang="en-US" sz="1800" kern="1200" spc="-20" dirty="0" err="1">
                <a:effectLst/>
                <a:latin typeface="Aptos" panose="020B0004020202020204" pitchFamily="34" charset="0"/>
                <a:ea typeface="PMingLiU" panose="02020500000000000000" pitchFamily="18" charset="-120"/>
                <a:cs typeface="Aptos" panose="020B0004020202020204" pitchFamily="34" charset="0"/>
              </a:rPr>
              <a:t>MassGeneral</a:t>
            </a:r>
            <a:r>
              <a:rPr lang="en-US" sz="1800" kern="1200" spc="-20" dirty="0">
                <a:effectLst/>
                <a:latin typeface="Aptos" panose="020B0004020202020204" pitchFamily="34" charset="0"/>
                <a:ea typeface="PMingLiU" panose="02020500000000000000" pitchFamily="18" charset="-120"/>
                <a:cs typeface="Aptos" panose="020B0004020202020204" pitchFamily="34" charset="0"/>
              </a:rPr>
              <a:t> Brigham in Boston and New York Presbyterian in NYC to test the effectiveness of the CONCERN EWS. The results were both powerful and promising. On the CONCERN intervention units, we saw a </a:t>
            </a:r>
            <a:r>
              <a:rPr lang="en-US" sz="1800" b="1" kern="1200" spc="-20" dirty="0">
                <a:effectLst/>
                <a:latin typeface="Aptos" panose="020B0004020202020204" pitchFamily="34" charset="0"/>
                <a:ea typeface="PMingLiU" panose="02020500000000000000" pitchFamily="18" charset="-120"/>
                <a:cs typeface="Aptos" panose="020B0004020202020204" pitchFamily="34" charset="0"/>
              </a:rPr>
              <a:t>significant reduction</a:t>
            </a:r>
            <a:r>
              <a:rPr lang="en-US" sz="1800" kern="1200" spc="-20" dirty="0">
                <a:effectLst/>
                <a:latin typeface="Aptos" panose="020B0004020202020204" pitchFamily="34" charset="0"/>
                <a:ea typeface="PMingLiU" panose="02020500000000000000" pitchFamily="18" charset="-120"/>
                <a:cs typeface="Aptos" panose="020B0004020202020204" pitchFamily="34" charset="0"/>
              </a:rPr>
              <a:t> in inpatient deterioration events. The average </a:t>
            </a:r>
            <a:r>
              <a:rPr lang="en-US" sz="1800" b="1" kern="1200" spc="-20" dirty="0">
                <a:effectLst/>
                <a:latin typeface="Aptos" panose="020B0004020202020204" pitchFamily="34" charset="0"/>
                <a:ea typeface="PMingLiU" panose="02020500000000000000" pitchFamily="18" charset="-120"/>
                <a:cs typeface="Aptos" panose="020B0004020202020204" pitchFamily="34" charset="0"/>
              </a:rPr>
              <a:t>length of stay</a:t>
            </a:r>
            <a:r>
              <a:rPr lang="en-US" sz="1800" kern="1200" spc="-20" dirty="0">
                <a:effectLst/>
                <a:latin typeface="Aptos" panose="020B0004020202020204" pitchFamily="34" charset="0"/>
                <a:ea typeface="PMingLiU" panose="02020500000000000000" pitchFamily="18" charset="-120"/>
                <a:cs typeface="Aptos" panose="020B0004020202020204" pitchFamily="34" charset="0"/>
              </a:rPr>
              <a:t> </a:t>
            </a:r>
            <a:r>
              <a:rPr lang="en-US" sz="1800" b="1" kern="1200" spc="-20" dirty="0">
                <a:effectLst/>
                <a:latin typeface="Aptos" panose="020B0004020202020204" pitchFamily="34" charset="0"/>
                <a:ea typeface="PMingLiU" panose="02020500000000000000" pitchFamily="18" charset="-120"/>
                <a:cs typeface="Aptos" panose="020B0004020202020204" pitchFamily="34" charset="0"/>
              </a:rPr>
              <a:t>dropped by 11.2%, </a:t>
            </a:r>
            <a:r>
              <a:rPr lang="en-US" sz="1800" kern="1200" spc="-20" dirty="0">
                <a:effectLst/>
                <a:latin typeface="Aptos" panose="020B0004020202020204" pitchFamily="34" charset="0"/>
                <a:ea typeface="PMingLiU" panose="02020500000000000000" pitchFamily="18" charset="-120"/>
                <a:cs typeface="Aptos" panose="020B0004020202020204" pitchFamily="34" charset="0"/>
              </a:rPr>
              <a:t>from 7.2 days to 6.4 days. More importantly, we observed a </a:t>
            </a:r>
            <a:r>
              <a:rPr lang="en-US" sz="1800" b="1" kern="1200" spc="-20" dirty="0">
                <a:effectLst/>
                <a:latin typeface="Aptos" panose="020B0004020202020204" pitchFamily="34" charset="0"/>
                <a:ea typeface="PMingLiU" panose="02020500000000000000" pitchFamily="18" charset="-120"/>
                <a:cs typeface="Aptos" panose="020B0004020202020204" pitchFamily="34" charset="0"/>
              </a:rPr>
              <a:t>35.6% decrease</a:t>
            </a:r>
            <a:r>
              <a:rPr lang="en-US" sz="1800" kern="1200" spc="-20" dirty="0">
                <a:effectLst/>
                <a:latin typeface="Aptos" panose="020B0004020202020204" pitchFamily="34" charset="0"/>
                <a:ea typeface="PMingLiU" panose="02020500000000000000" pitchFamily="18" charset="-120"/>
                <a:cs typeface="Aptos" panose="020B0004020202020204" pitchFamily="34" charset="0"/>
              </a:rPr>
              <a:t> in the likelihood of in-hospital mortality, meaning fewer patients were at risk of dying.</a:t>
            </a:r>
            <a:endParaRPr lang="en-US" sz="1800" kern="100" dirty="0">
              <a:effectLst/>
              <a:latin typeface="Aptos" panose="020B0004020202020204" pitchFamily="34" charset="0"/>
              <a:ea typeface="PMingLiU" panose="02020500000000000000" pitchFamily="18" charset="-120"/>
              <a:cs typeface="Times New Roman" panose="02020603050405020304" pitchFamily="18" charset="0"/>
            </a:endParaRPr>
          </a:p>
          <a:p>
            <a:pPr marL="0" marR="0">
              <a:lnSpc>
                <a:spcPct val="115000"/>
              </a:lnSpc>
              <a:spcBef>
                <a:spcPts val="600"/>
              </a:spcBef>
              <a:spcAft>
                <a:spcPts val="0"/>
              </a:spcAft>
            </a:pPr>
            <a:endParaRPr lang="en-US" sz="1800" kern="1200" dirty="0">
              <a:effectLst/>
              <a:latin typeface="Aptos" panose="020B0004020202020204" pitchFamily="34" charset="0"/>
              <a:ea typeface="PMingLiU" panose="02020500000000000000" pitchFamily="18" charset="-120"/>
              <a:cs typeface="Aptos" panose="020B0004020202020204" pitchFamily="34" charset="0"/>
            </a:endParaRPr>
          </a:p>
          <a:p>
            <a:pPr marL="0" marR="0">
              <a:lnSpc>
                <a:spcPct val="115000"/>
              </a:lnSpc>
              <a:spcBef>
                <a:spcPts val="600"/>
              </a:spcBef>
              <a:spcAft>
                <a:spcPts val="0"/>
              </a:spcAft>
            </a:pPr>
            <a:r>
              <a:rPr lang="en-US" sz="1800" kern="1200" dirty="0">
                <a:effectLst/>
                <a:latin typeface="Aptos" panose="020B0004020202020204" pitchFamily="34" charset="0"/>
                <a:ea typeface="PMingLiU" panose="02020500000000000000" pitchFamily="18" charset="-120"/>
                <a:cs typeface="Aptos" panose="020B0004020202020204" pitchFamily="34" charset="0"/>
              </a:rPr>
              <a:t>The risk of sepsis, a life-threatening condition characterized by infection and multiple organ failure, also </a:t>
            </a:r>
            <a:r>
              <a:rPr lang="en-US" sz="1800" b="1" kern="1200" dirty="0">
                <a:effectLst/>
                <a:latin typeface="Aptos" panose="020B0004020202020204" pitchFamily="34" charset="0"/>
                <a:ea typeface="PMingLiU" panose="02020500000000000000" pitchFamily="18" charset="-120"/>
                <a:cs typeface="Aptos" panose="020B0004020202020204" pitchFamily="34" charset="0"/>
              </a:rPr>
              <a:t>decreased by 7.5%</a:t>
            </a:r>
            <a:r>
              <a:rPr lang="en-US" sz="1800" kern="1200" dirty="0">
                <a:effectLst/>
                <a:latin typeface="Aptos" panose="020B0004020202020204" pitchFamily="34" charset="0"/>
                <a:ea typeface="PMingLiU" panose="02020500000000000000" pitchFamily="18" charset="-120"/>
                <a:cs typeface="Aptos" panose="020B0004020202020204" pitchFamily="34" charset="0"/>
              </a:rPr>
              <a:t>. </a:t>
            </a:r>
            <a:r>
              <a:rPr lang="en-US" sz="1800" b="1" kern="1200" dirty="0">
                <a:effectLst/>
                <a:latin typeface="Aptos" panose="020B0004020202020204" pitchFamily="34" charset="0"/>
                <a:ea typeface="PMingLiU" panose="02020500000000000000" pitchFamily="18" charset="-120"/>
                <a:cs typeface="Aptos" panose="020B0004020202020204" pitchFamily="34" charset="0"/>
              </a:rPr>
              <a:t>In other words, patients on CONCERN units</a:t>
            </a:r>
            <a:r>
              <a:rPr lang="en-US" sz="1800" kern="1200" dirty="0">
                <a:effectLst/>
                <a:latin typeface="Aptos" panose="020B0004020202020204" pitchFamily="34" charset="0"/>
                <a:ea typeface="PMingLiU" panose="02020500000000000000" pitchFamily="18" charset="-120"/>
                <a:cs typeface="Aptos" panose="020B0004020202020204" pitchFamily="34" charset="0"/>
              </a:rPr>
              <a:t> had a </a:t>
            </a:r>
            <a:r>
              <a:rPr lang="en-US" sz="1800" b="1" kern="1200" dirty="0">
                <a:effectLst/>
                <a:latin typeface="Aptos" panose="020B0004020202020204" pitchFamily="34" charset="0"/>
                <a:ea typeface="PMingLiU" panose="02020500000000000000" pitchFamily="18" charset="-120"/>
                <a:cs typeface="Aptos" panose="020B0004020202020204" pitchFamily="34" charset="0"/>
              </a:rPr>
              <a:t>better chance of avoiding</a:t>
            </a:r>
            <a:r>
              <a:rPr lang="en-US" sz="1800" kern="1200" dirty="0">
                <a:effectLst/>
                <a:latin typeface="Aptos" panose="020B0004020202020204" pitchFamily="34" charset="0"/>
                <a:ea typeface="PMingLiU" panose="02020500000000000000" pitchFamily="18" charset="-120"/>
                <a:cs typeface="Aptos" panose="020B0004020202020204" pitchFamily="34" charset="0"/>
              </a:rPr>
              <a:t> this dangerous condition. </a:t>
            </a:r>
            <a:r>
              <a:rPr lang="en-US" sz="1800" b="1" kern="1200" dirty="0">
                <a:effectLst/>
                <a:latin typeface="Aptos" panose="020B0004020202020204" pitchFamily="34" charset="0"/>
                <a:ea typeface="PMingLiU" panose="02020500000000000000" pitchFamily="18" charset="-120"/>
                <a:cs typeface="Aptos" panose="020B0004020202020204" pitchFamily="34" charset="0"/>
              </a:rPr>
              <a:t>Overall, there was a</a:t>
            </a:r>
            <a:r>
              <a:rPr lang="en-US" sz="1800" kern="1200" dirty="0">
                <a:effectLst/>
                <a:latin typeface="Aptos" panose="020B0004020202020204" pitchFamily="34" charset="0"/>
                <a:ea typeface="PMingLiU" panose="02020500000000000000" pitchFamily="18" charset="-120"/>
                <a:cs typeface="Aptos" panose="020B0004020202020204" pitchFamily="34" charset="0"/>
              </a:rPr>
              <a:t> </a:t>
            </a:r>
            <a:r>
              <a:rPr lang="en-US" sz="1800" b="1" kern="1200" dirty="0">
                <a:effectLst/>
                <a:latin typeface="Aptos" panose="020B0004020202020204" pitchFamily="34" charset="0"/>
                <a:ea typeface="PMingLiU" panose="02020500000000000000" pitchFamily="18" charset="-120"/>
                <a:cs typeface="Aptos" panose="020B0004020202020204" pitchFamily="34" charset="0"/>
              </a:rPr>
              <a:t>6.4% decrease</a:t>
            </a:r>
            <a:r>
              <a:rPr lang="en-US" sz="1800" kern="1200" dirty="0">
                <a:effectLst/>
                <a:latin typeface="Aptos" panose="020B0004020202020204" pitchFamily="34" charset="0"/>
                <a:ea typeface="PMingLiU" panose="02020500000000000000" pitchFamily="18" charset="-120"/>
                <a:cs typeface="Aptos" panose="020B0004020202020204" pitchFamily="34" charset="0"/>
              </a:rPr>
              <a:t> in the likelihood of </a:t>
            </a:r>
            <a:r>
              <a:rPr lang="en-US" sz="1800" b="1" kern="1200" dirty="0">
                <a:effectLst/>
                <a:latin typeface="Aptos" panose="020B0004020202020204" pitchFamily="34" charset="0"/>
                <a:ea typeface="PMingLiU" panose="02020500000000000000" pitchFamily="18" charset="-120"/>
                <a:cs typeface="Aptos" panose="020B0004020202020204" pitchFamily="34" charset="0"/>
              </a:rPr>
              <a:t>any major hospital adverse event</a:t>
            </a:r>
            <a:r>
              <a:rPr lang="en-US" sz="1800" kern="1200" dirty="0">
                <a:effectLst/>
                <a:latin typeface="Aptos" panose="020B0004020202020204" pitchFamily="34" charset="0"/>
                <a:ea typeface="PMingLiU" panose="02020500000000000000" pitchFamily="18" charset="-120"/>
                <a:cs typeface="Aptos" panose="020B0004020202020204" pitchFamily="34" charset="0"/>
              </a:rPr>
              <a:t>, reducing complications across the board.</a:t>
            </a:r>
          </a:p>
          <a:p>
            <a:pPr marL="0" marR="0">
              <a:lnSpc>
                <a:spcPct val="115000"/>
              </a:lnSpc>
              <a:spcBef>
                <a:spcPts val="600"/>
              </a:spcBef>
              <a:spcAft>
                <a:spcPts val="0"/>
              </a:spcAft>
            </a:pPr>
            <a:endParaRPr lang="en-US" sz="1800" kern="100" dirty="0">
              <a:effectLst/>
              <a:latin typeface="Aptos" panose="020B0004020202020204" pitchFamily="34" charset="0"/>
              <a:ea typeface="PMingLiU" panose="02020500000000000000" pitchFamily="18" charset="-120"/>
              <a:cs typeface="Times New Roman" panose="02020603050405020304" pitchFamily="18" charset="0"/>
            </a:endParaRPr>
          </a:p>
          <a:p>
            <a:pPr marL="0" marR="0">
              <a:lnSpc>
                <a:spcPct val="115000"/>
              </a:lnSpc>
              <a:spcBef>
                <a:spcPts val="600"/>
              </a:spcBef>
              <a:spcAft>
                <a:spcPts val="0"/>
              </a:spcAft>
            </a:pPr>
            <a:r>
              <a:rPr lang="en-US" sz="1800" kern="1200" spc="0" baseline="0" dirty="0">
                <a:effectLst/>
                <a:latin typeface="Aptos" panose="020B0004020202020204" pitchFamily="34" charset="0"/>
                <a:ea typeface="PMingLiU" panose="02020500000000000000" pitchFamily="18" charset="-120"/>
                <a:cs typeface="Aptos" panose="020B0004020202020204" pitchFamily="34" charset="0"/>
              </a:rPr>
              <a:t>But perhaps most encouraging were the outcomes that truly reflect better care. While we saw a </a:t>
            </a:r>
            <a:r>
              <a:rPr lang="en-US" sz="1800" b="1" kern="1200" spc="0" baseline="0" dirty="0">
                <a:effectLst/>
                <a:latin typeface="Aptos" panose="020B0004020202020204" pitchFamily="34" charset="0"/>
                <a:ea typeface="PMingLiU" panose="02020500000000000000" pitchFamily="18" charset="-120"/>
                <a:cs typeface="Aptos" panose="020B0004020202020204" pitchFamily="34" charset="0"/>
              </a:rPr>
              <a:t>24.9% increase</a:t>
            </a:r>
            <a:r>
              <a:rPr lang="en-US" sz="1800" kern="1200" spc="0" baseline="0" dirty="0">
                <a:effectLst/>
                <a:latin typeface="Aptos" panose="020B0004020202020204" pitchFamily="34" charset="0"/>
                <a:ea typeface="PMingLiU" panose="02020500000000000000" pitchFamily="18" charset="-120"/>
                <a:cs typeface="Aptos" panose="020B0004020202020204" pitchFamily="34" charset="0"/>
              </a:rPr>
              <a:t> in unanticipated ICU transfers, this is not a negative outcome—it means that CONCERN was able to identify patients at risk </a:t>
            </a:r>
            <a:r>
              <a:rPr lang="en-US" sz="1800" b="1" kern="1200" spc="0" baseline="0" dirty="0">
                <a:effectLst/>
                <a:latin typeface="Aptos" panose="020B0004020202020204" pitchFamily="34" charset="0"/>
                <a:ea typeface="PMingLiU" panose="02020500000000000000" pitchFamily="18" charset="-120"/>
                <a:cs typeface="Aptos" panose="020B0004020202020204" pitchFamily="34" charset="0"/>
              </a:rPr>
              <a:t>early</a:t>
            </a:r>
            <a:r>
              <a:rPr lang="en-US" sz="1800" kern="1200" spc="0" baseline="0" dirty="0">
                <a:effectLst/>
                <a:latin typeface="Aptos" panose="020B0004020202020204" pitchFamily="34" charset="0"/>
                <a:ea typeface="PMingLiU" panose="02020500000000000000" pitchFamily="18" charset="-120"/>
                <a:cs typeface="Aptos" panose="020B0004020202020204" pitchFamily="34" charset="0"/>
              </a:rPr>
              <a:t>, ensuring they got the intensive care they needed </a:t>
            </a:r>
            <a:r>
              <a:rPr lang="en-US" sz="1800" b="1" kern="1200" spc="0" baseline="0" dirty="0">
                <a:effectLst/>
                <a:latin typeface="Aptos" panose="020B0004020202020204" pitchFamily="34" charset="0"/>
                <a:ea typeface="PMingLiU" panose="02020500000000000000" pitchFamily="18" charset="-120"/>
                <a:cs typeface="Aptos" panose="020B0004020202020204" pitchFamily="34" charset="0"/>
              </a:rPr>
              <a:t>before</a:t>
            </a:r>
            <a:r>
              <a:rPr lang="en-US" sz="1800" kern="1200" spc="0" baseline="0" dirty="0">
                <a:effectLst/>
                <a:latin typeface="Aptos" panose="020B0004020202020204" pitchFamily="34" charset="0"/>
                <a:ea typeface="PMingLiU" panose="02020500000000000000" pitchFamily="18" charset="-120"/>
                <a:cs typeface="Aptos" panose="020B0004020202020204" pitchFamily="34" charset="0"/>
              </a:rPr>
              <a:t> it was too late.</a:t>
            </a:r>
          </a:p>
          <a:p>
            <a:pPr marL="0" marR="0">
              <a:lnSpc>
                <a:spcPct val="115000"/>
              </a:lnSpc>
              <a:spcBef>
                <a:spcPts val="600"/>
              </a:spcBef>
              <a:spcAft>
                <a:spcPts val="0"/>
              </a:spcAft>
            </a:pPr>
            <a:endParaRPr lang="en-US" sz="1800" kern="100" spc="0" baseline="0" dirty="0">
              <a:effectLst/>
              <a:latin typeface="Aptos" panose="020B0004020202020204" pitchFamily="34" charset="0"/>
              <a:ea typeface="PMingLiU" panose="02020500000000000000" pitchFamily="18" charset="-120"/>
              <a:cs typeface="Times New Roman" panose="02020603050405020304" pitchFamily="18" charset="0"/>
            </a:endParaRPr>
          </a:p>
          <a:p>
            <a:pPr marL="0" marR="0">
              <a:lnSpc>
                <a:spcPct val="115000"/>
              </a:lnSpc>
              <a:spcBef>
                <a:spcPts val="600"/>
              </a:spcBef>
              <a:spcAft>
                <a:spcPts val="0"/>
              </a:spcAft>
            </a:pPr>
            <a:r>
              <a:rPr lang="en-US" sz="1800" kern="1200" spc="0" baseline="0" dirty="0">
                <a:effectLst/>
                <a:latin typeface="Aptos" panose="020B0004020202020204" pitchFamily="34" charset="0"/>
                <a:ea typeface="PMingLiU" panose="02020500000000000000" pitchFamily="18" charset="-120"/>
                <a:cs typeface="Aptos" panose="020B0004020202020204" pitchFamily="34" charset="0"/>
              </a:rPr>
              <a:t>And here's the best part: there was a </a:t>
            </a:r>
            <a:r>
              <a:rPr lang="en-US" sz="1800" b="1" kern="1200" spc="0" baseline="0" dirty="0">
                <a:effectLst/>
                <a:latin typeface="Aptos" panose="020B0004020202020204" pitchFamily="34" charset="0"/>
                <a:ea typeface="PMingLiU" panose="02020500000000000000" pitchFamily="18" charset="-120"/>
                <a:cs typeface="Aptos" panose="020B0004020202020204" pitchFamily="34" charset="0"/>
              </a:rPr>
              <a:t>10.7% higher probability</a:t>
            </a:r>
            <a:r>
              <a:rPr lang="en-US" sz="1800" kern="1200" spc="0" baseline="0" dirty="0">
                <a:effectLst/>
                <a:latin typeface="Aptos" panose="020B0004020202020204" pitchFamily="34" charset="0"/>
                <a:ea typeface="PMingLiU" panose="02020500000000000000" pitchFamily="18" charset="-120"/>
                <a:cs typeface="Aptos" panose="020B0004020202020204" pitchFamily="34" charset="0"/>
              </a:rPr>
              <a:t> of patients being discharged alive, which means that the CONCERN EWS didn’t just help reduce deterioration, it saved lives.</a:t>
            </a:r>
            <a:endParaRPr lang="en-US" sz="1800" kern="100" spc="0" baseline="0" dirty="0">
              <a:effectLst/>
              <a:latin typeface="Aptos" panose="020B0004020202020204" pitchFamily="34" charset="0"/>
              <a:ea typeface="PMingLiU" panose="02020500000000000000" pitchFamily="18" charset="-120"/>
              <a:cs typeface="Times New Roman" panose="02020603050405020304" pitchFamily="18" charset="0"/>
            </a:endParaRPr>
          </a:p>
          <a:p>
            <a:r>
              <a:rPr lang="en-US" sz="1800" kern="1200" spc="0" baseline="0" dirty="0">
                <a:effectLst/>
                <a:latin typeface="Aptos" panose="020B0004020202020204" pitchFamily="34" charset="0"/>
                <a:ea typeface="PMingLiU" panose="02020500000000000000" pitchFamily="18" charset="-120"/>
                <a:cs typeface="Aptos" panose="020B0004020202020204" pitchFamily="34" charset="0"/>
              </a:rPr>
              <a:t>These results demonstrate the tangible impact of integrating AI into healthcare to predict and prevent deterioration. The CONCERN EWS didn’t just improve patient outcomes. It redefined what’s possible in EWSs.</a:t>
            </a:r>
            <a:endParaRPr lang="en-US" spc="0" baseline="0" dirty="0"/>
          </a:p>
        </p:txBody>
      </p:sp>
      <p:sp>
        <p:nvSpPr>
          <p:cNvPr id="4" name="Slide Number Placeholder 3"/>
          <p:cNvSpPr>
            <a:spLocks noGrp="1"/>
          </p:cNvSpPr>
          <p:nvPr>
            <p:ph type="sldNum" sz="quarter" idx="5"/>
          </p:nvPr>
        </p:nvSpPr>
        <p:spPr/>
        <p:txBody>
          <a:bodyPr/>
          <a:lstStyle/>
          <a:p>
            <a:fld id="{21EE536D-6BFF-4186-918B-BCB69B868835}" type="slidenum">
              <a:rPr lang="en-US" smtClean="0"/>
              <a:t>19</a:t>
            </a:fld>
            <a:endParaRPr lang="en-US"/>
          </a:p>
        </p:txBody>
      </p:sp>
    </p:spTree>
    <p:extLst>
      <p:ext uri="{BB962C8B-B14F-4D97-AF65-F5344CB8AC3E}">
        <p14:creationId xmlns:p14="http://schemas.microsoft.com/office/powerpoint/2010/main" val="18787717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in today’s lecture, we will explore:</a:t>
            </a:r>
          </a:p>
          <a:p>
            <a:br>
              <a:rPr lang="en-US" dirty="0"/>
            </a:br>
            <a:r>
              <a:rPr lang="en-US" dirty="0"/>
              <a:t>✅ AI and healthcare informatics and how they are already being used in nursing and patient care</a:t>
            </a:r>
            <a:br>
              <a:rPr lang="en-US" dirty="0"/>
            </a:br>
            <a:r>
              <a:rPr lang="en-US" dirty="0"/>
              <a:t>✅ The promise of AI and healthcare informatics in improving outcomes</a:t>
            </a:r>
            <a:br>
              <a:rPr lang="en-US" dirty="0"/>
            </a:br>
            <a:r>
              <a:rPr lang="en-US" dirty="0"/>
              <a:t>✅ The ethical and practical considerations of AI in nursing</a:t>
            </a:r>
            <a:br>
              <a:rPr lang="en-US" dirty="0"/>
            </a:br>
            <a:r>
              <a:rPr lang="en-US" dirty="0"/>
              <a:t>✅ How nurses are shaping the integration of AI into healthcare</a:t>
            </a:r>
          </a:p>
          <a:p>
            <a:endParaRPr lang="en-US" dirty="0"/>
          </a:p>
          <a:p>
            <a:r>
              <a:rPr lang="en-US" dirty="0"/>
              <a:t>The message that I hope to convey is that the future is not just being written in code—it’s being written by </a:t>
            </a:r>
            <a:r>
              <a:rPr lang="en-US" b="1" dirty="0"/>
              <a:t>you</a:t>
            </a:r>
            <a:r>
              <a:rPr lang="en-US" dirty="0"/>
              <a:t>, the clinicians, the caregivers, the advocates, and the change-makers of modern healthcare. </a:t>
            </a:r>
          </a:p>
        </p:txBody>
      </p:sp>
      <p:sp>
        <p:nvSpPr>
          <p:cNvPr id="4" name="Slide Number Placeholder 3"/>
          <p:cNvSpPr>
            <a:spLocks noGrp="1"/>
          </p:cNvSpPr>
          <p:nvPr>
            <p:ph type="sldNum" sz="quarter" idx="5"/>
          </p:nvPr>
        </p:nvSpPr>
        <p:spPr/>
        <p:txBody>
          <a:bodyPr/>
          <a:lstStyle/>
          <a:p>
            <a:fld id="{EE000EEB-8338-48D7-8EE8-EE0082EF7602}" type="slidenum">
              <a:rPr lang="en-US" smtClean="0"/>
              <a:t>2</a:t>
            </a:fld>
            <a:endParaRPr lang="en-US" dirty="0"/>
          </a:p>
        </p:txBody>
      </p:sp>
    </p:spTree>
    <p:extLst>
      <p:ext uri="{BB962C8B-B14F-4D97-AF65-F5344CB8AC3E}">
        <p14:creationId xmlns:p14="http://schemas.microsoft.com/office/powerpoint/2010/main" val="36143388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000EEB-8338-48D7-8EE8-EE0082EF7602}" type="slidenum">
              <a:rPr lang="en-US" smtClean="0"/>
              <a:t>20</a:t>
            </a:fld>
            <a:endParaRPr lang="en-US" dirty="0"/>
          </a:p>
        </p:txBody>
      </p:sp>
    </p:spTree>
    <p:extLst>
      <p:ext uri="{BB962C8B-B14F-4D97-AF65-F5344CB8AC3E}">
        <p14:creationId xmlns:p14="http://schemas.microsoft.com/office/powerpoint/2010/main" val="9696226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next project relates to using machine learning to improve primary and secondary pressure injury prevention that was funded by </a:t>
            </a:r>
            <a:r>
              <a:rPr lang="en-US" dirty="0" err="1"/>
              <a:t>crico</a:t>
            </a:r>
            <a:r>
              <a:rPr lang="en-US" dirty="0"/>
              <a:t>, the RMF of the HMS hospitals. </a:t>
            </a:r>
          </a:p>
        </p:txBody>
      </p:sp>
      <p:sp>
        <p:nvSpPr>
          <p:cNvPr id="4" name="Slide Number Placeholder 3"/>
          <p:cNvSpPr>
            <a:spLocks noGrp="1"/>
          </p:cNvSpPr>
          <p:nvPr>
            <p:ph type="sldNum" sz="quarter" idx="5"/>
          </p:nvPr>
        </p:nvSpPr>
        <p:spPr/>
        <p:txBody>
          <a:bodyPr/>
          <a:lstStyle/>
          <a:p>
            <a:fld id="{EE000EEB-8338-48D7-8EE8-EE0082EF7602}" type="slidenum">
              <a:rPr lang="en-US" smtClean="0"/>
              <a:t>21</a:t>
            </a:fld>
            <a:endParaRPr lang="en-US" dirty="0"/>
          </a:p>
        </p:txBody>
      </p:sp>
    </p:spTree>
    <p:extLst>
      <p:ext uri="{BB962C8B-B14F-4D97-AF65-F5344CB8AC3E}">
        <p14:creationId xmlns:p14="http://schemas.microsoft.com/office/powerpoint/2010/main" val="40408808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don’t believe this audience needs much background about PrIs and staging but I include this slide to summarize the evidence that informs our work. The NPAIAP PrI staging categories include stages 1-4 corresponding with the severity and depth of the PrI and unstageable refer to PrIs that are covered and therefore unable to be staged. Deep tissue PrI affect the soft tissue under the skin. Mucosal PrI are </a:t>
            </a:r>
            <a:r>
              <a:rPr lang="en-US" b="0" i="0" dirty="0">
                <a:solidFill>
                  <a:srgbClr val="001D35"/>
                </a:solidFill>
                <a:effectLst/>
                <a:latin typeface="Google Sans"/>
              </a:rPr>
              <a:t>localized damage to the mucous membranes, typically occurring where a medical device has been placed. </a:t>
            </a:r>
          </a:p>
          <a:p>
            <a:endParaRPr lang="en-US" b="0" i="0" dirty="0">
              <a:solidFill>
                <a:srgbClr val="001D35"/>
              </a:solidFill>
              <a:effectLst/>
              <a:latin typeface="Google Sans"/>
            </a:endParaRPr>
          </a:p>
          <a:p>
            <a:r>
              <a:rPr lang="en-US" spc="-107" dirty="0"/>
              <a:t>Determining accurate PrI staging information from EHR is a crucial step in developing personalized and generalizable PrI risk assessment tools, but  a</a:t>
            </a:r>
            <a:r>
              <a:rPr lang="en-US" sz="2200" dirty="0"/>
              <a:t>ccurate PrI staging is a challenge</a:t>
            </a:r>
          </a:p>
          <a:p>
            <a:endParaRPr lang="en-US" dirty="0"/>
          </a:p>
          <a:p>
            <a:endParaRPr lang="en-US" dirty="0"/>
          </a:p>
        </p:txBody>
      </p:sp>
      <p:sp>
        <p:nvSpPr>
          <p:cNvPr id="4" name="Slide Number Placeholder 3"/>
          <p:cNvSpPr>
            <a:spLocks noGrp="1"/>
          </p:cNvSpPr>
          <p:nvPr>
            <p:ph type="sldNum" sz="quarter" idx="5"/>
          </p:nvPr>
        </p:nvSpPr>
        <p:spPr/>
        <p:txBody>
          <a:bodyPr/>
          <a:lstStyle/>
          <a:p>
            <a:fld id="{CEFA16CB-AEBE-4616-A0C2-923B64A8254D}" type="slidenum">
              <a:rPr lang="en-US" smtClean="0"/>
              <a:pPr/>
              <a:t>22</a:t>
            </a:fld>
            <a:endParaRPr lang="en-US"/>
          </a:p>
        </p:txBody>
      </p:sp>
    </p:spTree>
    <p:extLst>
      <p:ext uri="{BB962C8B-B14F-4D97-AF65-F5344CB8AC3E}">
        <p14:creationId xmlns:p14="http://schemas.microsoft.com/office/powerpoint/2010/main" val="13082809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Our team focuses largely on how we can use nursing data to develop EHR based PrI phenotypes. Widespread EHR adoption since MU has resulted in a significant amount of data and, there are many opportunities and challenges </a:t>
            </a:r>
            <a:r>
              <a:rPr lang="en-US" dirty="0" err="1"/>
              <a:t>assoc</a:t>
            </a:r>
            <a:r>
              <a:rPr lang="en-US" dirty="0"/>
              <a:t> </a:t>
            </a:r>
            <a:r>
              <a:rPr lang="en-US" dirty="0" err="1"/>
              <a:t>wth</a:t>
            </a:r>
            <a:r>
              <a:rPr lang="en-US" dirty="0"/>
              <a:t> EHR-based PrI phenotyping. EHR data can be used to develop more personalized PrI RA tools. However, EHR data mining and phenotype development can be complicated due to the complexity of data sources, data quality, and variation in nurse proficiency with PrI staging.</a:t>
            </a:r>
          </a:p>
          <a:p>
            <a:endParaRPr lang="en-US" dirty="0"/>
          </a:p>
          <a:p>
            <a:r>
              <a:rPr lang="en-US" dirty="0"/>
              <a:t>First by way of background there are a number of machine learning models for PI risk prediction in the literature but they have limitations…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71C5C4-21B7-4E6D-A9F1-DF10A0D730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05798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baseline="0" dirty="0">
                <a:latin typeface="+mn-lt"/>
              </a:rPr>
              <a:t>The limitations of existing PrI risk perdition models are not surprising b/c there are a multitude of challenges associated with PrI EHR data including large variation in accuracy and completeness, these data are complex and associated with bias.  About a decade ago, George Hripcsak and Dave Albers published a perspective piece in JAMIA where they make the point the EHR is not a direct reflection of the patient and their physiology, but rather a reflection of the recording process inherent in healthcare that includes lots of noise and feedback loops.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baseline="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baseline="0" dirty="0">
                <a:latin typeface="+mn-lt"/>
              </a:rPr>
              <a:t>The figure on the right is from their paper -- they make the point that we spend a lot of time talking about the data and developing phenotypes. However, if we are ever to automate phenotyping, we also need to get a handle on the health care process models that help us better understand the patient care and health care processes that are reflected in clinical documentation. In this project, we collaborated with wound care experts and clinical nurses to flesh out PrI clinical workflow and associated documentation and to define associated healthcare process models. Over the next few minutes I will be talking about a few studies we did to try to build a pipeline to support use of EHR data to improve PrI prevention.</a:t>
            </a:r>
          </a:p>
          <a:p>
            <a:pPr algn="l"/>
            <a:endParaRPr lang="en-US" sz="1200" b="0" i="0" u="none" strike="noStrike" baseline="0" dirty="0">
              <a:latin typeface="+mn-lt"/>
            </a:endParaRPr>
          </a:p>
        </p:txBody>
      </p:sp>
      <p:sp>
        <p:nvSpPr>
          <p:cNvPr id="4" name="Slide Number Placeholder 3"/>
          <p:cNvSpPr>
            <a:spLocks noGrp="1"/>
          </p:cNvSpPr>
          <p:nvPr>
            <p:ph type="sldNum" sz="quarter" idx="5"/>
          </p:nvPr>
        </p:nvSpPr>
        <p:spPr/>
        <p:txBody>
          <a:bodyPr/>
          <a:lstStyle/>
          <a:p>
            <a:fld id="{CEFA16CB-AEBE-4616-A0C2-923B64A8254D}" type="slidenum">
              <a:rPr lang="en-US" smtClean="0"/>
              <a:pPr/>
              <a:t>24</a:t>
            </a:fld>
            <a:endParaRPr lang="en-US"/>
          </a:p>
        </p:txBody>
      </p:sp>
    </p:spTree>
    <p:extLst>
      <p:ext uri="{BB962C8B-B14F-4D97-AF65-F5344CB8AC3E}">
        <p14:creationId xmlns:p14="http://schemas.microsoft.com/office/powerpoint/2010/main" val="17346312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spcBef>
                <a:spcPts val="0"/>
              </a:spcBef>
              <a:spcAft>
                <a:spcPts val="0"/>
              </a:spcAft>
              <a:tabLst>
                <a:tab pos="1600200" algn="l"/>
              </a:tabLst>
            </a:pPr>
            <a:r>
              <a:rPr lang="en-US" sz="1800" spc="-10" dirty="0">
                <a:effectLst/>
                <a:latin typeface="Arial" panose="020B060402020202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E05C417-F2D0-490D-8322-4940B0A4130B}" type="slidenum">
              <a:rPr lang="en-US" smtClean="0"/>
              <a:t>25</a:t>
            </a:fld>
            <a:endParaRPr lang="en-US"/>
          </a:p>
        </p:txBody>
      </p:sp>
    </p:spTree>
    <p:extLst>
      <p:ext uri="{BB962C8B-B14F-4D97-AF65-F5344CB8AC3E}">
        <p14:creationId xmlns:p14="http://schemas.microsoft.com/office/powerpoint/2010/main" val="8211634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first developed a PrI healthcare process model displayed here that includes the Nursing PrI assessment, prevention, and documentation workflows including clinical nurses conducting PrI risk assessment and documenting their assessment in the EHR. For patients at high risk, CDS fires and a wound care consult is ordered. The skin and wound expert then evaluates the patient, completes the PrI staging and make recommendations for longitudinal PrI mgt.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identified several issues that can impact the data quality. For example, the large variation noted in PrI data due to differences in how nurses documentation PrI and EHR system configuration issues. You may have heard before that there are many ways to document PrI in the EHR system. There are MGB enterprise documentation guidelines, but they are  not always followed. With regard to system config, the terminology used w/in the EHR system has changed overtime based on NPIAP guidelines as well as the data format, the forms used for PrI documentation and where PrI data are entered and stored.</a:t>
            </a:r>
          </a:p>
          <a:p>
            <a:endParaRPr lang="en-US" dirty="0"/>
          </a:p>
        </p:txBody>
      </p:sp>
      <p:sp>
        <p:nvSpPr>
          <p:cNvPr id="4" name="Slide Number Placeholder 3"/>
          <p:cNvSpPr>
            <a:spLocks noGrp="1"/>
          </p:cNvSpPr>
          <p:nvPr>
            <p:ph type="sldNum" sz="quarter" idx="5"/>
          </p:nvPr>
        </p:nvSpPr>
        <p:spPr/>
        <p:txBody>
          <a:bodyPr/>
          <a:lstStyle/>
          <a:p>
            <a:fld id="{CEFA16CB-AEBE-4616-A0C2-923B64A8254D}" type="slidenum">
              <a:rPr lang="en-US" smtClean="0"/>
              <a:pPr/>
              <a:t>26</a:t>
            </a:fld>
            <a:endParaRPr lang="en-US"/>
          </a:p>
        </p:txBody>
      </p:sp>
    </p:spTree>
    <p:extLst>
      <p:ext uri="{BB962C8B-B14F-4D97-AF65-F5344CB8AC3E}">
        <p14:creationId xmlns:p14="http://schemas.microsoft.com/office/powerpoint/2010/main" val="24469867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Using the lessons learned from building the PrI healthcare process model, we were able to clean the data and build our cohort</a:t>
            </a:r>
          </a:p>
          <a:p>
            <a:pPr marL="342900" indent="-342900">
              <a:buClr>
                <a:schemeClr val="accent1"/>
              </a:buClr>
              <a:buFont typeface="Arial" panose="020B0604020202020204" pitchFamily="34" charset="0"/>
              <a:buChar char="•"/>
            </a:pPr>
            <a:r>
              <a:rPr lang="en-US" sz="1200" dirty="0">
                <a:cs typeface="Arial" panose="020B0604020202020204" pitchFamily="34" charset="0"/>
              </a:rPr>
              <a:t>We used </a:t>
            </a:r>
            <a:r>
              <a:rPr lang="en-US" sz="1200" b="1" dirty="0">
                <a:cs typeface="Arial" panose="020B0604020202020204" pitchFamily="34" charset="0"/>
              </a:rPr>
              <a:t>Markov Multi-state Modeling</a:t>
            </a:r>
            <a:r>
              <a:rPr lang="en-US" sz="1200" dirty="0">
                <a:cs typeface="Arial" panose="020B0604020202020204" pitchFamily="34" charset="0"/>
              </a:rPr>
              <a:t> to evaluate time-sensitive PrI Staging Transition Trajectories to inform primary and secondary PrI prevention models.</a:t>
            </a:r>
          </a:p>
          <a:p>
            <a:pPr marL="342900" indent="-342900">
              <a:buClr>
                <a:schemeClr val="accent1"/>
              </a:buClr>
              <a:buFont typeface="Arial" panose="020B0604020202020204" pitchFamily="34" charset="0"/>
              <a:buChar char="•"/>
            </a:pPr>
            <a:r>
              <a:rPr lang="en-US" sz="1200" dirty="0">
                <a:cs typeface="Arial" panose="020B0604020202020204" pitchFamily="34" charset="0"/>
              </a:rPr>
              <a:t>Based on expert opinion, we defined stage 1 and stage 2 as early-stage pressure injury and other stages were defined as severe pressure injury.</a:t>
            </a:r>
          </a:p>
          <a:p>
            <a:r>
              <a:rPr lang="en-US" dirty="0"/>
              <a:t> </a:t>
            </a:r>
          </a:p>
        </p:txBody>
      </p:sp>
      <p:sp>
        <p:nvSpPr>
          <p:cNvPr id="4" name="Slide Number Placeholder 3"/>
          <p:cNvSpPr>
            <a:spLocks noGrp="1"/>
          </p:cNvSpPr>
          <p:nvPr>
            <p:ph type="sldNum" sz="quarter" idx="5"/>
          </p:nvPr>
        </p:nvSpPr>
        <p:spPr/>
        <p:txBody>
          <a:bodyPr/>
          <a:lstStyle/>
          <a:p>
            <a:fld id="{505FAA69-6E79-4693-8DF4-8AC60C826EFF}" type="slidenum">
              <a:rPr lang="en-US" smtClean="0"/>
              <a:t>27</a:t>
            </a:fld>
            <a:endParaRPr lang="en-US"/>
          </a:p>
        </p:txBody>
      </p:sp>
    </p:spTree>
    <p:extLst>
      <p:ext uri="{BB962C8B-B14F-4D97-AF65-F5344CB8AC3E}">
        <p14:creationId xmlns:p14="http://schemas.microsoft.com/office/powerpoint/2010/main" val="10915000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mentioned our study cohort came from 5 MGB hospitals from 2015-2023…</a:t>
            </a:r>
          </a:p>
          <a:p>
            <a:endParaRPr lang="en-US" dirty="0"/>
          </a:p>
        </p:txBody>
      </p:sp>
      <p:sp>
        <p:nvSpPr>
          <p:cNvPr id="4" name="Slide Number Placeholder 3"/>
          <p:cNvSpPr>
            <a:spLocks noGrp="1"/>
          </p:cNvSpPr>
          <p:nvPr>
            <p:ph type="sldNum" sz="quarter" idx="5"/>
          </p:nvPr>
        </p:nvSpPr>
        <p:spPr/>
        <p:txBody>
          <a:bodyPr/>
          <a:lstStyle/>
          <a:p>
            <a:fld id="{EE000EEB-8338-48D7-8EE8-EE0082EF7602}" type="slidenum">
              <a:rPr lang="en-US" smtClean="0"/>
              <a:t>28</a:t>
            </a:fld>
            <a:endParaRPr lang="en-US" dirty="0"/>
          </a:p>
        </p:txBody>
      </p:sp>
    </p:spTree>
    <p:extLst>
      <p:ext uri="{BB962C8B-B14F-4D97-AF65-F5344CB8AC3E}">
        <p14:creationId xmlns:p14="http://schemas.microsoft.com/office/powerpoint/2010/main" val="24502893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dirty="0"/>
              <a:t>Our methods included first…</a:t>
            </a:r>
          </a:p>
          <a:p>
            <a:pPr algn="l" rtl="0" fontAlgn="base"/>
            <a:endParaRPr lang="en-US" sz="1200" dirty="0">
              <a:latin typeface="Arial" panose="020B0604020202020204" pitchFamily="34" charset="0"/>
              <a:cs typeface="Arial" panose="020B0604020202020204" pitchFamily="34" charset="0"/>
            </a:endParaRPr>
          </a:p>
          <a:p>
            <a:pPr algn="l" rtl="0" fontAlgn="base"/>
            <a:r>
              <a:rPr lang="en-US" sz="1200" dirty="0">
                <a:latin typeface="Arial" panose="020B0604020202020204" pitchFamily="34" charset="0"/>
                <a:cs typeface="Arial" panose="020B0604020202020204" pitchFamily="34" charset="0"/>
              </a:rPr>
              <a:t>We used </a:t>
            </a:r>
            <a:r>
              <a:rPr lang="en-US" sz="1200" b="1" dirty="0">
                <a:latin typeface="Arial" panose="020B0604020202020204" pitchFamily="34" charset="0"/>
                <a:cs typeface="Arial" panose="020B0604020202020204" pitchFamily="34" charset="0"/>
              </a:rPr>
              <a:t>Markov Multi-state Modeling</a:t>
            </a:r>
            <a:r>
              <a:rPr lang="en-US" sz="1200" dirty="0">
                <a:latin typeface="Arial" panose="020B0604020202020204" pitchFamily="34" charset="0"/>
                <a:cs typeface="Arial" panose="020B0604020202020204" pitchFamily="34" charset="0"/>
              </a:rPr>
              <a:t> to evaluate time-sensitive PrI Staging Transition Trajectories.</a:t>
            </a:r>
          </a:p>
          <a:p>
            <a:pPr algn="l" rtl="0" fontAlgn="base"/>
            <a:r>
              <a:rPr lang="en-US" sz="1200" b="0" i="0" dirty="0">
                <a:solidFill>
                  <a:srgbClr val="000000"/>
                </a:solidFill>
                <a:effectLst/>
                <a:latin typeface="var(--ricos-custom-p-font-family,unset)"/>
              </a:rPr>
              <a:t>Markov models are frequently used to model the probabilities of various states and the rates of transitions among them. The method is generally used to model systems. Markov models can also be used to identify patterns, make predictions, and learn the statistics of sequential data.</a:t>
            </a:r>
          </a:p>
          <a:p>
            <a:pPr algn="l" rtl="0" fontAlgn="base"/>
            <a:endParaRPr lang="en-US" sz="1200" b="0" i="0" dirty="0">
              <a:solidFill>
                <a:srgbClr val="000000"/>
              </a:solidFill>
              <a:effectLst/>
              <a:latin typeface="var(--ricos-custom-p-font-family,unset)"/>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b="0" i="0" dirty="0">
                <a:solidFill>
                  <a:srgbClr val="000000"/>
                </a:solidFill>
                <a:effectLst/>
                <a:latin typeface="var(--ricos-custom-p-font-family,unset)"/>
              </a:rPr>
              <a:t>As mentioned earlier we did our data science work in collaboration with a team of clinical wound and nursing  care experts to help us clean the data but also to define our rules. For this project, </a:t>
            </a:r>
            <a:r>
              <a:rPr lang="en-US" sz="2400" dirty="0">
                <a:latin typeface="Arial" panose="020B0604020202020204" pitchFamily="34" charset="0"/>
                <a:cs typeface="Arial" panose="020B0604020202020204" pitchFamily="34" charset="0"/>
              </a:rPr>
              <a:t>Based on the opinion of these expert, we defined stages 1 and 2 as early-stage PrIs and other stages (including stages 3, 4 or unstageable)  were defined as severe pressure injury.</a:t>
            </a:r>
          </a:p>
          <a:p>
            <a:endParaRPr lang="en-US" dirty="0"/>
          </a:p>
        </p:txBody>
      </p:sp>
      <p:sp>
        <p:nvSpPr>
          <p:cNvPr id="4" name="Slide Number Placeholder 3"/>
          <p:cNvSpPr>
            <a:spLocks noGrp="1"/>
          </p:cNvSpPr>
          <p:nvPr>
            <p:ph type="sldNum" sz="quarter" idx="5"/>
          </p:nvPr>
        </p:nvSpPr>
        <p:spPr/>
        <p:txBody>
          <a:bodyPr/>
          <a:lstStyle/>
          <a:p>
            <a:fld id="{EE000EEB-8338-48D7-8EE8-EE0082EF7602}" type="slidenum">
              <a:rPr lang="en-US" smtClean="0"/>
              <a:t>30</a:t>
            </a:fld>
            <a:endParaRPr lang="en-US" dirty="0"/>
          </a:p>
        </p:txBody>
      </p:sp>
    </p:spTree>
    <p:extLst>
      <p:ext uri="{BB962C8B-B14F-4D97-AF65-F5344CB8AC3E}">
        <p14:creationId xmlns:p14="http://schemas.microsoft.com/office/powerpoint/2010/main" val="31432928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we dive into how AI is transforming healthcare, let's first take a step back and define what we mean by artificial intelligence. AI is a term we hear everywhere, but what does it actually mean in a healthcare context?</a:t>
            </a:r>
          </a:p>
          <a:p>
            <a:endParaRPr lang="en-US" dirty="0"/>
          </a:p>
          <a:p>
            <a:r>
              <a:rPr lang="en-US" dirty="0"/>
              <a:t>At its core, artificial intelligence refers to computer systems that can perform tasks that typically require human intelligence—things like learning from data, recognizing patterns, making decisions, and even predicting outcomes.</a:t>
            </a:r>
          </a:p>
        </p:txBody>
      </p:sp>
      <p:sp>
        <p:nvSpPr>
          <p:cNvPr id="4" name="Slide Number Placeholder 3"/>
          <p:cNvSpPr>
            <a:spLocks noGrp="1"/>
          </p:cNvSpPr>
          <p:nvPr>
            <p:ph type="sldNum" sz="quarter" idx="5"/>
          </p:nvPr>
        </p:nvSpPr>
        <p:spPr/>
        <p:txBody>
          <a:bodyPr/>
          <a:lstStyle/>
          <a:p>
            <a:fld id="{EE000EEB-8338-48D7-8EE8-EE0082EF7602}" type="slidenum">
              <a:rPr lang="en-US" smtClean="0"/>
              <a:t>3</a:t>
            </a:fld>
            <a:endParaRPr lang="en-US" dirty="0"/>
          </a:p>
        </p:txBody>
      </p:sp>
    </p:spTree>
    <p:extLst>
      <p:ext uri="{BB962C8B-B14F-4D97-AF65-F5344CB8AC3E}">
        <p14:creationId xmlns:p14="http://schemas.microsoft.com/office/powerpoint/2010/main" val="30891420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illustrates that PrI modeling is an iterative, multi phase process. Clinical nurses and wound care experts were involved in all phases of model development. Our ultimate goal is to integrate our models into the EHR as CDS.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71C5C4-21B7-4E6D-A9F1-DF10A0D730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11097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5FAA69-6E79-4693-8DF4-8AC60C826EFF}" type="slidenum">
              <a:rPr lang="en-US" smtClean="0"/>
              <a:t>32</a:t>
            </a:fld>
            <a:endParaRPr lang="en-US"/>
          </a:p>
        </p:txBody>
      </p:sp>
    </p:spTree>
    <p:extLst>
      <p:ext uri="{BB962C8B-B14F-4D97-AF65-F5344CB8AC3E}">
        <p14:creationId xmlns:p14="http://schemas.microsoft.com/office/powerpoint/2010/main" val="16539579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000EEB-8338-48D7-8EE8-EE0082EF7602}" type="slidenum">
              <a:rPr lang="en-US" smtClean="0"/>
              <a:t>33</a:t>
            </a:fld>
            <a:endParaRPr lang="en-US" dirty="0"/>
          </a:p>
        </p:txBody>
      </p:sp>
    </p:spTree>
    <p:extLst>
      <p:ext uri="{BB962C8B-B14F-4D97-AF65-F5344CB8AC3E}">
        <p14:creationId xmlns:p14="http://schemas.microsoft.com/office/powerpoint/2010/main" val="215419334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also calculated the transition frequencies b/t stages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Arial" panose="020B0604020202020204" pitchFamily="34" charset="0"/>
                <a:ea typeface="Times New Roman" panose="02020603050405020304" pitchFamily="18" charset="0"/>
              </a:rPr>
              <a:t>The transition between stages 1 and 2 were the most frequent in all groups. We further estimated transition intensities between stages as shown here. We observed several patterns including: </a:t>
            </a:r>
          </a:p>
          <a:p>
            <a:pPr marL="342900" marR="0" lvl="0" indent="-342900" algn="l" defTabSz="914400" rtl="0" eaLnBrk="1" fontAlgn="auto" latinLnBrk="0" hangingPunct="1">
              <a:lnSpc>
                <a:spcPct val="100000"/>
              </a:lnSpc>
              <a:spcBef>
                <a:spcPts val="0"/>
              </a:spcBef>
              <a:spcAft>
                <a:spcPts val="0"/>
              </a:spcAft>
              <a:buClrTx/>
              <a:buSzTx/>
              <a:buFontTx/>
              <a:buAutoNum type="arabicParenR"/>
              <a:tabLst/>
              <a:defRPr/>
            </a:pPr>
            <a:r>
              <a:rPr lang="en-US" sz="1200" dirty="0">
                <a:effectLst/>
                <a:latin typeface="Arial" panose="020B0604020202020204" pitchFamily="34" charset="0"/>
                <a:ea typeface="Times New Roman" panose="02020603050405020304" pitchFamily="18" charset="0"/>
              </a:rPr>
              <a:t>In all four locations, patients in stage 1 were more likely to transition to stage 2 than to transition to the severe stages; </a:t>
            </a:r>
          </a:p>
          <a:p>
            <a:pPr marL="342900" marR="0" lvl="0" indent="-342900" algn="l" defTabSz="914400" rtl="0" eaLnBrk="1" fontAlgn="auto" latinLnBrk="0" hangingPunct="1">
              <a:lnSpc>
                <a:spcPct val="100000"/>
              </a:lnSpc>
              <a:spcBef>
                <a:spcPts val="0"/>
              </a:spcBef>
              <a:spcAft>
                <a:spcPts val="0"/>
              </a:spcAft>
              <a:buClrTx/>
              <a:buSzTx/>
              <a:buFontTx/>
              <a:buAutoNum type="arabicParenR"/>
              <a:tabLst/>
              <a:defRPr/>
            </a:pPr>
            <a:r>
              <a:rPr lang="en-US" sz="1200" dirty="0">
                <a:effectLst/>
                <a:latin typeface="Arial" panose="020B0604020202020204" pitchFamily="34" charset="0"/>
                <a:ea typeface="Times New Roman" panose="02020603050405020304" pitchFamily="18" charset="0"/>
              </a:rPr>
              <a:t>In all four locations, patients in stage 2 were more likely to transition to severe stages. The likelihood of this transition was higher than patients transitioning from stage 1 to stage 2; </a:t>
            </a:r>
          </a:p>
          <a:p>
            <a:pPr marL="342900" marR="0" lvl="0" indent="-342900" algn="l" defTabSz="914400" rtl="0" eaLnBrk="1" fontAlgn="auto" latinLnBrk="0" hangingPunct="1">
              <a:lnSpc>
                <a:spcPct val="100000"/>
              </a:lnSpc>
              <a:spcBef>
                <a:spcPts val="0"/>
              </a:spcBef>
              <a:spcAft>
                <a:spcPts val="0"/>
              </a:spcAft>
              <a:buClrTx/>
              <a:buSzTx/>
              <a:buFontTx/>
              <a:buAutoNum type="arabicParenR"/>
              <a:tabLst/>
              <a:defRPr/>
            </a:pPr>
            <a:r>
              <a:rPr lang="en-US" sz="1200" dirty="0">
                <a:effectLst/>
                <a:latin typeface="Arial" panose="020B0604020202020204" pitchFamily="34" charset="0"/>
                <a:ea typeface="Times New Roman" panose="02020603050405020304" pitchFamily="18" charset="0"/>
              </a:rPr>
              <a:t>There were location-dependent variations for transition patterns.</a:t>
            </a:r>
            <a:endParaRPr lang="en-US" sz="12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505FAA69-6E79-4693-8DF4-8AC60C826EFF}" type="slidenum">
              <a:rPr lang="en-US" smtClean="0"/>
              <a:t>34</a:t>
            </a:fld>
            <a:endParaRPr lang="en-US"/>
          </a:p>
        </p:txBody>
      </p:sp>
    </p:spTree>
    <p:extLst>
      <p:ext uri="{BB962C8B-B14F-4D97-AF65-F5344CB8AC3E}">
        <p14:creationId xmlns:p14="http://schemas.microsoft.com/office/powerpoint/2010/main" val="334515290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terms of the impact of the BS and subscales as time varying components we found that…</a:t>
            </a:r>
          </a:p>
          <a:p>
            <a:endParaRPr lang="en-US" dirty="0"/>
          </a:p>
          <a:p>
            <a:r>
              <a:rPr lang="en-US" sz="1200" dirty="0">
                <a:effectLst/>
                <a:latin typeface="Arial" panose="020B0604020202020204" pitchFamily="34" charset="0"/>
                <a:ea typeface="Times New Roman" panose="02020603050405020304" pitchFamily="18" charset="0"/>
              </a:rPr>
              <a:t>The fact that we found no significant associations for the transition between stages 1 to stage 2, demonstrating its lack of effectiveness for early stage prevention and the need for data driven time varying approaches. </a:t>
            </a:r>
            <a:endParaRPr lang="en-US" dirty="0"/>
          </a:p>
          <a:p>
            <a:endParaRPr lang="en-US" dirty="0"/>
          </a:p>
        </p:txBody>
      </p:sp>
      <p:sp>
        <p:nvSpPr>
          <p:cNvPr id="4" name="Slide Number Placeholder 3"/>
          <p:cNvSpPr>
            <a:spLocks noGrp="1"/>
          </p:cNvSpPr>
          <p:nvPr>
            <p:ph type="sldNum" sz="quarter" idx="5"/>
          </p:nvPr>
        </p:nvSpPr>
        <p:spPr/>
        <p:txBody>
          <a:bodyPr/>
          <a:lstStyle/>
          <a:p>
            <a:fld id="{505FAA69-6E79-4693-8DF4-8AC60C826EFF}" type="slidenum">
              <a:rPr lang="en-US" smtClean="0"/>
              <a:t>35</a:t>
            </a:fld>
            <a:endParaRPr lang="en-US"/>
          </a:p>
        </p:txBody>
      </p:sp>
    </p:spTree>
    <p:extLst>
      <p:ext uri="{BB962C8B-B14F-4D97-AF65-F5344CB8AC3E}">
        <p14:creationId xmlns:p14="http://schemas.microsoft.com/office/powerpoint/2010/main" val="152726575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to summarize</a:t>
            </a:r>
          </a:p>
        </p:txBody>
      </p:sp>
      <p:sp>
        <p:nvSpPr>
          <p:cNvPr id="4" name="Slide Number Placeholder 3"/>
          <p:cNvSpPr>
            <a:spLocks noGrp="1"/>
          </p:cNvSpPr>
          <p:nvPr>
            <p:ph type="sldNum" sz="quarter" idx="5"/>
          </p:nvPr>
        </p:nvSpPr>
        <p:spPr/>
        <p:txBody>
          <a:bodyPr/>
          <a:lstStyle/>
          <a:p>
            <a:fld id="{505FAA69-6E79-4693-8DF4-8AC60C826EFF}" type="slidenum">
              <a:rPr lang="en-US" smtClean="0"/>
              <a:t>36</a:t>
            </a:fld>
            <a:endParaRPr lang="en-US"/>
          </a:p>
        </p:txBody>
      </p:sp>
    </p:spTree>
    <p:extLst>
      <p:ext uri="{BB962C8B-B14F-4D97-AF65-F5344CB8AC3E}">
        <p14:creationId xmlns:p14="http://schemas.microsoft.com/office/powerpoint/2010/main" val="24566961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5FAA69-6E79-4693-8DF4-8AC60C826EFF}" type="slidenum">
              <a:rPr lang="en-US" smtClean="0"/>
              <a:t>37</a:t>
            </a:fld>
            <a:endParaRPr lang="en-US"/>
          </a:p>
        </p:txBody>
      </p:sp>
    </p:spTree>
    <p:extLst>
      <p:ext uri="{BB962C8B-B14F-4D97-AF65-F5344CB8AC3E}">
        <p14:creationId xmlns:p14="http://schemas.microsoft.com/office/powerpoint/2010/main" val="213485091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5FAA69-6E79-4693-8DF4-8AC60C826EFF}" type="slidenum">
              <a:rPr lang="en-US" smtClean="0"/>
              <a:t>38</a:t>
            </a:fld>
            <a:endParaRPr lang="en-US"/>
          </a:p>
        </p:txBody>
      </p:sp>
    </p:spTree>
    <p:extLst>
      <p:ext uri="{BB962C8B-B14F-4D97-AF65-F5344CB8AC3E}">
        <p14:creationId xmlns:p14="http://schemas.microsoft.com/office/powerpoint/2010/main" val="297444899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5FAA69-6E79-4693-8DF4-8AC60C826EFF}" type="slidenum">
              <a:rPr lang="en-US" smtClean="0"/>
              <a:t>39</a:t>
            </a:fld>
            <a:endParaRPr lang="en-US"/>
          </a:p>
        </p:txBody>
      </p:sp>
    </p:spTree>
    <p:extLst>
      <p:ext uri="{BB962C8B-B14F-4D97-AF65-F5344CB8AC3E}">
        <p14:creationId xmlns:p14="http://schemas.microsoft.com/office/powerpoint/2010/main" val="280263983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5FAA69-6E79-4693-8DF4-8AC60C826EFF}" type="slidenum">
              <a:rPr lang="en-US" smtClean="0"/>
              <a:t>40</a:t>
            </a:fld>
            <a:endParaRPr lang="en-US"/>
          </a:p>
        </p:txBody>
      </p:sp>
    </p:spTree>
    <p:extLst>
      <p:ext uri="{BB962C8B-B14F-4D97-AF65-F5344CB8AC3E}">
        <p14:creationId xmlns:p14="http://schemas.microsoft.com/office/powerpoint/2010/main" val="39317856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we talk about AI, it’s easy to think of it as a single entity—something futuristic, like what we see in sci-fi movies. But in reality, AI isn’t just one thing; it exists on a </a:t>
            </a:r>
            <a:r>
              <a:rPr lang="en-US" b="1" dirty="0"/>
              <a:t>continuum</a:t>
            </a:r>
            <a:r>
              <a:rPr lang="en-US" dirty="0"/>
              <a:t>—a progressive journey from simple rule-based systems to highly advanced intelligence.</a:t>
            </a:r>
          </a:p>
          <a:p>
            <a:endParaRPr lang="en-US" dirty="0"/>
          </a:p>
          <a:p>
            <a:r>
              <a:rPr lang="en-US" dirty="0"/>
              <a:t>At one end, we have basic AI that follows predefined rules—think of early expert systems that could only provide answers based on ‘if-then’ logic. As we move forward, AI becomes more sophisticated, learning from data, making predictions, and even mimicking aspects of human cognition. The ultimate goal? Artificial General Intelligence—AI that can think and reason like a human—and beyond that, the theoretical concept of Artificial Superintelligence, where machines surpass human capabilities entirely.</a:t>
            </a:r>
          </a:p>
          <a:p>
            <a:endParaRPr lang="en-US" dirty="0"/>
          </a:p>
          <a:p>
            <a:r>
              <a:rPr lang="en-US" dirty="0"/>
              <a:t>A diagram of artificial intelligence (AI) as a continuum typically illustrates the progressive stages of AI development, from simple rule-based systems to advanced general intelligence. Here’s how the continuum can be structured:</a:t>
            </a:r>
          </a:p>
          <a:p>
            <a:pPr>
              <a:buFont typeface="+mj-lt"/>
              <a:buAutoNum type="arabicPeriod"/>
            </a:pPr>
            <a:r>
              <a:rPr lang="en-US" b="1" dirty="0"/>
              <a:t>Rule-Based Systems (Symbolic AI)</a:t>
            </a:r>
            <a:r>
              <a:rPr lang="en-US" dirty="0"/>
              <a:t> – AI that follows predefined rules and logic (e.g., expert systems).</a:t>
            </a:r>
          </a:p>
          <a:p>
            <a:pPr>
              <a:buFont typeface="+mj-lt"/>
              <a:buAutoNum type="arabicPeriod"/>
            </a:pPr>
            <a:r>
              <a:rPr lang="en-US" b="1" dirty="0"/>
              <a:t>Statistical Learning</a:t>
            </a:r>
            <a:r>
              <a:rPr lang="en-US" dirty="0"/>
              <a:t> – AI that uses data-driven methods for pattern recognition (e.g., regression models).</a:t>
            </a:r>
          </a:p>
          <a:p>
            <a:pPr>
              <a:buFont typeface="+mj-lt"/>
              <a:buAutoNum type="arabicPeriod"/>
            </a:pPr>
            <a:r>
              <a:rPr lang="en-US" b="1" dirty="0"/>
              <a:t>Machine Learning (ML)</a:t>
            </a:r>
            <a:r>
              <a:rPr lang="en-US" dirty="0"/>
              <a:t> – AI that improves performance over time using data (e.g., decision trees, SVMs).</a:t>
            </a:r>
          </a:p>
          <a:p>
            <a:pPr>
              <a:buFont typeface="+mj-lt"/>
              <a:buAutoNum type="arabicPeriod"/>
            </a:pPr>
            <a:r>
              <a:rPr lang="en-US" b="1" dirty="0"/>
              <a:t>Deep Learning (DL)</a:t>
            </a:r>
            <a:r>
              <a:rPr lang="en-US" dirty="0"/>
              <a:t> – AI that mimics human brain neural networks for complex tasks (e.g., CNNs, RNNs).</a:t>
            </a:r>
          </a:p>
          <a:p>
            <a:pPr>
              <a:buFont typeface="+mj-lt"/>
              <a:buAutoNum type="arabicPeriod"/>
            </a:pPr>
            <a:r>
              <a:rPr lang="en-US" b="1" dirty="0"/>
              <a:t>Artificial General Intelligence (AGI)</a:t>
            </a:r>
            <a:r>
              <a:rPr lang="en-US" dirty="0"/>
              <a:t> – AI that can perform any intellectual task a human can do.</a:t>
            </a:r>
          </a:p>
          <a:p>
            <a:pPr>
              <a:buFont typeface="+mj-lt"/>
              <a:buAutoNum type="arabicPeriod"/>
            </a:pPr>
            <a:r>
              <a:rPr lang="en-US" b="1" dirty="0"/>
              <a:t>Artificial Superintelligence (ASI)</a:t>
            </a:r>
            <a:r>
              <a:rPr lang="en-US" dirty="0"/>
              <a:t> – Hypothetical AI surpassing human intelligence in all domains.</a:t>
            </a:r>
          </a:p>
        </p:txBody>
      </p:sp>
      <p:sp>
        <p:nvSpPr>
          <p:cNvPr id="4" name="Slide Number Placeholder 3"/>
          <p:cNvSpPr>
            <a:spLocks noGrp="1"/>
          </p:cNvSpPr>
          <p:nvPr>
            <p:ph type="sldNum" sz="quarter" idx="5"/>
          </p:nvPr>
        </p:nvSpPr>
        <p:spPr/>
        <p:txBody>
          <a:bodyPr/>
          <a:lstStyle/>
          <a:p>
            <a:fld id="{EE000EEB-8338-48D7-8EE8-EE0082EF7602}" type="slidenum">
              <a:rPr lang="en-US" smtClean="0"/>
              <a:t>4</a:t>
            </a:fld>
            <a:endParaRPr lang="en-US" dirty="0"/>
          </a:p>
        </p:txBody>
      </p:sp>
    </p:spTree>
    <p:extLst>
      <p:ext uri="{BB962C8B-B14F-4D97-AF65-F5344CB8AC3E}">
        <p14:creationId xmlns:p14="http://schemas.microsoft.com/office/powerpoint/2010/main" val="399902565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So in summary, The integration of multi-state modeling for PrI tracking into AI-enhanced EHR systems represents a game-changing shift toward proactive prevention, real-time decision-making, and data-driven patient care. Through collaboration among clinicians, researchers, and product vendors, we can accelerate innovation, scale AI-driven solutions, and redefine pressure injury prevention across care settings.</a:t>
            </a:r>
          </a:p>
        </p:txBody>
      </p:sp>
      <p:sp>
        <p:nvSpPr>
          <p:cNvPr id="4" name="Slide Number Placeholder 3"/>
          <p:cNvSpPr>
            <a:spLocks noGrp="1"/>
          </p:cNvSpPr>
          <p:nvPr>
            <p:ph type="sldNum" sz="quarter" idx="5"/>
          </p:nvPr>
        </p:nvSpPr>
        <p:spPr/>
        <p:txBody>
          <a:bodyPr/>
          <a:lstStyle/>
          <a:p>
            <a:fld id="{505FAA69-6E79-4693-8DF4-8AC60C826EFF}" type="slidenum">
              <a:rPr lang="en-US" smtClean="0"/>
              <a:t>41</a:t>
            </a:fld>
            <a:endParaRPr lang="en-US"/>
          </a:p>
        </p:txBody>
      </p:sp>
    </p:spTree>
    <p:extLst>
      <p:ext uri="{BB962C8B-B14F-4D97-AF65-F5344CB8AC3E}">
        <p14:creationId xmlns:p14="http://schemas.microsoft.com/office/powerpoint/2010/main" val="177064897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next set of studies relate to improving care for community dwelling older adults.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05C417-F2D0-490D-8322-4940B0A413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693959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05C417-F2D0-490D-8322-4940B0A413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89525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Goals of the eSTEPS project are:</a:t>
            </a:r>
            <a:endParaRPr lang="en-US" sz="2800" dirty="0"/>
          </a:p>
          <a:p>
            <a:pPr marL="682625" lvl="1" indent="-457200">
              <a:buFont typeface="+mj-lt"/>
              <a:buAutoNum type="arabicPeriod"/>
            </a:pPr>
            <a:r>
              <a:rPr lang="en-US" dirty="0"/>
              <a:t>To improve traditional fall risk screening by using machine learning approaches to accurately identify older adults at risk for falls.</a:t>
            </a:r>
          </a:p>
          <a:p>
            <a:pPr marL="682625" lvl="1" indent="-457200">
              <a:buFont typeface="+mj-lt"/>
              <a:buAutoNum type="arabicPeriod"/>
            </a:pPr>
            <a:r>
              <a:rPr lang="en-US" dirty="0"/>
              <a:t>To provide clinical decision support that helps primary care providers and staff develop a tailored fall prevention exercise plan for high-risk patients.</a:t>
            </a:r>
          </a:p>
          <a:p>
            <a:pPr marL="682625" lvl="1" indent="-457200">
              <a:buFont typeface="+mj-lt"/>
              <a:buAutoNum type="arabicPeriod"/>
            </a:pPr>
            <a:r>
              <a:rPr lang="en-US" dirty="0"/>
              <a:t>To provide patients with low tech to high tech resources to help them to carry out their personalized exercise plan. </a:t>
            </a:r>
          </a:p>
          <a:p>
            <a:pPr marL="225425" lvl="1" indent="0">
              <a:buFont typeface="+mj-lt"/>
              <a:buNone/>
            </a:pPr>
            <a:endParaRPr lang="en-US" dirty="0"/>
          </a:p>
          <a:p>
            <a:pPr marL="225425" lvl="1" indent="0">
              <a:buFont typeface="+mj-lt"/>
              <a:buNone/>
            </a:pPr>
            <a:r>
              <a:rPr lang="en-US" dirty="0"/>
              <a:t>We used EHR data and machine learning methods to develop a predictive model for fall injuries which is much more accurate than the existing screening tool.</a:t>
            </a:r>
          </a:p>
          <a:p>
            <a:pPr marL="0" lvl="0" indent="-231775">
              <a:buFont typeface="+mj-lt"/>
              <a:buNone/>
            </a:pPr>
            <a:endParaRPr lang="en-US" dirty="0"/>
          </a:p>
          <a:p>
            <a:pPr marL="0" lvl="0" indent="-231775">
              <a:buFont typeface="+mj-lt"/>
              <a:buNone/>
            </a:pPr>
            <a:r>
              <a:rPr lang="en-US" dirty="0"/>
              <a:t>Based on interviews with primary care providers, nurses, staff and patients, we developed CDS in epic to help the primary care team provide personalized exercise prescriptions to improve strength gait and balance and to prevent falls. The decision support includes a care gap and smart set for providers and a BPA/smart set for other team members that is triggered for older patients who fail their fall screener. </a:t>
            </a:r>
          </a:p>
          <a:p>
            <a:pPr marL="0" lvl="0" indent="-231775">
              <a:buFont typeface="+mj-lt"/>
              <a:buNone/>
            </a:pPr>
            <a:endParaRPr lang="en-US" dirty="0"/>
          </a:p>
          <a:p>
            <a:pPr marL="0" lvl="0" indent="-231775">
              <a:buFont typeface="+mj-lt"/>
              <a:buNone/>
            </a:pPr>
            <a:r>
              <a:rPr lang="en-US" dirty="0"/>
              <a:t>We also developed a range of low-tech to high tech resources for patients including an eSTEPS app and so providers can send patients an exercise prescription and other resources directly to the patient app for use after the visit.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05C417-F2D0-490D-8322-4940B0A413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110962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05C417-F2D0-490D-8322-4940B0A413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078587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final study that we are doing targeting primary care patients is DOVE. Dove stands for </a:t>
            </a:r>
            <a:r>
              <a:rPr lang="en-US" sz="1200" b="1" dirty="0">
                <a:solidFill>
                  <a:schemeClr val="tx1"/>
                </a:solidFill>
                <a:latin typeface="Calibri" panose="020F0502020204030204" pitchFamily="34" charset="0"/>
                <a:ea typeface="Times New Roman" panose="02020603050405020304" pitchFamily="18" charset="0"/>
              </a:rPr>
              <a:t>D</a:t>
            </a:r>
            <a:r>
              <a:rPr lang="en-US" sz="1200" dirty="0">
                <a:solidFill>
                  <a:schemeClr val="tx1"/>
                </a:solidFill>
                <a:latin typeface="Calibri Light" panose="020F0302020204030204" pitchFamily="34" charset="0"/>
                <a:ea typeface="Times New Roman" panose="02020603050405020304" pitchFamily="18" charset="0"/>
                <a:cs typeface="Calibri Light" panose="020F0302020204030204" pitchFamily="34" charset="0"/>
              </a:rPr>
              <a:t>iagnostic delay </a:t>
            </a:r>
            <a:r>
              <a:rPr lang="en-US" sz="1200" b="1" dirty="0">
                <a:solidFill>
                  <a:schemeClr val="tx1"/>
                </a:solidFill>
                <a:latin typeface="Calibri" panose="020F0502020204030204" pitchFamily="34" charset="0"/>
                <a:ea typeface="Times New Roman" panose="02020603050405020304" pitchFamily="18" charset="0"/>
              </a:rPr>
              <a:t>O</a:t>
            </a:r>
            <a:r>
              <a:rPr lang="en-US" sz="1200" dirty="0">
                <a:solidFill>
                  <a:schemeClr val="tx1"/>
                </a:solidFill>
                <a:latin typeface="Calibri" panose="020F0502020204030204" pitchFamily="34" charset="0"/>
                <a:ea typeface="Times New Roman" panose="02020603050405020304" pitchFamily="18" charset="0"/>
              </a:rPr>
              <a:t>f </a:t>
            </a:r>
            <a:r>
              <a:rPr lang="en-US" sz="1200" b="1" dirty="0">
                <a:solidFill>
                  <a:schemeClr val="tx1"/>
                </a:solidFill>
                <a:latin typeface="Calibri" panose="020F0502020204030204" pitchFamily="34" charset="0"/>
                <a:ea typeface="Times New Roman" panose="02020603050405020304" pitchFamily="18" charset="0"/>
              </a:rPr>
              <a:t>V</a:t>
            </a:r>
            <a:r>
              <a:rPr lang="en-US" sz="1200" dirty="0">
                <a:solidFill>
                  <a:schemeClr val="tx1"/>
                </a:solidFill>
                <a:latin typeface="Calibri Light" panose="020F0302020204030204" pitchFamily="34" charset="0"/>
                <a:ea typeface="Times New Roman" panose="02020603050405020304" pitchFamily="18" charset="0"/>
                <a:cs typeface="Calibri Light" panose="020F0302020204030204" pitchFamily="34" charset="0"/>
              </a:rPr>
              <a:t>T</a:t>
            </a:r>
            <a:r>
              <a:rPr lang="en-US" sz="1200" b="1" dirty="0">
                <a:solidFill>
                  <a:schemeClr val="tx1"/>
                </a:solidFill>
                <a:latin typeface="Calibri" panose="020F0502020204030204" pitchFamily="34" charset="0"/>
                <a:ea typeface="Times New Roman" panose="02020603050405020304" pitchFamily="18" charset="0"/>
              </a:rPr>
              <a:t>E or Venous Thromboembolism. Through this project we are developing an eCQM and CDS to address this problem.</a:t>
            </a:r>
            <a:endParaRPr lang="en-US" dirty="0"/>
          </a:p>
        </p:txBody>
      </p:sp>
      <p:sp>
        <p:nvSpPr>
          <p:cNvPr id="4" name="Slide Number Placeholder 3"/>
          <p:cNvSpPr>
            <a:spLocks noGrp="1"/>
          </p:cNvSpPr>
          <p:nvPr>
            <p:ph type="sldNum" sz="quarter" idx="5"/>
          </p:nvPr>
        </p:nvSpPr>
        <p:spPr/>
        <p:txBody>
          <a:bodyPr/>
          <a:lstStyle/>
          <a:p>
            <a:fld id="{5669AAF0-93C7-4F1F-90EC-26A832C45F65}" type="slidenum">
              <a:rPr lang="en-US" smtClean="0"/>
              <a:t>46</a:t>
            </a:fld>
            <a:endParaRPr lang="en-US"/>
          </a:p>
        </p:txBody>
      </p:sp>
    </p:spTree>
    <p:extLst>
      <p:ext uri="{BB962C8B-B14F-4D97-AF65-F5344CB8AC3E}">
        <p14:creationId xmlns:p14="http://schemas.microsoft.com/office/powerpoint/2010/main" val="378401422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rgbClr val="374151"/>
                </a:solidFill>
                <a:effectLst/>
                <a:latin typeface="Söhne"/>
                <a:ea typeface="MS PGothic" panose="020B0600070205080204" pitchFamily="34" charset="-128"/>
                <a:cs typeface="Söhne"/>
              </a:rPr>
              <a:t>We focus on delayed </a:t>
            </a:r>
            <a:r>
              <a:rPr lang="en-US" sz="1800" kern="1200" dirty="0" err="1">
                <a:solidFill>
                  <a:srgbClr val="374151"/>
                </a:solidFill>
                <a:effectLst/>
                <a:latin typeface="Söhne"/>
                <a:ea typeface="MS PGothic" panose="020B0600070205080204" pitchFamily="34" charset="-128"/>
                <a:cs typeface="Söhne"/>
              </a:rPr>
              <a:t>diag</a:t>
            </a:r>
            <a:r>
              <a:rPr lang="en-US" sz="1800" kern="1200" dirty="0">
                <a:solidFill>
                  <a:srgbClr val="374151"/>
                </a:solidFill>
                <a:effectLst/>
                <a:latin typeface="Söhne"/>
                <a:ea typeface="MS PGothic" panose="020B0600070205080204" pitchFamily="34" charset="-128"/>
                <a:cs typeface="Söhne"/>
              </a:rPr>
              <a:t> of VTE b/c VTE, which include PE and DVT, is a dangerous health problem that requires </a:t>
            </a:r>
            <a:r>
              <a:rPr lang="en-US" sz="1800" kern="1200" dirty="0">
                <a:solidFill>
                  <a:srgbClr val="000000"/>
                </a:solidFill>
                <a:effectLst/>
                <a:latin typeface="Calibri" panose="020F0502020204030204" pitchFamily="34" charset="0"/>
                <a:ea typeface="MS PGothic" panose="020B0600070205080204" pitchFamily="34" charset="-128"/>
                <a:cs typeface="Calibri" panose="020F0502020204030204" pitchFamily="34" charset="0"/>
              </a:rPr>
              <a:t>timely and adequate treatment. However,</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diagnosis is often missed or delayed </a:t>
            </a:r>
            <a:r>
              <a:rPr lang="en-US" sz="1800" kern="12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bc</a:t>
            </a:r>
            <a:r>
              <a:rPr lang="en-US" sz="1800"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VTE symptoms are similar to those associated with many chronic illnesses treated in primary care. Diagnostic delay of VTE in primary care has been estimated at 4 days, but p</a:t>
            </a:r>
            <a:r>
              <a:rPr lang="en-US" sz="1800" kern="1200" dirty="0">
                <a:solidFill>
                  <a:srgbClr val="000000"/>
                </a:solidFill>
                <a:effectLst/>
                <a:latin typeface="Calibri" panose="020F0502020204030204" pitchFamily="34" charset="0"/>
                <a:ea typeface="MS PGothic" panose="020B0600070205080204" pitchFamily="34" charset="-128"/>
                <a:cs typeface="Calibri" panose="020F0502020204030204" pitchFamily="34" charset="0"/>
              </a:rPr>
              <a:t>revious studies used retrospective record review and small sample sizes to estimate time from symptoms presented in primary care to diagnosis. There has not been a systematic way to measure </a:t>
            </a:r>
            <a:r>
              <a:rPr lang="en-US" sz="1800" kern="1200" dirty="0" err="1">
                <a:solidFill>
                  <a:srgbClr val="000000"/>
                </a:solidFill>
                <a:effectLst/>
                <a:latin typeface="Calibri" panose="020F0502020204030204" pitchFamily="34" charset="0"/>
                <a:ea typeface="MS PGothic" panose="020B0600070205080204" pitchFamily="34" charset="-128"/>
                <a:cs typeface="Calibri" panose="020F0502020204030204" pitchFamily="34" charset="0"/>
              </a:rPr>
              <a:t>diag</a:t>
            </a:r>
            <a:r>
              <a:rPr lang="en-US" sz="1800" kern="1200" dirty="0">
                <a:solidFill>
                  <a:srgbClr val="000000"/>
                </a:solidFill>
                <a:effectLst/>
                <a:latin typeface="Calibri" panose="020F0502020204030204" pitchFamily="34" charset="0"/>
                <a:ea typeface="MS PGothic" panose="020B0600070205080204" pitchFamily="34" charset="-128"/>
                <a:cs typeface="Calibri" panose="020F0502020204030204" pitchFamily="34" charset="0"/>
              </a:rPr>
              <a:t> delay of VTE or DOVE.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55F3BFCD-66C7-ED4D-8708-097DE780D07D}" type="slidenum">
              <a:rPr lang="en-US" smtClean="0"/>
              <a:t>47</a:t>
            </a:fld>
            <a:endParaRPr lang="en-US"/>
          </a:p>
        </p:txBody>
      </p:sp>
    </p:spTree>
    <p:extLst>
      <p:ext uri="{BB962C8B-B14F-4D97-AF65-F5344CB8AC3E}">
        <p14:creationId xmlns:p14="http://schemas.microsoft.com/office/powerpoint/2010/main" val="412398419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kern="1200" dirty="0">
                <a:solidFill>
                  <a:srgbClr val="000000"/>
                </a:solidFill>
                <a:effectLst/>
                <a:latin typeface="Calibri" panose="020F0502020204030204" pitchFamily="34" charset="0"/>
                <a:ea typeface="MS PGothic" panose="020B0600070205080204" pitchFamily="34" charset="-128"/>
              </a:rPr>
              <a:t>The goal of this project was to Develop an eCQM to Quantify VTE diagnostic delay of adults in primary care at the provider group level. This involved developing a VTE phenotype using commonly captured EHR data and developing </a:t>
            </a:r>
            <a:r>
              <a:rPr lang="en-US" sz="1800" kern="1200" dirty="0">
                <a:solidFill>
                  <a:srgbClr val="000000"/>
                </a:solidFill>
                <a:effectLst/>
                <a:highlight>
                  <a:srgbClr val="00FF00"/>
                </a:highlight>
                <a:latin typeface="Calibri" panose="020F0502020204030204" pitchFamily="34" charset="0"/>
                <a:ea typeface="Times New Roman" panose="02020603050405020304" pitchFamily="18" charset="0"/>
              </a:rPr>
              <a:t>a rule-based NLP symptom extractor to identify VTE symptoms in primary care clinical notes </a:t>
            </a:r>
            <a:r>
              <a:rPr lang="en-US" sz="1800" kern="1200" dirty="0">
                <a:solidFill>
                  <a:srgbClr val="000000"/>
                </a:solidFill>
                <a:effectLst/>
                <a:latin typeface="Calibri" panose="020F0502020204030204" pitchFamily="34" charset="0"/>
                <a:ea typeface="MS PGothic" panose="020B0600070205080204" pitchFamily="34" charset="-128"/>
              </a:rPr>
              <a:t> Our data sources were EHR systems across three large healthcare systems; one urban integrated delivery system in Boston, an urban/metro and rural system in Kentucky, and an Urban/metro/rural system across PA.</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C6E3A-97BD-2845-938B-56C6AF85DC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805308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kern="1200" dirty="0">
                <a:solidFill>
                  <a:srgbClr val="000000"/>
                </a:solidFill>
                <a:effectLst/>
                <a:latin typeface="Calibri" panose="020F0502020204030204" pitchFamily="34" charset="0"/>
                <a:ea typeface="MS PGothic" panose="020B0600070205080204" pitchFamily="34" charset="-128"/>
                <a:cs typeface="Calibri" panose="020F0502020204030204" pitchFamily="34" charset="0"/>
              </a:rPr>
              <a:t>This slide summarizes our measure specifications The demon is</a:t>
            </a:r>
            <a:r>
              <a:rPr lang="en-US" sz="1800" kern="1200" dirty="0">
                <a:solidFill>
                  <a:srgbClr val="000000"/>
                </a:solidFill>
                <a:effectLst/>
                <a:latin typeface="Times New Roman" panose="02020603050405020304" pitchFamily="18" charset="0"/>
                <a:ea typeface="MS PGothic" panose="020B0600070205080204" pitchFamily="34" charset="-128"/>
                <a:cs typeface="Calibri" panose="020F0502020204030204" pitchFamily="34" charset="0"/>
              </a:rPr>
              <a:t>…</a:t>
            </a:r>
            <a:r>
              <a:rPr lang="en-US" sz="1800" kern="1200" dirty="0">
                <a:solidFill>
                  <a:srgbClr val="000000"/>
                </a:solidFill>
                <a:effectLst/>
                <a:latin typeface="Calibri" panose="020F0502020204030204" pitchFamily="34" charset="0"/>
                <a:ea typeface="MS PGothic" panose="020B0600070205080204" pitchFamily="34" charset="-128"/>
                <a:cs typeface="Calibri" panose="020F0502020204030204" pitchFamily="34" charset="0"/>
              </a:rPr>
              <a:t>All adult patients presenting in primary care with </a:t>
            </a:r>
            <a:r>
              <a:rPr lang="en-US" sz="1800" u="sng" kern="1200" dirty="0">
                <a:solidFill>
                  <a:srgbClr val="000000"/>
                </a:solidFill>
                <a:effectLst/>
                <a:latin typeface="Calibri" panose="020F0502020204030204" pitchFamily="34" charset="0"/>
                <a:ea typeface="MS PGothic" panose="020B0600070205080204" pitchFamily="34" charset="-128"/>
                <a:cs typeface="Calibri" panose="020F0502020204030204" pitchFamily="34" charset="0"/>
              </a:rPr>
              <a:t>VTE-related symptoms</a:t>
            </a:r>
            <a:r>
              <a:rPr lang="en-US" sz="1800" kern="1200" dirty="0">
                <a:solidFill>
                  <a:srgbClr val="000000"/>
                </a:solidFill>
                <a:effectLst/>
                <a:latin typeface="Calibri" panose="020F0502020204030204" pitchFamily="34" charset="0"/>
                <a:ea typeface="MS PGothic" panose="020B0600070205080204" pitchFamily="34" charset="-128"/>
                <a:cs typeface="Calibri" panose="020F0502020204030204" pitchFamily="34" charset="0"/>
              </a:rPr>
              <a:t> who are subsequently diagnosed with VTE within 30 days of a primary care visit.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b="1" kern="1200" dirty="0">
                <a:solidFill>
                  <a:srgbClr val="000000"/>
                </a:solidFill>
                <a:effectLst/>
                <a:latin typeface="Calibri" panose="020F0502020204030204" pitchFamily="34" charset="0"/>
                <a:ea typeface="MS PGothic" panose="020B0600070205080204" pitchFamily="34" charset="-128"/>
                <a:cs typeface="Calibri" panose="020F0502020204030204" pitchFamily="34" charset="0"/>
              </a:rPr>
              <a:t>Numerator:</a:t>
            </a:r>
            <a:r>
              <a:rPr lang="en-US" sz="1800" kern="1200" dirty="0">
                <a:solidFill>
                  <a:srgbClr val="000000"/>
                </a:solidFill>
                <a:effectLst/>
                <a:latin typeface="Calibri" panose="020F0502020204030204" pitchFamily="34" charset="0"/>
                <a:ea typeface="MS PGothic" panose="020B0600070205080204" pitchFamily="34" charset="-128"/>
                <a:cs typeface="Calibri" panose="020F0502020204030204" pitchFamily="34" charset="0"/>
              </a:rPr>
              <a:t> Subset of denominator where VTE diagnosis occurs greater than 24 hours following the index primary care visit.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kern="1200" dirty="0">
                <a:solidFill>
                  <a:srgbClr val="000000"/>
                </a:solidFill>
                <a:effectLst/>
                <a:latin typeface="Calibri" panose="020F0502020204030204" pitchFamily="34" charset="0"/>
                <a:ea typeface="MS PGothic" panose="020B0600070205080204" pitchFamily="34" charset="-128"/>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kern="1200" dirty="0">
                <a:solidFill>
                  <a:srgbClr val="000000"/>
                </a:solidFill>
                <a:effectLst/>
                <a:latin typeface="Calibri" panose="020F0502020204030204" pitchFamily="34" charset="0"/>
                <a:ea typeface="MS PGothic" panose="020B0600070205080204" pitchFamily="34" charset="-128"/>
              </a:rPr>
              <a:t>Note that the presence of symptoms documented during the primary care visit and captured by the NLP algorithm starts the clock for measuring diagnostic delay.</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C6E3A-97BD-2845-938B-56C6AF85DC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69606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2800" b="1" dirty="0"/>
              <a:t>EHR phenotyping algorithm</a:t>
            </a:r>
            <a:r>
              <a:rPr lang="en-US" sz="2800" dirty="0"/>
              <a:t> uses data from patient records to identify patterns of data that signify health conditions. Phenotypes allow us to identify a condition without chart review. When measuring its accuracy, we use manual record review as the gold standard. </a:t>
            </a:r>
            <a:r>
              <a:rPr lang="en-US" sz="1800" kern="1200" dirty="0">
                <a:solidFill>
                  <a:srgbClr val="000000"/>
                </a:solidFill>
                <a:effectLst/>
                <a:latin typeface="Calibri" panose="020F0502020204030204" pitchFamily="34" charset="0"/>
                <a:ea typeface="MS PGothic" panose="020B0600070205080204" pitchFamily="34" charset="-128"/>
                <a:cs typeface="Calibri" panose="020F0502020204030204" pitchFamily="34" charset="0"/>
              </a:rPr>
              <a:t>This shows our VTE phenotyping method compared to other published methods. For example identifying VTE using </a:t>
            </a:r>
            <a:r>
              <a:rPr lang="en-US" sz="1800" kern="1200" dirty="0" err="1">
                <a:solidFill>
                  <a:srgbClr val="000000"/>
                </a:solidFill>
                <a:effectLst/>
                <a:latin typeface="Calibri" panose="020F0502020204030204" pitchFamily="34" charset="0"/>
                <a:ea typeface="MS PGothic" panose="020B0600070205080204" pitchFamily="34" charset="-128"/>
                <a:cs typeface="Calibri" panose="020F0502020204030204" pitchFamily="34" charset="0"/>
              </a:rPr>
              <a:t>using</a:t>
            </a:r>
            <a:r>
              <a:rPr lang="en-US" sz="1800" kern="1200" dirty="0">
                <a:solidFill>
                  <a:srgbClr val="000000"/>
                </a:solidFill>
                <a:effectLst/>
                <a:latin typeface="Calibri" panose="020F0502020204030204" pitchFamily="34" charset="0"/>
                <a:ea typeface="MS PGothic" panose="020B0600070205080204" pitchFamily="34" charset="-128"/>
                <a:cs typeface="Calibri" panose="020F0502020204030204" pitchFamily="34" charset="0"/>
              </a:rPr>
              <a:t> just ICD codes has a PPV of 64%, adding imaging codes increases PPV to 75%. In our study we also included RX Norm treatment codes and found a PPV close to 96%.</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kern="1200" dirty="0">
                <a:solidFill>
                  <a:srgbClr val="000000"/>
                </a:solidFill>
                <a:effectLst/>
                <a:latin typeface="Calibri" panose="020F0502020204030204" pitchFamily="34" charset="0"/>
                <a:ea typeface="MS PGothic" panose="020B0600070205080204" pitchFamily="34" charset="-128"/>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C6E3A-97BD-2845-938B-56C6AF85DC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69187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nurses, your focus has always been on providing compassionate, high-quality patient care. But let’s be honest—modern healthcare comes with challenges: heavy workloads, administrative burdens, staff shortages, and the constant demand to do more with less.</a:t>
            </a:r>
          </a:p>
          <a:p>
            <a:endParaRPr lang="en-US" dirty="0"/>
          </a:p>
          <a:p>
            <a:r>
              <a:rPr lang="en-US" dirty="0"/>
              <a:t>Now, imagine a world where technology works alongside you—helping to reduce documentation time, predict patient deterioration before it happens, personalize treatment plans, and even assist in clinical decision-making. This isn’t the future; it’s already happening. AI holds </a:t>
            </a:r>
            <a:r>
              <a:rPr lang="en-US" b="1" dirty="0"/>
              <a:t>tremendous promise</a:t>
            </a:r>
            <a:r>
              <a:rPr lang="en-US" dirty="0"/>
              <a:t> for nursing care, not by replacing nurses, but by </a:t>
            </a:r>
            <a:r>
              <a:rPr lang="en-US" b="1" dirty="0"/>
              <a:t>amplifying</a:t>
            </a:r>
            <a:r>
              <a:rPr lang="en-US" dirty="0"/>
              <a:t> their expertise, reducing burnout, and giving them more time for what matters most—the patient.</a:t>
            </a:r>
          </a:p>
          <a:p>
            <a:pPr algn="l"/>
            <a:endParaRPr lang="en-US" b="0" i="0" dirty="0">
              <a:solidFill>
                <a:srgbClr val="D1D5DB"/>
              </a:solidFill>
              <a:effectLst/>
              <a:latin typeface="Söhne"/>
            </a:endParaRPr>
          </a:p>
          <a:p>
            <a:pPr algn="l"/>
            <a:br>
              <a:rPr lang="en-US" b="0" i="0" dirty="0">
                <a:solidFill>
                  <a:srgbClr val="D1D5DB"/>
                </a:solidFill>
                <a:effectLst/>
                <a:latin typeface="Söhne"/>
              </a:rPr>
            </a:br>
            <a:endParaRPr lang="en-US" dirty="0"/>
          </a:p>
        </p:txBody>
      </p:sp>
      <p:sp>
        <p:nvSpPr>
          <p:cNvPr id="4" name="Slide Number Placeholder 3"/>
          <p:cNvSpPr>
            <a:spLocks noGrp="1"/>
          </p:cNvSpPr>
          <p:nvPr>
            <p:ph type="sldNum" sz="quarter" idx="5"/>
          </p:nvPr>
        </p:nvSpPr>
        <p:spPr/>
        <p:txBody>
          <a:bodyPr/>
          <a:lstStyle/>
          <a:p>
            <a:fld id="{EE000EEB-8338-48D7-8EE8-EE0082EF7602}" type="slidenum">
              <a:rPr lang="en-US" smtClean="0"/>
              <a:t>5</a:t>
            </a:fld>
            <a:endParaRPr lang="en-US" dirty="0"/>
          </a:p>
        </p:txBody>
      </p:sp>
    </p:spTree>
    <p:extLst>
      <p:ext uri="{BB962C8B-B14F-4D97-AF65-F5344CB8AC3E}">
        <p14:creationId xmlns:p14="http://schemas.microsoft.com/office/powerpoint/2010/main" val="301674240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rgbClr val="000000"/>
                </a:solidFill>
                <a:effectLst/>
                <a:latin typeface="Calibri" panose="020F0502020204030204" pitchFamily="34" charset="0"/>
                <a:ea typeface="MS PGothic" panose="020B0600070205080204" pitchFamily="34" charset="-128"/>
                <a:cs typeface="Calibri" panose="020F0502020204030204" pitchFamily="34" charset="0"/>
              </a:rPr>
              <a:t>We developed a rule-based NLP symptom extractor to identify VTE symptoms in primary care patient clinical notes as an integral component of the eCQM. This slide shows the VTE symptoms that are typically documented in clinical notes.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C6E3A-97BD-2845-938B-56C6AF85DC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211445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This slides shows the rates of delayed VTE diagnosis across MGB and UK, practices. Rates ranged from 72.6 at MGB to 77.14 at UK. We also looked at the reliability of the measure across different size practices at MGB and found that that there is some variability but consistently high DOVE rates across the different size practices, indicating a lot of room for improvement.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C6E3A-97BD-2845-938B-56C6AF85DC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865903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We found that the eCQM was feasible across all 3 systems with a very low % of missing data elements. The NLP platform was easily implemented at both sites. We established face validity through our Technical expert panel that agreed that DOVE eCQM, as specified can be used to distinguish good from poor clinician group-level quality related to patient safety. WE also used the ABC method to establish DOVE benchmark performance as the level consistently attained by the top performers accounting for at least 10% of the overall population. The overall benchmark rate for the DOVE eCQM is 49.63%.</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C6E3A-97BD-2845-938B-56C6AF85DC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86281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Calibri" panose="020F0502020204030204" pitchFamily="34" charset="0"/>
              </a:rPr>
              <a:t>Delayed diagnosis of VTE represents serious consequences for patients– I think we know that instinctively.  </a:t>
            </a:r>
            <a:r>
              <a:rPr lang="en-US" sz="1800" dirty="0">
                <a:effectLst/>
                <a:latin typeface="Calibri" panose="020F0502020204030204" pitchFamily="34" charset="0"/>
                <a:ea typeface="Calibri" panose="020F0502020204030204" pitchFamily="34" charset="0"/>
                <a:cs typeface="Times New Roman" panose="02020603050405020304" pitchFamily="18" charset="0"/>
              </a:rPr>
              <a:t>However, in our current CMS MUC list submission</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dirty="0">
                <a:effectLst/>
                <a:latin typeface="Calibri" panose="020F0502020204030204" pitchFamily="34" charset="0"/>
                <a:ea typeface="Calibri" panose="020F0502020204030204" pitchFamily="34" charset="0"/>
                <a:cs typeface="Times New Roman" panose="02020603050405020304" pitchFamily="18" charset="0"/>
              </a:rPr>
              <a:t>we demonstrate the empiric validity of the DOVE eCQM by calculating the linkage between delayed diagnosis and mortality in patients in the Mass General Brigham cohort </a:t>
            </a:r>
            <a:r>
              <a:rPr lang="en-US" sz="1200" dirty="0">
                <a:effectLst/>
                <a:latin typeface="Calibri" panose="020F0502020204030204" pitchFamily="34" charset="0"/>
                <a:ea typeface="Calibri" panose="020F0502020204030204" pitchFamily="34" charset="0"/>
                <a:cs typeface="Times New Roman" panose="02020603050405020304" pitchFamily="18" charset="0"/>
              </a:rPr>
              <a:t>and found that patients</a:t>
            </a:r>
            <a:r>
              <a:rPr lang="en-US" sz="1200" dirty="0">
                <a:effectLst/>
                <a:latin typeface="Calibri" panose="020F0502020204030204" pitchFamily="34" charset="0"/>
                <a:ea typeface="Calibri" panose="020F0502020204030204" pitchFamily="34" charset="0"/>
                <a:cs typeface="Calibri" panose="020F0502020204030204" pitchFamily="34" charset="0"/>
              </a:rPr>
              <a:t> with a delayed VTE diagnosis were more likely to die compared to individuals whose VTE diagnosis was not delayed. </a:t>
            </a:r>
            <a:r>
              <a:rPr lang="en-US" sz="1800" dirty="0">
                <a:effectLst/>
                <a:latin typeface="Calibri" panose="020F0502020204030204" pitchFamily="34" charset="0"/>
                <a:ea typeface="Calibri" panose="020F0502020204030204" pitchFamily="34" charset="0"/>
                <a:cs typeface="Times New Roman" panose="02020603050405020304" pitchFamily="18" charset="0"/>
              </a:rPr>
              <a:t>Specifically in the MGB cohort </a:t>
            </a:r>
            <a:r>
              <a:rPr lang="en-US" sz="1200" dirty="0">
                <a:effectLst/>
                <a:latin typeface="Calibri" panose="020F0502020204030204" pitchFamily="34" charset="0"/>
                <a:ea typeface="Calibri" panose="020F0502020204030204" pitchFamily="34" charset="0"/>
                <a:cs typeface="Times New Roman" panose="02020603050405020304" pitchFamily="18" charset="0"/>
              </a:rPr>
              <a:t>we found that patients</a:t>
            </a:r>
            <a:r>
              <a:rPr lang="en-US" sz="1200" dirty="0">
                <a:effectLst/>
                <a:latin typeface="Calibri" panose="020F0502020204030204" pitchFamily="34" charset="0"/>
                <a:ea typeface="Calibri" panose="020F0502020204030204" pitchFamily="34" charset="0"/>
                <a:cs typeface="Calibri" panose="020F0502020204030204" pitchFamily="34" charset="0"/>
              </a:rPr>
              <a:t> with a delayed VTE diagnosis had 2.64 times the risk of death within 30 days compared to individuals whose VTE diagnosis was not delayed. We also conducted this testing in the PA health system and saw similar trends. This work is currently under peer review.</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C6E3A-97BD-2845-938B-56C6AF85DC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895625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Specifically in the MGB cohort </a:t>
            </a:r>
            <a:r>
              <a:rPr lang="en-US" sz="1200" dirty="0">
                <a:effectLst/>
                <a:latin typeface="Calibri" panose="020F0502020204030204" pitchFamily="34" charset="0"/>
                <a:ea typeface="Calibri" panose="020F0502020204030204" pitchFamily="34" charset="0"/>
                <a:cs typeface="Times New Roman" panose="02020603050405020304" pitchFamily="18" charset="0"/>
              </a:rPr>
              <a:t>we found that patients</a:t>
            </a:r>
            <a:r>
              <a:rPr lang="en-US" sz="1200" dirty="0">
                <a:effectLst/>
                <a:latin typeface="Calibri" panose="020F0502020204030204" pitchFamily="34" charset="0"/>
                <a:ea typeface="Calibri" panose="020F0502020204030204" pitchFamily="34" charset="0"/>
                <a:cs typeface="Calibri" panose="020F0502020204030204" pitchFamily="34" charset="0"/>
              </a:rPr>
              <a:t> with a delayed VTE diagnosis had 2.64 times the risk of death within 30 days compared to individuals whose VTE diagnosis was not delayed. We also conducted this testing in the PA health system and saw similar trends. This work is currently under peer review.</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C6E3A-97BD-2845-938B-56C6AF85DC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974362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the past couple of years our team has been working hard to implement the DOVE eCQM in the NPP. We submitted to the..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C6E3A-97BD-2845-938B-56C6AF85DC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387151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C6E3A-97BD-2845-938B-56C6AF85DC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520791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effectLst/>
                <a:latin typeface="Calibri" panose="020F0502020204030204" pitchFamily="34" charset="0"/>
                <a:ea typeface="Calibri" panose="020F0502020204030204" pitchFamily="34" charset="0"/>
                <a:cs typeface="Calibri" panose="020F0502020204030204" pitchFamily="34" charset="0"/>
              </a:rPr>
              <a:t>Our team believes that measurement is a good first start but insufficient, primary care providers also need CDS to identify patients at risk for VTE in outpatient settings. Currently we are working on a CDS system to help identify patients at risk for VTE in the context on a primary care visit to further support VTE diagnostic accuracy and provision of guideline-based care.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C6E3A-97BD-2845-938B-56C6AF85DC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629772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C6E3A-97BD-2845-938B-56C6AF85DC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926520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endParaRPr lang="en-US" dirty="0"/>
          </a:p>
        </p:txBody>
      </p:sp>
      <p:sp>
        <p:nvSpPr>
          <p:cNvPr id="4" name="Slide Number Placeholder 3"/>
          <p:cNvSpPr>
            <a:spLocks noGrp="1"/>
          </p:cNvSpPr>
          <p:nvPr>
            <p:ph type="sldNum" sz="quarter" idx="5"/>
          </p:nvPr>
        </p:nvSpPr>
        <p:spPr/>
        <p:txBody>
          <a:bodyPr/>
          <a:lstStyle/>
          <a:p>
            <a:fld id="{EE000EEB-8338-48D7-8EE8-EE0082EF7602}" type="slidenum">
              <a:rPr lang="en-US" smtClean="0"/>
              <a:t>60</a:t>
            </a:fld>
            <a:endParaRPr lang="en-US" dirty="0"/>
          </a:p>
        </p:txBody>
      </p:sp>
    </p:spTree>
    <p:extLst>
      <p:ext uri="{BB962C8B-B14F-4D97-AF65-F5344CB8AC3E}">
        <p14:creationId xmlns:p14="http://schemas.microsoft.com/office/powerpoint/2010/main" val="25950514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AI in healthcare brings incredible opportunities—but with great power comes great responsibility. While AI can enhance decision-making, streamline workflows, and improve patient outcomes, it also raises important questions.</a:t>
            </a:r>
          </a:p>
          <a:p>
            <a:pPr marL="171450" indent="-171450">
              <a:buFont typeface="Arial" panose="020B0604020202020204" pitchFamily="34" charset="0"/>
              <a:buChar char="•"/>
            </a:pPr>
            <a:r>
              <a:rPr lang="en-US" dirty="0"/>
              <a:t>What happens if an AI system makes a mistake? Who is responsible? How do we ensure patient data remains private and secure? Can AI ever truly replace human judgment in critical care situations?</a:t>
            </a:r>
          </a:p>
          <a:p>
            <a:r>
              <a:rPr lang="en-US" dirty="0"/>
              <a:t>These are not just theoretical concerns—they are real challenges that nurses and other healthcare professionals, policymakers, and technology developers must navigate as AI continues to evolve.</a:t>
            </a:r>
          </a:p>
          <a:p>
            <a:r>
              <a:rPr lang="en-US" dirty="0"/>
              <a:t>So, before we embrace AI fully, we must also examine its </a:t>
            </a:r>
            <a:r>
              <a:rPr lang="en-US" b="0" dirty="0"/>
              <a:t>limitations, biases, ethical considerations, and risks to ensure that its use in nursing and patient care remains safe, fair, and aligned with human values.</a:t>
            </a:r>
          </a:p>
          <a:p>
            <a:endParaRPr lang="en-US" dirty="0"/>
          </a:p>
        </p:txBody>
      </p:sp>
      <p:sp>
        <p:nvSpPr>
          <p:cNvPr id="4" name="Slide Number Placeholder 3"/>
          <p:cNvSpPr>
            <a:spLocks noGrp="1"/>
          </p:cNvSpPr>
          <p:nvPr>
            <p:ph type="sldNum" sz="quarter" idx="5"/>
          </p:nvPr>
        </p:nvSpPr>
        <p:spPr/>
        <p:txBody>
          <a:bodyPr/>
          <a:lstStyle/>
          <a:p>
            <a:fld id="{EE000EEB-8338-48D7-8EE8-EE0082EF7602}" type="slidenum">
              <a:rPr lang="en-US" smtClean="0"/>
              <a:t>6</a:t>
            </a:fld>
            <a:endParaRPr lang="en-US" dirty="0"/>
          </a:p>
        </p:txBody>
      </p:sp>
    </p:spTree>
    <p:extLst>
      <p:ext uri="{BB962C8B-B14F-4D97-AF65-F5344CB8AC3E}">
        <p14:creationId xmlns:p14="http://schemas.microsoft.com/office/powerpoint/2010/main" val="330804803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I mentioned, all of these projects are not possible without multidisciplinary teams.  I would like to acknowledge and thank my colleagues and teams that make these outcomes research projects possible.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05C417-F2D0-490D-8322-4940B0A413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087315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000EEB-8338-48D7-8EE8-EE0082EF7602}" type="slidenum">
              <a:rPr lang="en-US" smtClean="0"/>
              <a:t>62</a:t>
            </a:fld>
            <a:endParaRPr lang="en-US" dirty="0"/>
          </a:p>
        </p:txBody>
      </p:sp>
    </p:spTree>
    <p:extLst>
      <p:ext uri="{BB962C8B-B14F-4D97-AF65-F5344CB8AC3E}">
        <p14:creationId xmlns:p14="http://schemas.microsoft.com/office/powerpoint/2010/main" val="36729666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AI is transforming healthcare, but here’s something </a:t>
            </a:r>
            <a:r>
              <a:rPr lang="en-US" b="0" dirty="0"/>
              <a:t>crucial to remember: technology alone doesn’t improve patient care—people do. And no one understands patient needs better than nurses.</a:t>
            </a:r>
          </a:p>
          <a:p>
            <a:r>
              <a:rPr lang="en-US" b="0" dirty="0"/>
              <a:t>As frontline caregivers, you are the bridge between technology and compassionate care. You see firsthand what works and what doesn’t in real-world clinical settings. That means you have a critical role in guiding how AI is integrated into nursing practice—for example, ensuring AI is enhancing, rather than hindering, patient care. Nurses must advocate for ethical AI use, and be involved in designing AI tools that truly meet the needs of both nurses and patients.</a:t>
            </a:r>
          </a:p>
          <a:p>
            <a:endParaRPr lang="en-US" b="0" dirty="0"/>
          </a:p>
          <a:p>
            <a:r>
              <a:rPr lang="en-US" b="0" dirty="0"/>
              <a:t>AI is not something happening to nursing; it’s something nursing can shape. The question is: </a:t>
            </a:r>
            <a:r>
              <a:rPr lang="en-US" b="0" u="sng" dirty="0"/>
              <a:t>How will you </a:t>
            </a:r>
            <a:r>
              <a:rPr lang="en-US" b="0" dirty="0"/>
              <a:t>be part of this change?</a:t>
            </a:r>
          </a:p>
          <a:p>
            <a:endParaRPr lang="en-US" dirty="0"/>
          </a:p>
        </p:txBody>
      </p:sp>
      <p:sp>
        <p:nvSpPr>
          <p:cNvPr id="4" name="Slide Number Placeholder 3"/>
          <p:cNvSpPr>
            <a:spLocks noGrp="1"/>
          </p:cNvSpPr>
          <p:nvPr>
            <p:ph type="sldNum" sz="quarter" idx="5"/>
          </p:nvPr>
        </p:nvSpPr>
        <p:spPr/>
        <p:txBody>
          <a:bodyPr/>
          <a:lstStyle/>
          <a:p>
            <a:fld id="{EE000EEB-8338-48D7-8EE8-EE0082EF7602}" type="slidenum">
              <a:rPr lang="en-US" smtClean="0"/>
              <a:t>7</a:t>
            </a:fld>
            <a:endParaRPr lang="en-US" dirty="0"/>
          </a:p>
        </p:txBody>
      </p:sp>
    </p:spTree>
    <p:extLst>
      <p:ext uri="{BB962C8B-B14F-4D97-AF65-F5344CB8AC3E}">
        <p14:creationId xmlns:p14="http://schemas.microsoft.com/office/powerpoint/2010/main" val="22321807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 the next few minutes I am going to dive into some real case examples of AI that our team has developed, some of which are being used in clinical practice. The first 2 studies relate to AI models that are designed to improve patient outcomes in hospitals and the second 2, falls and VTE relate to improving safety for community dwelling older adults.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05C417-F2D0-490D-8322-4940B0A413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34957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51560" rtl="0" eaLnBrk="1" fontAlgn="auto" latinLnBrk="0" hangingPunct="1">
              <a:lnSpc>
                <a:spcPct val="85000"/>
              </a:lnSpc>
              <a:spcBef>
                <a:spcPct val="0"/>
              </a:spcBef>
              <a:spcAft>
                <a:spcPts val="690"/>
              </a:spcAft>
              <a:buClrTx/>
              <a:buSzTx/>
              <a:buFontTx/>
              <a:buNone/>
              <a:tabLst/>
              <a:defRPr/>
            </a:pPr>
            <a:r>
              <a:rPr lang="en-US" dirty="0"/>
              <a:t>The first project I will present is CONCERN. Concerns stands for … Concern is funded by NINR and it was developed at MGB and NYP. The </a:t>
            </a:r>
            <a:r>
              <a:rPr lang="en-US" dirty="0" err="1"/>
              <a:t>Pis</a:t>
            </a:r>
            <a:r>
              <a:rPr lang="en-US" dirty="0"/>
              <a:t> are Sarah </a:t>
            </a:r>
            <a:r>
              <a:rPr lang="en-US" dirty="0" err="1"/>
              <a:t>rossetti</a:t>
            </a:r>
            <a:r>
              <a:rPr lang="en-US" dirty="0"/>
              <a:t> from NYP, Kenrick Cato from Penn, I am the Site PI from MGB and Sandy Cho is the NWH site PI.</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E000EEB-8338-48D7-8EE8-EE0082EF760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53382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dirty="0"/>
              <a:t>5/28/2025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5/28/2025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5/28/2025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4" name="Text Placeholder 3"/>
          <p:cNvSpPr>
            <a:spLocks noGrp="1"/>
          </p:cNvSpPr>
          <p:nvPr>
            <p:ph type="body" sz="half" idx="13"/>
          </p:nvPr>
        </p:nvSpPr>
        <p:spPr>
          <a:xfrm>
            <a:off x="1930400" y="3771174"/>
            <a:ext cx="7279649" cy="342174"/>
          </a:xfrm>
        </p:spPr>
        <p:txBody>
          <a:bodyPr anchor="t">
            <a:normAutofit/>
          </a:bodyPr>
          <a:lstStyle>
            <a:lvl1pPr marL="0" indent="0">
              <a:buNone/>
              <a:defRPr lang="en-US" sz="1400" b="0" i="0" kern="1200" cap="small" dirty="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5/28/2025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
        <p:nvSpPr>
          <p:cNvPr id="9" name="TextBox 8"/>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
        <p:nvSpPr>
          <p:cNvPr id="13" name="TextBox 12"/>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5/28/2025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5/28/2025</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5/28/2025</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5/28/2025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5/28/2025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203325" y="1965474"/>
            <a:ext cx="4632960" cy="4019810"/>
          </a:xfrm>
        </p:spPr>
        <p:txBody>
          <a:bodyPr/>
          <a:lstStyle>
            <a:lvl1pPr>
              <a:defRPr sz="1800">
                <a:solidFill>
                  <a:schemeClr val="tx1"/>
                </a:solidFill>
              </a:defRPr>
            </a:lvl1pPr>
            <a:lvl2pPr>
              <a:defRPr sz="18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36027" y="1965474"/>
            <a:ext cx="4656517" cy="4019810"/>
          </a:xfrm>
        </p:spPr>
        <p:txBody>
          <a:bodyPr/>
          <a:lstStyle>
            <a:lvl1pPr>
              <a:defRPr sz="1800">
                <a:solidFill>
                  <a:schemeClr val="tx1"/>
                </a:solidFill>
              </a:defRPr>
            </a:lvl1pPr>
            <a:lvl2pPr>
              <a:defRPr sz="18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4"/>
          <p:cNvSpPr>
            <a:spLocks noGrp="1"/>
          </p:cNvSpPr>
          <p:nvPr>
            <p:ph type="sldNum" sz="quarter" idx="10"/>
          </p:nvPr>
        </p:nvSpPr>
        <p:spPr/>
        <p:txBody>
          <a:bodyPr/>
          <a:lstStyle>
            <a:lvl1pPr>
              <a:defRPr/>
            </a:lvl1pPr>
          </a:lstStyle>
          <a:p>
            <a:fld id="{48B6F272-2EB4-4088-A029-801BD55D0DB7}" type="slidenum">
              <a:rPr lang="en-US">
                <a:solidFill>
                  <a:srgbClr val="000000"/>
                </a:solidFill>
              </a:rPr>
              <a:pPr/>
              <a:t>‹#›</a:t>
            </a:fld>
            <a:endParaRPr lang="en-US">
              <a:solidFill>
                <a:srgbClr val="000000"/>
              </a:solidFill>
            </a:endParaRPr>
          </a:p>
        </p:txBody>
      </p:sp>
      <p:sp>
        <p:nvSpPr>
          <p:cNvPr id="6" name="Text Placeholder 7"/>
          <p:cNvSpPr>
            <a:spLocks noGrp="1"/>
          </p:cNvSpPr>
          <p:nvPr>
            <p:ph type="body" sz="quarter" idx="11" hasCustomPrompt="1"/>
          </p:nvPr>
        </p:nvSpPr>
        <p:spPr>
          <a:xfrm>
            <a:off x="1199456" y="1520788"/>
            <a:ext cx="9793088" cy="396044"/>
          </a:xfrm>
        </p:spPr>
        <p:txBody>
          <a:bodyPr/>
          <a:lstStyle>
            <a:lvl1pPr marL="0" indent="0">
              <a:buNone/>
              <a:defRPr sz="1800">
                <a:solidFill>
                  <a:schemeClr val="accent6"/>
                </a:solidFill>
                <a:latin typeface="+mj-lt"/>
              </a:defRPr>
            </a:lvl1pPr>
          </a:lstStyle>
          <a:p>
            <a:pPr lvl="0"/>
            <a:r>
              <a:rPr lang="en-US" dirty="0"/>
              <a:t>Click to edit Master subhead styles</a:t>
            </a:r>
          </a:p>
        </p:txBody>
      </p:sp>
      <p:sp>
        <p:nvSpPr>
          <p:cNvPr id="7" name="Text Placeholder 10"/>
          <p:cNvSpPr>
            <a:spLocks noGrp="1"/>
          </p:cNvSpPr>
          <p:nvPr>
            <p:ph type="body" sz="quarter" idx="12" hasCustomPrompt="1"/>
          </p:nvPr>
        </p:nvSpPr>
        <p:spPr>
          <a:xfrm>
            <a:off x="1199457" y="6165305"/>
            <a:ext cx="9793817" cy="250825"/>
          </a:xfrm>
        </p:spPr>
        <p:txBody>
          <a:bodyPr anchor="b" anchorCtr="0"/>
          <a:lstStyle>
            <a:lvl1pPr marL="0" indent="0">
              <a:buNone/>
              <a:defRPr sz="1000"/>
            </a:lvl1pPr>
          </a:lstStyle>
          <a:p>
            <a:pPr lvl="0"/>
            <a:r>
              <a:rPr lang="en-US" dirty="0"/>
              <a:t>Click to edit Master footnote styles</a:t>
            </a:r>
          </a:p>
        </p:txBody>
      </p:sp>
      <p:sp>
        <p:nvSpPr>
          <p:cNvPr id="8" name="Rectangle 4"/>
          <p:cNvSpPr>
            <a:spLocks noGrp="1" noChangeArrowheads="1"/>
          </p:cNvSpPr>
          <p:nvPr>
            <p:ph type="title"/>
          </p:nvPr>
        </p:nvSpPr>
        <p:spPr bwMode="auto">
          <a:xfrm>
            <a:off x="1199457" y="692696"/>
            <a:ext cx="9810751" cy="822960"/>
          </a:xfrm>
          <a:prstGeom prst="rect">
            <a:avLst/>
          </a:prstGeom>
          <a:noFill/>
          <a:ln w="12700">
            <a:noFill/>
            <a:miter lim="800000"/>
            <a:headEnd/>
            <a:tailEnd/>
          </a:ln>
          <a:effectLst/>
        </p:spPr>
        <p:txBody>
          <a:bodyPr vert="horz" wrap="square" lIns="35717" tIns="35717" rIns="35717" bIns="35717" numCol="1" anchor="b" anchorCtr="0" compatLnSpc="1">
            <a:prstTxWarp prst="textNoShape">
              <a:avLst/>
            </a:prstTxWarp>
          </a:bodyPr>
          <a:lstStyle/>
          <a:p>
            <a:pPr lvl="0"/>
            <a:r>
              <a:rPr lang="en-US">
                <a:sym typeface="Georgia" charset="0"/>
              </a:rPr>
              <a:t>Click to edit Master title style</a:t>
            </a:r>
            <a:endParaRPr lang="en-US" dirty="0">
              <a:sym typeface="Georgia" charset="0"/>
            </a:endParaRPr>
          </a:p>
        </p:txBody>
      </p:sp>
    </p:spTree>
    <p:extLst>
      <p:ext uri="{BB962C8B-B14F-4D97-AF65-F5344CB8AC3E}">
        <p14:creationId xmlns:p14="http://schemas.microsoft.com/office/powerpoint/2010/main" val="4034064255"/>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Title and Content - Short Title">
    <p:spTree>
      <p:nvGrpSpPr>
        <p:cNvPr id="1" name=""/>
        <p:cNvGrpSpPr/>
        <p:nvPr/>
      </p:nvGrpSpPr>
      <p:grpSpPr>
        <a:xfrm>
          <a:off x="0" y="0"/>
          <a:ext cx="0" cy="0"/>
          <a:chOff x="0" y="0"/>
          <a:chExt cx="0" cy="0"/>
        </a:xfrm>
      </p:grpSpPr>
      <p:sp>
        <p:nvSpPr>
          <p:cNvPr id="3" name="Content Placeholder 2"/>
          <p:cNvSpPr>
            <a:spLocks noGrp="1"/>
          </p:cNvSpPr>
          <p:nvPr>
            <p:ph idx="1"/>
          </p:nvPr>
        </p:nvSpPr>
        <p:spPr>
          <a:xfrm>
            <a:off x="1199457" y="1628800"/>
            <a:ext cx="9793088" cy="4428492"/>
          </a:xfrm>
        </p:spPr>
        <p:txBody>
          <a:bodyPr/>
          <a:lstStyle>
            <a:lvl1pPr marL="174625" indent="-174625">
              <a:defRPr sz="2000">
                <a:solidFill>
                  <a:schemeClr val="tx1"/>
                </a:solidFill>
                <a:latin typeface="+mn-lt"/>
              </a:defRPr>
            </a:lvl1pPr>
            <a:lvl2pPr marL="341313" indent="-174625">
              <a:defRPr sz="2000">
                <a:solidFill>
                  <a:schemeClr val="tx1"/>
                </a:solidFill>
                <a:latin typeface="+mn-lt"/>
              </a:defRPr>
            </a:lvl2pPr>
            <a:lvl3pPr marL="515938" indent="-174625">
              <a:defRPr sz="2000">
                <a:solidFill>
                  <a:schemeClr val="tx1"/>
                </a:solidFill>
                <a:latin typeface="+mn-lt"/>
              </a:defRPr>
            </a:lvl3pPr>
            <a:lvl4pPr marL="688975" indent="-174625">
              <a:defRPr sz="2000">
                <a:solidFill>
                  <a:schemeClr val="tx1"/>
                </a:solidFill>
                <a:latin typeface="+mn-lt"/>
              </a:defRPr>
            </a:lvl4pPr>
            <a:lvl5pPr marL="855663" indent="-174625">
              <a:defRPr sz="2000">
                <a:solidFill>
                  <a:schemeClr val="tx1"/>
                </a:solidFill>
                <a:latin typeface="+mn-lt"/>
              </a:defRPr>
            </a:lvl5pPr>
          </a:lstStyle>
          <a:p>
            <a:pPr lvl="0"/>
            <a:r>
              <a:rPr lang="en-US">
                <a:sym typeface="Georgia" charset="0"/>
              </a:rPr>
              <a:t>Click to edit Master text styles</a:t>
            </a:r>
          </a:p>
          <a:p>
            <a:pPr lvl="1"/>
            <a:r>
              <a:rPr lang="en-US">
                <a:sym typeface="Georgia" charset="0"/>
              </a:rPr>
              <a:t>Second level</a:t>
            </a:r>
          </a:p>
          <a:p>
            <a:pPr lvl="2"/>
            <a:r>
              <a:rPr lang="en-US">
                <a:sym typeface="Georgia" charset="0"/>
              </a:rPr>
              <a:t>Third level</a:t>
            </a:r>
          </a:p>
          <a:p>
            <a:pPr lvl="3"/>
            <a:r>
              <a:rPr lang="en-US">
                <a:sym typeface="Georgia" charset="0"/>
              </a:rPr>
              <a:t>Fourth level</a:t>
            </a:r>
          </a:p>
          <a:p>
            <a:pPr lvl="4"/>
            <a:r>
              <a:rPr lang="en-US">
                <a:sym typeface="Georgia" charset="0"/>
              </a:rPr>
              <a:t>Fifth level</a:t>
            </a:r>
            <a:endParaRPr lang="en-US" dirty="0">
              <a:sym typeface="Gill Sans" charset="0"/>
            </a:endParaRPr>
          </a:p>
        </p:txBody>
      </p:sp>
      <p:sp>
        <p:nvSpPr>
          <p:cNvPr id="4" name="Slide Number Placeholder 3"/>
          <p:cNvSpPr>
            <a:spLocks noGrp="1"/>
          </p:cNvSpPr>
          <p:nvPr>
            <p:ph type="sldNum" sz="quarter" idx="10"/>
          </p:nvPr>
        </p:nvSpPr>
        <p:spPr/>
        <p:txBody>
          <a:bodyPr/>
          <a:lstStyle>
            <a:lvl1pPr>
              <a:defRPr/>
            </a:lvl1pPr>
          </a:lstStyle>
          <a:p>
            <a:fld id="{F3F83FC7-6A5B-48D4-AE15-9ED2F8372EC8}" type="slidenum">
              <a:rPr lang="en-US">
                <a:solidFill>
                  <a:srgbClr val="000000"/>
                </a:solidFill>
              </a:rPr>
              <a:pPr/>
              <a:t>‹#›</a:t>
            </a:fld>
            <a:endParaRPr lang="en-US">
              <a:solidFill>
                <a:srgbClr val="000000"/>
              </a:solidFill>
            </a:endParaRPr>
          </a:p>
        </p:txBody>
      </p:sp>
      <p:sp>
        <p:nvSpPr>
          <p:cNvPr id="8" name="Text Placeholder 7"/>
          <p:cNvSpPr>
            <a:spLocks noGrp="1"/>
          </p:cNvSpPr>
          <p:nvPr>
            <p:ph type="body" sz="quarter" idx="11" hasCustomPrompt="1"/>
          </p:nvPr>
        </p:nvSpPr>
        <p:spPr>
          <a:xfrm>
            <a:off x="1199456" y="1160748"/>
            <a:ext cx="9793088" cy="396044"/>
          </a:xfrm>
        </p:spPr>
        <p:txBody>
          <a:bodyPr/>
          <a:lstStyle>
            <a:lvl1pPr marL="0" indent="0">
              <a:buNone/>
              <a:defRPr sz="1800">
                <a:solidFill>
                  <a:schemeClr val="accent6"/>
                </a:solidFill>
                <a:latin typeface="+mj-lt"/>
              </a:defRPr>
            </a:lvl1pPr>
          </a:lstStyle>
          <a:p>
            <a:pPr lvl="0"/>
            <a:r>
              <a:rPr lang="en-US" dirty="0"/>
              <a:t>Click to edit Master subhead styles</a:t>
            </a:r>
          </a:p>
        </p:txBody>
      </p:sp>
      <p:sp>
        <p:nvSpPr>
          <p:cNvPr id="11" name="Text Placeholder 10"/>
          <p:cNvSpPr>
            <a:spLocks noGrp="1"/>
          </p:cNvSpPr>
          <p:nvPr>
            <p:ph type="body" sz="quarter" idx="12" hasCustomPrompt="1"/>
          </p:nvPr>
        </p:nvSpPr>
        <p:spPr>
          <a:xfrm>
            <a:off x="1199457" y="6165305"/>
            <a:ext cx="9793817" cy="250825"/>
          </a:xfrm>
        </p:spPr>
        <p:txBody>
          <a:bodyPr anchor="b" anchorCtr="0"/>
          <a:lstStyle>
            <a:lvl1pPr marL="0" indent="0">
              <a:spcBef>
                <a:spcPts val="0"/>
              </a:spcBef>
              <a:buNone/>
              <a:defRPr sz="1000"/>
            </a:lvl1pPr>
          </a:lstStyle>
          <a:p>
            <a:pPr lvl="0"/>
            <a:r>
              <a:rPr lang="en-US" dirty="0"/>
              <a:t>Click to edit Master footnote styles</a:t>
            </a:r>
          </a:p>
        </p:txBody>
      </p:sp>
      <p:sp>
        <p:nvSpPr>
          <p:cNvPr id="7" name="Rectangle 4"/>
          <p:cNvSpPr>
            <a:spLocks noGrp="1" noChangeArrowheads="1"/>
          </p:cNvSpPr>
          <p:nvPr>
            <p:ph type="title"/>
          </p:nvPr>
        </p:nvSpPr>
        <p:spPr bwMode="auto">
          <a:xfrm>
            <a:off x="1199457" y="692696"/>
            <a:ext cx="9810751" cy="468052"/>
          </a:xfrm>
          <a:prstGeom prst="rect">
            <a:avLst/>
          </a:prstGeom>
          <a:noFill/>
          <a:ln w="12700">
            <a:noFill/>
            <a:miter lim="800000"/>
            <a:headEnd/>
            <a:tailEnd/>
          </a:ln>
          <a:effectLst/>
        </p:spPr>
        <p:txBody>
          <a:bodyPr vert="horz" wrap="square" lIns="35717" tIns="35717" rIns="35717" bIns="35717" numCol="1" anchor="b" anchorCtr="0" compatLnSpc="1">
            <a:prstTxWarp prst="textNoShape">
              <a:avLst/>
            </a:prstTxWarp>
          </a:bodyPr>
          <a:lstStyle/>
          <a:p>
            <a:pPr lvl="0"/>
            <a:r>
              <a:rPr lang="en-US">
                <a:sym typeface="Georgia" charset="0"/>
              </a:rPr>
              <a:t>Click to edit Master title style</a:t>
            </a:r>
            <a:endParaRPr lang="en-US" dirty="0">
              <a:sym typeface="Georgia" charset="0"/>
            </a:endParaRPr>
          </a:p>
        </p:txBody>
      </p:sp>
    </p:spTree>
    <p:extLst>
      <p:ext uri="{BB962C8B-B14F-4D97-AF65-F5344CB8AC3E}">
        <p14:creationId xmlns:p14="http://schemas.microsoft.com/office/powerpoint/2010/main" val="1116495536"/>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5/28/2025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4_Title and Content">
    <p:spTree>
      <p:nvGrpSpPr>
        <p:cNvPr id="1" name=""/>
        <p:cNvGrpSpPr/>
        <p:nvPr/>
      </p:nvGrpSpPr>
      <p:grpSpPr>
        <a:xfrm>
          <a:off x="0" y="0"/>
          <a:ext cx="0" cy="0"/>
          <a:chOff x="0" y="0"/>
          <a:chExt cx="0" cy="0"/>
        </a:xfrm>
      </p:grpSpPr>
      <p:sp>
        <p:nvSpPr>
          <p:cNvPr id="27" name="Title 26"/>
          <p:cNvSpPr>
            <a:spLocks noGrp="1"/>
          </p:cNvSpPr>
          <p:nvPr>
            <p:ph type="title"/>
          </p:nvPr>
        </p:nvSpPr>
        <p:spPr>
          <a:xfrm>
            <a:off x="730307" y="536732"/>
            <a:ext cx="9045263" cy="426784"/>
          </a:xfrm>
        </p:spPr>
        <p:txBody>
          <a:bodyPr/>
          <a:lstStyle/>
          <a:p>
            <a:r>
              <a:rPr lang="en-US" dirty="0"/>
              <a:t>Click to edit Master title style</a:t>
            </a:r>
          </a:p>
        </p:txBody>
      </p:sp>
      <p:sp>
        <p:nvSpPr>
          <p:cNvPr id="3" name="Content Placeholder 2"/>
          <p:cNvSpPr>
            <a:spLocks noGrp="1"/>
          </p:cNvSpPr>
          <p:nvPr>
            <p:ph sz="quarter" idx="12"/>
          </p:nvPr>
        </p:nvSpPr>
        <p:spPr>
          <a:xfrm>
            <a:off x="729439" y="1252344"/>
            <a:ext cx="10741812" cy="4761281"/>
          </a:xfrm>
        </p:spPr>
        <p:txBody>
          <a:bodyPr/>
          <a:lstStyle>
            <a:lvl1pPr>
              <a:spcBef>
                <a:spcPts val="1200"/>
              </a:spcBef>
              <a:defRPr/>
            </a:lvl1pPr>
            <a:lvl2pPr>
              <a:spcBef>
                <a:spcPts val="600"/>
              </a:spcBef>
              <a:defRPr>
                <a:latin typeface="+mn-lt"/>
              </a:defRPr>
            </a:lvl2pPr>
            <a:lvl3pPr>
              <a:spcBef>
                <a:spcPts val="600"/>
              </a:spcBef>
              <a:defRPr>
                <a:latin typeface="+mn-lt"/>
              </a:defRPr>
            </a:lvl3pPr>
            <a:lvl4pPr>
              <a:spcBef>
                <a:spcPts val="600"/>
              </a:spcBef>
              <a:defRPr>
                <a:latin typeface="+mn-lt"/>
              </a:defRPr>
            </a:lvl4pPr>
            <a:lvl5pPr>
              <a:spcBef>
                <a:spcPts val="600"/>
              </a:spcBef>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6"/>
          <p:cNvSpPr>
            <a:spLocks noGrp="1" noChangeArrowheads="1"/>
          </p:cNvSpPr>
          <p:nvPr>
            <p:ph type="sldNum" sz="quarter" idx="4"/>
          </p:nvPr>
        </p:nvSpPr>
        <p:spPr bwMode="auto">
          <a:xfrm>
            <a:off x="8927855" y="6516510"/>
            <a:ext cx="2540000" cy="138499"/>
          </a:xfrm>
          <a:prstGeom prst="rect">
            <a:avLst/>
          </a:prstGeom>
          <a:noFill/>
          <a:ln w="9525">
            <a:noFill/>
            <a:miter lim="800000"/>
            <a:headEnd/>
            <a:tailEnd/>
          </a:ln>
        </p:spPr>
        <p:txBody>
          <a:bodyPr vert="horz" wrap="square" lIns="0" tIns="0" rIns="0" bIns="0" numCol="1" anchor="ctr" anchorCtr="0" compatLnSpc="1">
            <a:prstTxWarp prst="textNoShape">
              <a:avLst/>
            </a:prstTxWarp>
            <a:spAutoFit/>
          </a:bodyPr>
          <a:lstStyle>
            <a:lvl1pPr algn="r" eaLnBrk="0" hangingPunct="0">
              <a:defRPr sz="900" b="1">
                <a:solidFill>
                  <a:srgbClr val="FFFFFF"/>
                </a:solidFill>
                <a:latin typeface="Roboto Regular"/>
                <a:cs typeface="Roboto Regular"/>
              </a:defRPr>
            </a:lvl1pPr>
          </a:lstStyle>
          <a:p>
            <a:fld id="{42C32FFB-F9AE-46F0-A233-A2E628258990}" type="slidenum">
              <a:rPr lang="en-US" smtClean="0"/>
              <a:pPr/>
              <a:t>‹#›</a:t>
            </a:fld>
            <a:endParaRPr lang="en-US" sz="1000"/>
          </a:p>
        </p:txBody>
      </p:sp>
    </p:spTree>
    <p:extLst>
      <p:ext uri="{BB962C8B-B14F-4D97-AF65-F5344CB8AC3E}">
        <p14:creationId xmlns:p14="http://schemas.microsoft.com/office/powerpoint/2010/main" val="36087489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6_Title and Content">
    <p:spTree>
      <p:nvGrpSpPr>
        <p:cNvPr id="1" name=""/>
        <p:cNvGrpSpPr/>
        <p:nvPr/>
      </p:nvGrpSpPr>
      <p:grpSpPr>
        <a:xfrm>
          <a:off x="0" y="0"/>
          <a:ext cx="0" cy="0"/>
          <a:chOff x="0" y="0"/>
          <a:chExt cx="0" cy="0"/>
        </a:xfrm>
      </p:grpSpPr>
      <p:sp>
        <p:nvSpPr>
          <p:cNvPr id="27" name="Title 26"/>
          <p:cNvSpPr>
            <a:spLocks noGrp="1"/>
          </p:cNvSpPr>
          <p:nvPr>
            <p:ph type="title"/>
          </p:nvPr>
        </p:nvSpPr>
        <p:spPr>
          <a:xfrm>
            <a:off x="730307" y="536732"/>
            <a:ext cx="9045263" cy="426784"/>
          </a:xfrm>
        </p:spPr>
        <p:txBody>
          <a:bodyPr/>
          <a:lstStyle/>
          <a:p>
            <a:r>
              <a:rPr lang="en-US" dirty="0"/>
              <a:t>Click to edit Master title style</a:t>
            </a:r>
          </a:p>
        </p:txBody>
      </p:sp>
      <p:sp>
        <p:nvSpPr>
          <p:cNvPr id="9" name="Rectangle 6"/>
          <p:cNvSpPr>
            <a:spLocks noGrp="1" noChangeArrowheads="1"/>
          </p:cNvSpPr>
          <p:nvPr>
            <p:ph type="sldNum" sz="quarter" idx="4"/>
          </p:nvPr>
        </p:nvSpPr>
        <p:spPr bwMode="auto">
          <a:xfrm>
            <a:off x="8927855" y="6516510"/>
            <a:ext cx="2540000" cy="138499"/>
          </a:xfrm>
          <a:prstGeom prst="rect">
            <a:avLst/>
          </a:prstGeom>
          <a:noFill/>
          <a:ln w="9525">
            <a:noFill/>
            <a:miter lim="800000"/>
            <a:headEnd/>
            <a:tailEnd/>
          </a:ln>
        </p:spPr>
        <p:txBody>
          <a:bodyPr vert="horz" wrap="square" lIns="0" tIns="0" rIns="0" bIns="0" numCol="1" anchor="ctr" anchorCtr="0" compatLnSpc="1">
            <a:prstTxWarp prst="textNoShape">
              <a:avLst/>
            </a:prstTxWarp>
            <a:spAutoFit/>
          </a:bodyPr>
          <a:lstStyle>
            <a:lvl1pPr algn="r" eaLnBrk="0" hangingPunct="0">
              <a:defRPr sz="900" b="1">
                <a:solidFill>
                  <a:srgbClr val="FFFFFF"/>
                </a:solidFill>
                <a:latin typeface="Roboto Regular"/>
                <a:cs typeface="Roboto Regular"/>
              </a:defRPr>
            </a:lvl1pPr>
          </a:lstStyle>
          <a:p>
            <a:fld id="{42C32FFB-F9AE-46F0-A233-A2E628258990}" type="slidenum">
              <a:rPr lang="en-US" smtClean="0"/>
              <a:pPr/>
              <a:t>‹#›</a:t>
            </a:fld>
            <a:endParaRPr lang="en-US" sz="1000"/>
          </a:p>
        </p:txBody>
      </p:sp>
      <p:sp>
        <p:nvSpPr>
          <p:cNvPr id="10" name="Rectangle 5"/>
          <p:cNvSpPr>
            <a:spLocks noGrp="1" noChangeArrowheads="1"/>
          </p:cNvSpPr>
          <p:nvPr>
            <p:ph type="ftr" sz="quarter" idx="3"/>
          </p:nvPr>
        </p:nvSpPr>
        <p:spPr>
          <a:xfrm>
            <a:off x="728185" y="6493426"/>
            <a:ext cx="6705600" cy="138113"/>
          </a:xfrm>
          <a:prstGeom prst="rect">
            <a:avLst/>
          </a:prstGeom>
        </p:spPr>
        <p:txBody>
          <a:bodyPr vert="horz" wrap="square" lIns="0" tIns="0" rIns="0" bIns="0" numCol="1" anchor="ctr" anchorCtr="0" compatLnSpc="1">
            <a:prstTxWarp prst="textNoShape">
              <a:avLst/>
            </a:prstTxWarp>
          </a:bodyPr>
          <a:lstStyle>
            <a:lvl1pPr>
              <a:defRPr sz="900" b="1">
                <a:solidFill>
                  <a:srgbClr val="FFFFFF"/>
                </a:solidFill>
                <a:latin typeface="Roboto Regular"/>
                <a:cs typeface="Roboto Regular"/>
              </a:defRPr>
            </a:lvl1pPr>
          </a:lstStyle>
          <a:p>
            <a:r>
              <a:rPr lang="en-US"/>
              <a:t>2022 Clinical Informatics Conference | AMIA</a:t>
            </a:r>
            <a:endParaRPr lang="en-US" dirty="0"/>
          </a:p>
        </p:txBody>
      </p:sp>
    </p:spTree>
    <p:extLst>
      <p:ext uri="{BB962C8B-B14F-4D97-AF65-F5344CB8AC3E}">
        <p14:creationId xmlns:p14="http://schemas.microsoft.com/office/powerpoint/2010/main" val="3680263469"/>
      </p:ext>
    </p:extLst>
  </p:cSld>
  <p:clrMapOvr>
    <a:masterClrMapping/>
  </p:clrMapOvr>
  <mc:AlternateContent xmlns:mc="http://schemas.openxmlformats.org/markup-compatibility/2006" xmlns:p14="http://schemas.microsoft.com/office/powerpoint/2010/main">
    <mc:Choice Requires="p14">
      <p:transition p14:dur="10" advTm="150"/>
    </mc:Choice>
    <mc:Fallback xmlns="">
      <p:transition advTm="15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7" name="Title 26"/>
          <p:cNvSpPr>
            <a:spLocks noGrp="1"/>
          </p:cNvSpPr>
          <p:nvPr>
            <p:ph type="title"/>
          </p:nvPr>
        </p:nvSpPr>
        <p:spPr>
          <a:xfrm>
            <a:off x="730307" y="518949"/>
            <a:ext cx="9045261" cy="444567"/>
          </a:xfrm>
        </p:spPr>
        <p:txBody>
          <a:bodyPr/>
          <a:lstStyle/>
          <a:p>
            <a:r>
              <a:rPr lang="en-US" dirty="0"/>
              <a:t>Click to edit Master title style</a:t>
            </a:r>
          </a:p>
        </p:txBody>
      </p:sp>
      <p:sp>
        <p:nvSpPr>
          <p:cNvPr id="3" name="Content Placeholder 2"/>
          <p:cNvSpPr>
            <a:spLocks noGrp="1"/>
          </p:cNvSpPr>
          <p:nvPr>
            <p:ph sz="quarter" idx="12"/>
          </p:nvPr>
        </p:nvSpPr>
        <p:spPr>
          <a:xfrm>
            <a:off x="729436" y="1252341"/>
            <a:ext cx="10741811" cy="4761281"/>
          </a:xfrm>
        </p:spPr>
        <p:txBody>
          <a:bodyPr/>
          <a:lstStyle>
            <a:lvl1pPr>
              <a:spcBef>
                <a:spcPts val="1600"/>
              </a:spcBef>
              <a:defRPr/>
            </a:lvl1pPr>
            <a:lvl2pPr>
              <a:spcBef>
                <a:spcPts val="800"/>
              </a:spcBef>
              <a:defRPr>
                <a:solidFill>
                  <a:schemeClr val="tx1"/>
                </a:solidFill>
                <a:latin typeface="+mn-lt"/>
              </a:defRPr>
            </a:lvl2pPr>
            <a:lvl3pPr>
              <a:spcBef>
                <a:spcPts val="800"/>
              </a:spcBef>
              <a:defRPr>
                <a:solidFill>
                  <a:schemeClr val="tx1"/>
                </a:solidFill>
                <a:latin typeface="+mn-lt"/>
              </a:defRPr>
            </a:lvl3pPr>
            <a:lvl4pPr>
              <a:spcBef>
                <a:spcPts val="800"/>
              </a:spcBef>
              <a:defRPr>
                <a:solidFill>
                  <a:schemeClr val="tx1"/>
                </a:solidFill>
                <a:latin typeface="+mn-lt"/>
              </a:defRPr>
            </a:lvl4pPr>
            <a:lvl5pPr>
              <a:spcBef>
                <a:spcPts val="800"/>
              </a:spcBef>
              <a:defRPr>
                <a:solidFill>
                  <a:schemeClr val="tx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6"/>
          <p:cNvSpPr>
            <a:spLocks noGrp="1" noChangeArrowheads="1"/>
          </p:cNvSpPr>
          <p:nvPr>
            <p:ph type="sldNum" sz="quarter" idx="4"/>
          </p:nvPr>
        </p:nvSpPr>
        <p:spPr bwMode="auto">
          <a:xfrm>
            <a:off x="8927855" y="6493423"/>
            <a:ext cx="2540000" cy="184666"/>
          </a:xfrm>
          <a:prstGeom prst="rect">
            <a:avLst/>
          </a:prstGeom>
          <a:noFill/>
          <a:ln w="9525">
            <a:noFill/>
            <a:miter lim="800000"/>
            <a:headEnd/>
            <a:tailEnd/>
          </a:ln>
        </p:spPr>
        <p:txBody>
          <a:bodyPr vert="horz" wrap="square" lIns="0" tIns="0" rIns="0" bIns="0" numCol="1" anchor="ctr" anchorCtr="0" compatLnSpc="1">
            <a:prstTxWarp prst="textNoShape">
              <a:avLst/>
            </a:prstTxWarp>
            <a:spAutoFit/>
          </a:bodyPr>
          <a:lstStyle>
            <a:lvl1pPr algn="r" eaLnBrk="0" hangingPunct="0">
              <a:defRPr sz="1200" b="1">
                <a:solidFill>
                  <a:schemeClr val="tx1"/>
                </a:solidFill>
                <a:latin typeface="Roboto Regular"/>
                <a:cs typeface="Roboto Regular"/>
              </a:defRPr>
            </a:lvl1pPr>
          </a:lstStyle>
          <a:p>
            <a:fld id="{42C32FFB-F9AE-46F0-A233-A2E628258990}" type="slidenum">
              <a:rPr lang="en-US" smtClean="0"/>
              <a:pPr/>
              <a:t>‹#›</a:t>
            </a:fld>
            <a:endParaRPr lang="en-US" sz="1333" dirty="0"/>
          </a:p>
        </p:txBody>
      </p:sp>
      <p:sp>
        <p:nvSpPr>
          <p:cNvPr id="10" name="Rectangle 5"/>
          <p:cNvSpPr>
            <a:spLocks noGrp="1" noChangeArrowheads="1"/>
          </p:cNvSpPr>
          <p:nvPr>
            <p:ph type="ftr" sz="quarter" idx="3"/>
          </p:nvPr>
        </p:nvSpPr>
        <p:spPr>
          <a:xfrm>
            <a:off x="728185" y="6493422"/>
            <a:ext cx="6705600" cy="138113"/>
          </a:xfrm>
          <a:prstGeom prst="rect">
            <a:avLst/>
          </a:prstGeom>
        </p:spPr>
        <p:txBody>
          <a:bodyPr vert="horz" wrap="square" lIns="0" tIns="0" rIns="0" bIns="0" numCol="1" anchor="ctr" anchorCtr="0" compatLnSpc="1">
            <a:prstTxWarp prst="textNoShape">
              <a:avLst/>
            </a:prstTxWarp>
          </a:bodyPr>
          <a:lstStyle>
            <a:lvl1pPr>
              <a:defRPr sz="1200" b="1">
                <a:solidFill>
                  <a:schemeClr val="tx1"/>
                </a:solidFill>
                <a:latin typeface="Roboto Regular"/>
                <a:cs typeface="Roboto Regular"/>
              </a:defRPr>
            </a:lvl1pPr>
          </a:lstStyle>
          <a:p>
            <a:r>
              <a:rPr lang="en-US"/>
              <a:t>AMIA 2023 Annual Symposium  |   amia.org</a:t>
            </a:r>
            <a:endParaRPr lang="en-US" dirty="0"/>
          </a:p>
        </p:txBody>
      </p:sp>
    </p:spTree>
    <p:extLst>
      <p:ext uri="{BB962C8B-B14F-4D97-AF65-F5344CB8AC3E}">
        <p14:creationId xmlns:p14="http://schemas.microsoft.com/office/powerpoint/2010/main" val="15830597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28192" y="510261"/>
            <a:ext cx="9047377" cy="444567"/>
          </a:xfrm>
        </p:spPr>
        <p:txBody>
          <a:bodyPr/>
          <a:lstStyle/>
          <a:p>
            <a:r>
              <a:rPr lang="en-US" dirty="0"/>
              <a:t>Click to edit Master title style</a:t>
            </a:r>
          </a:p>
        </p:txBody>
      </p:sp>
      <p:sp>
        <p:nvSpPr>
          <p:cNvPr id="8" name="Content Placeholder 7"/>
          <p:cNvSpPr>
            <a:spLocks noGrp="1"/>
          </p:cNvSpPr>
          <p:nvPr>
            <p:ph sz="quarter" idx="12"/>
          </p:nvPr>
        </p:nvSpPr>
        <p:spPr>
          <a:xfrm>
            <a:off x="729439" y="1261024"/>
            <a:ext cx="5232452" cy="4752597"/>
          </a:xfrm>
        </p:spPr>
        <p:txBody>
          <a:bodyPr/>
          <a:lstStyle>
            <a:lvl2pPr>
              <a:defRPr>
                <a:latin typeface="+mn-lt"/>
              </a:defRPr>
            </a:lvl2pPr>
            <a:lvl3pPr>
              <a:defRPr>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9"/>
          <p:cNvSpPr>
            <a:spLocks noGrp="1"/>
          </p:cNvSpPr>
          <p:nvPr>
            <p:ph sz="quarter" idx="13"/>
          </p:nvPr>
        </p:nvSpPr>
        <p:spPr>
          <a:xfrm>
            <a:off x="6191455" y="1261024"/>
            <a:ext cx="5232452" cy="4752597"/>
          </a:xfrm>
        </p:spPr>
        <p:txBody>
          <a:bodyPr/>
          <a:lstStyle>
            <a:lvl2pPr>
              <a:defRPr>
                <a:latin typeface="+mn-lt"/>
              </a:defRPr>
            </a:lvl2pPr>
            <a:lvl3pPr>
              <a:defRPr>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noChangeArrowheads="1"/>
          </p:cNvSpPr>
          <p:nvPr>
            <p:ph type="sldNum" sz="quarter" idx="4"/>
          </p:nvPr>
        </p:nvSpPr>
        <p:spPr bwMode="auto">
          <a:xfrm>
            <a:off x="8927855" y="6493423"/>
            <a:ext cx="2540000" cy="184666"/>
          </a:xfrm>
          <a:prstGeom prst="rect">
            <a:avLst/>
          </a:prstGeom>
          <a:noFill/>
          <a:ln w="9525">
            <a:noFill/>
            <a:miter lim="800000"/>
            <a:headEnd/>
            <a:tailEnd/>
          </a:ln>
        </p:spPr>
        <p:txBody>
          <a:bodyPr vert="horz" wrap="square" lIns="0" tIns="0" rIns="0" bIns="0" numCol="1" anchor="ctr" anchorCtr="0" compatLnSpc="1">
            <a:prstTxWarp prst="textNoShape">
              <a:avLst/>
            </a:prstTxWarp>
            <a:spAutoFit/>
          </a:bodyPr>
          <a:lstStyle>
            <a:lvl1pPr algn="r" eaLnBrk="0" hangingPunct="0">
              <a:defRPr sz="1200" b="1">
                <a:solidFill>
                  <a:srgbClr val="FFFFFF"/>
                </a:solidFill>
                <a:latin typeface="Roboto Regular"/>
                <a:cs typeface="Roboto Regular"/>
              </a:defRPr>
            </a:lvl1pPr>
          </a:lstStyle>
          <a:p>
            <a:fld id="{42C32FFB-F9AE-46F0-A233-A2E628258990}" type="slidenum">
              <a:rPr lang="en-US" smtClean="0"/>
              <a:pPr/>
              <a:t>‹#›</a:t>
            </a:fld>
            <a:endParaRPr lang="en-US" sz="1333"/>
          </a:p>
        </p:txBody>
      </p:sp>
      <p:sp>
        <p:nvSpPr>
          <p:cNvPr id="11" name="Rectangle 5"/>
          <p:cNvSpPr>
            <a:spLocks noGrp="1" noChangeArrowheads="1"/>
          </p:cNvSpPr>
          <p:nvPr>
            <p:ph type="ftr" sz="quarter" idx="3"/>
          </p:nvPr>
        </p:nvSpPr>
        <p:spPr>
          <a:xfrm>
            <a:off x="728185" y="6493422"/>
            <a:ext cx="6705600" cy="138113"/>
          </a:xfrm>
          <a:prstGeom prst="rect">
            <a:avLst/>
          </a:prstGeom>
        </p:spPr>
        <p:txBody>
          <a:bodyPr vert="horz" wrap="square" lIns="0" tIns="0" rIns="0" bIns="0" numCol="1" anchor="ctr" anchorCtr="0" compatLnSpc="1">
            <a:prstTxWarp prst="textNoShape">
              <a:avLst/>
            </a:prstTxWarp>
          </a:bodyPr>
          <a:lstStyle>
            <a:lvl1pPr>
              <a:defRPr sz="1200" b="1">
                <a:solidFill>
                  <a:srgbClr val="FFFFFF"/>
                </a:solidFill>
                <a:latin typeface="Roboto Regular"/>
                <a:cs typeface="Roboto Regular"/>
              </a:defRPr>
            </a:lvl1pPr>
          </a:lstStyle>
          <a:p>
            <a:r>
              <a:rPr lang="en-US"/>
              <a:t>AMIA 2023 Annual Symposium  |   amia.org</a:t>
            </a:r>
            <a:endParaRPr lang="en-US" dirty="0"/>
          </a:p>
        </p:txBody>
      </p:sp>
    </p:spTree>
    <p:extLst>
      <p:ext uri="{BB962C8B-B14F-4D97-AF65-F5344CB8AC3E}">
        <p14:creationId xmlns:p14="http://schemas.microsoft.com/office/powerpoint/2010/main" val="14518284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Numbered List">
    <p:spTree>
      <p:nvGrpSpPr>
        <p:cNvPr id="1" name=""/>
        <p:cNvGrpSpPr/>
        <p:nvPr/>
      </p:nvGrpSpPr>
      <p:grpSpPr>
        <a:xfrm>
          <a:off x="0" y="0"/>
          <a:ext cx="0" cy="0"/>
          <a:chOff x="0" y="0"/>
          <a:chExt cx="0" cy="0"/>
        </a:xfrm>
      </p:grpSpPr>
      <p:sp>
        <p:nvSpPr>
          <p:cNvPr id="3" name="Content Placeholder 2"/>
          <p:cNvSpPr>
            <a:spLocks noGrp="1"/>
          </p:cNvSpPr>
          <p:nvPr>
            <p:ph idx="1"/>
          </p:nvPr>
        </p:nvSpPr>
        <p:spPr>
          <a:xfrm>
            <a:off x="1199457" y="1952836"/>
            <a:ext cx="9793088" cy="4104456"/>
          </a:xfrm>
        </p:spPr>
        <p:txBody>
          <a:bodyPr/>
          <a:lstStyle>
            <a:lvl1pPr marL="341313" indent="-341313">
              <a:buFont typeface="+mj-lt"/>
              <a:buAutoNum type="arabicPeriod"/>
              <a:defRPr sz="2000">
                <a:solidFill>
                  <a:schemeClr val="tx1"/>
                </a:solidFill>
                <a:latin typeface="+mn-lt"/>
              </a:defRPr>
            </a:lvl1pPr>
            <a:lvl2pPr marL="688975" indent="-347663">
              <a:buFont typeface="+mj-lt"/>
              <a:buAutoNum type="arabicPeriod"/>
              <a:defRPr sz="2000">
                <a:solidFill>
                  <a:schemeClr val="tx1"/>
                </a:solidFill>
                <a:latin typeface="+mn-lt"/>
              </a:defRPr>
            </a:lvl2pPr>
            <a:lvl3pPr marL="1030288" indent="-341313">
              <a:buFont typeface="+mj-lt"/>
              <a:buAutoNum type="arabicPeriod"/>
              <a:defRPr sz="2000">
                <a:solidFill>
                  <a:schemeClr val="tx1"/>
                </a:solidFill>
                <a:latin typeface="+mn-lt"/>
              </a:defRPr>
            </a:lvl3pPr>
            <a:lvl4pPr marL="1371600" indent="-342900">
              <a:buFont typeface="+mj-lt"/>
              <a:buAutoNum type="arabicPeriod"/>
              <a:defRPr sz="2000">
                <a:solidFill>
                  <a:schemeClr val="tx1"/>
                </a:solidFill>
                <a:latin typeface="+mn-lt"/>
              </a:defRPr>
            </a:lvl4pPr>
            <a:lvl5pPr marL="1712913" indent="-341313">
              <a:buFont typeface="+mj-lt"/>
              <a:buAutoNum type="arabicPeriod"/>
              <a:defRPr sz="2000">
                <a:solidFill>
                  <a:schemeClr val="tx1"/>
                </a:solidFill>
                <a:latin typeface="+mn-lt"/>
              </a:defRPr>
            </a:lvl5pPr>
          </a:lstStyle>
          <a:p>
            <a:pPr lvl="0"/>
            <a:r>
              <a:rPr lang="en-US">
                <a:sym typeface="Georgia" charset="0"/>
              </a:rPr>
              <a:t>Click to edit Master text styles</a:t>
            </a:r>
          </a:p>
          <a:p>
            <a:pPr lvl="1"/>
            <a:r>
              <a:rPr lang="en-US">
                <a:sym typeface="Georgia" charset="0"/>
              </a:rPr>
              <a:t>Second level</a:t>
            </a:r>
          </a:p>
          <a:p>
            <a:pPr lvl="2"/>
            <a:r>
              <a:rPr lang="en-US">
                <a:sym typeface="Georgia" charset="0"/>
              </a:rPr>
              <a:t>Third level</a:t>
            </a:r>
          </a:p>
          <a:p>
            <a:pPr lvl="3"/>
            <a:r>
              <a:rPr lang="en-US">
                <a:sym typeface="Georgia" charset="0"/>
              </a:rPr>
              <a:t>Fourth level</a:t>
            </a:r>
          </a:p>
          <a:p>
            <a:pPr lvl="4"/>
            <a:r>
              <a:rPr lang="en-US">
                <a:sym typeface="Georgia" charset="0"/>
              </a:rPr>
              <a:t>Fifth level</a:t>
            </a:r>
            <a:endParaRPr lang="en-US" dirty="0">
              <a:sym typeface="Gill Sans" charset="0"/>
            </a:endParaRPr>
          </a:p>
        </p:txBody>
      </p:sp>
      <p:sp>
        <p:nvSpPr>
          <p:cNvPr id="4" name="Slide Number Placeholder 3"/>
          <p:cNvSpPr>
            <a:spLocks noGrp="1"/>
          </p:cNvSpPr>
          <p:nvPr>
            <p:ph type="sldNum" sz="quarter" idx="10"/>
          </p:nvPr>
        </p:nvSpPr>
        <p:spPr/>
        <p:txBody>
          <a:bodyPr/>
          <a:lstStyle>
            <a:lvl1pPr>
              <a:defRPr/>
            </a:lvl1pPr>
          </a:lstStyle>
          <a:p>
            <a:fld id="{F3F83FC7-6A5B-48D4-AE15-9ED2F8372EC8}" type="slidenum">
              <a:rPr lang="en-US">
                <a:solidFill>
                  <a:srgbClr val="000000"/>
                </a:solidFill>
              </a:rPr>
              <a:pPr/>
              <a:t>‹#›</a:t>
            </a:fld>
            <a:endParaRPr lang="en-US">
              <a:solidFill>
                <a:srgbClr val="000000"/>
              </a:solidFill>
            </a:endParaRPr>
          </a:p>
        </p:txBody>
      </p:sp>
      <p:sp>
        <p:nvSpPr>
          <p:cNvPr id="8" name="Text Placeholder 7"/>
          <p:cNvSpPr>
            <a:spLocks noGrp="1"/>
          </p:cNvSpPr>
          <p:nvPr>
            <p:ph type="body" sz="quarter" idx="11" hasCustomPrompt="1"/>
          </p:nvPr>
        </p:nvSpPr>
        <p:spPr>
          <a:xfrm>
            <a:off x="1199456" y="1520788"/>
            <a:ext cx="9793088" cy="396044"/>
          </a:xfrm>
        </p:spPr>
        <p:txBody>
          <a:bodyPr/>
          <a:lstStyle>
            <a:lvl1pPr marL="0" indent="0">
              <a:buNone/>
              <a:defRPr sz="1800">
                <a:solidFill>
                  <a:schemeClr val="accent6"/>
                </a:solidFill>
                <a:latin typeface="+mj-lt"/>
              </a:defRPr>
            </a:lvl1pPr>
          </a:lstStyle>
          <a:p>
            <a:pPr lvl="0"/>
            <a:r>
              <a:rPr lang="en-US" dirty="0"/>
              <a:t>Click to edit Master subhead styles</a:t>
            </a:r>
          </a:p>
        </p:txBody>
      </p:sp>
      <p:sp>
        <p:nvSpPr>
          <p:cNvPr id="11" name="Text Placeholder 10"/>
          <p:cNvSpPr>
            <a:spLocks noGrp="1"/>
          </p:cNvSpPr>
          <p:nvPr>
            <p:ph type="body" sz="quarter" idx="12" hasCustomPrompt="1"/>
          </p:nvPr>
        </p:nvSpPr>
        <p:spPr>
          <a:xfrm>
            <a:off x="1199457" y="6165305"/>
            <a:ext cx="9793817" cy="250825"/>
          </a:xfrm>
        </p:spPr>
        <p:txBody>
          <a:bodyPr anchor="b" anchorCtr="0"/>
          <a:lstStyle>
            <a:lvl1pPr marL="0" indent="0">
              <a:spcBef>
                <a:spcPts val="0"/>
              </a:spcBef>
              <a:buNone/>
              <a:defRPr sz="1000"/>
            </a:lvl1pPr>
          </a:lstStyle>
          <a:p>
            <a:pPr lvl="0"/>
            <a:r>
              <a:rPr lang="en-US" dirty="0"/>
              <a:t>Click to edit Master footnote styles</a:t>
            </a:r>
          </a:p>
        </p:txBody>
      </p:sp>
      <p:sp>
        <p:nvSpPr>
          <p:cNvPr id="7" name="Rectangle 4"/>
          <p:cNvSpPr>
            <a:spLocks noGrp="1" noChangeArrowheads="1"/>
          </p:cNvSpPr>
          <p:nvPr>
            <p:ph type="title"/>
          </p:nvPr>
        </p:nvSpPr>
        <p:spPr bwMode="auto">
          <a:xfrm>
            <a:off x="1199457" y="692696"/>
            <a:ext cx="9810751" cy="822960"/>
          </a:xfrm>
          <a:prstGeom prst="rect">
            <a:avLst/>
          </a:prstGeom>
          <a:noFill/>
          <a:ln w="12700">
            <a:noFill/>
            <a:miter lim="800000"/>
            <a:headEnd/>
            <a:tailEnd/>
          </a:ln>
          <a:effectLst/>
        </p:spPr>
        <p:txBody>
          <a:bodyPr vert="horz" wrap="square" lIns="35717" tIns="35717" rIns="35717" bIns="35717" numCol="1" anchor="b" anchorCtr="0" compatLnSpc="1">
            <a:prstTxWarp prst="textNoShape">
              <a:avLst/>
            </a:prstTxWarp>
          </a:bodyPr>
          <a:lstStyle/>
          <a:p>
            <a:pPr lvl="0"/>
            <a:r>
              <a:rPr lang="en-US">
                <a:sym typeface="Georgia" charset="0"/>
              </a:rPr>
              <a:t>Click to edit Master title style</a:t>
            </a:r>
            <a:endParaRPr lang="en-US" dirty="0">
              <a:sym typeface="Georgia" charset="0"/>
            </a:endParaRPr>
          </a:p>
        </p:txBody>
      </p:sp>
    </p:spTree>
    <p:extLst>
      <p:ext uri="{BB962C8B-B14F-4D97-AF65-F5344CB8AC3E}">
        <p14:creationId xmlns:p14="http://schemas.microsoft.com/office/powerpoint/2010/main" val="3142376702"/>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5/28/2025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509A250-FF31-4206-8172-F9D3106AACB1}" type="datetimeFigureOut">
              <a:rPr lang="en-US" dirty="0"/>
              <a:t>5/28/2025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509A250-FF31-4206-8172-F9D3106AACB1}" type="datetimeFigureOut">
              <a:rPr lang="en-US" dirty="0"/>
              <a:t>5/28/2025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4509A250-FF31-4206-8172-F9D3106AACB1}" type="datetimeFigureOut">
              <a:rPr lang="en-US" dirty="0"/>
              <a:t>5/28/2025</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509A250-FF31-4206-8172-F9D3106AACB1}" type="datetimeFigureOut">
              <a:rPr lang="en-US" dirty="0"/>
              <a:t>5/28/2025</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4"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4509A250-FF31-4206-8172-F9D3106AACB1}" type="datetimeFigureOut">
              <a:rPr lang="en-US" dirty="0"/>
              <a:t>5/28/2025</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5/28/2025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2.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4.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6">
            <a:extLst>
              <a:ext uri="{28A0092B-C50C-407E-A947-70E740481C1C}">
                <a14:useLocalDpi xmlns:a14="http://schemas.microsoft.com/office/drawing/2010/main"/>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7">
            <a:extLst>
              <a:ext uri="{28A0092B-C50C-407E-A947-70E740481C1C}">
                <a14:useLocalDpi xmlns:a14="http://schemas.microsoft.com/office/drawing/2010/main"/>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8">
            <a:extLst>
              <a:ext uri="{28A0092B-C50C-407E-A947-70E740481C1C}">
                <a14:useLocalDpi xmlns:a14="http://schemas.microsoft.com/office/drawing/2010/main"/>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9">
            <a:extLst>
              <a:ext uri="{28A0092B-C50C-407E-A947-70E740481C1C}">
                <a14:useLocalDpi xmlns:a14="http://schemas.microsoft.com/office/drawing/2010/main"/>
              </a:ext>
            </a:extLst>
          </a:blip>
          <a:srcRect b="23320"/>
          <a:stretch/>
        </p:blipFill>
        <p:spPr>
          <a:xfrm>
            <a:off x="8609012"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509A250-FF31-4206-8172-F9D3106AACB1}" type="datetimeFigureOut">
              <a:rPr lang="en-US" dirty="0"/>
              <a:t>5/28/2025</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02111984F565}" type="slidenum">
              <a:rPr lang="en-US" dirty="0"/>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64" r:id="rId12"/>
    <p:sldLayoutId id="2147483662" r:id="rId13"/>
    <p:sldLayoutId id="2147483669" r:id="rId14"/>
    <p:sldLayoutId id="2147483670" r:id="rId15"/>
    <p:sldLayoutId id="2147483658" r:id="rId16"/>
    <p:sldLayoutId id="2147483659" r:id="rId17"/>
    <p:sldLayoutId id="2147483673" r:id="rId18"/>
    <p:sldLayoutId id="2147483686" r:id="rId19"/>
    <p:sldLayoutId id="2147483689" r:id="rId20"/>
    <p:sldLayoutId id="2147483691" r:id="rId21"/>
    <p:sldLayoutId id="2147483693" r:id="rId22"/>
    <p:sldLayoutId id="2147483694" r:id="rId23"/>
    <p:sldLayoutId id="2147483695" r:id="rId24"/>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3" Type="http://schemas.openxmlformats.org/officeDocument/2006/relationships/image" Target="../media/image31.jfif"/><Relationship Id="rId2" Type="http://schemas.openxmlformats.org/officeDocument/2006/relationships/notesSlide" Target="../notesSlides/notesSlide16.xml"/><Relationship Id="rId1" Type="http://schemas.openxmlformats.org/officeDocument/2006/relationships/slideLayout" Target="../slideLayouts/slideLayout20.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jpeg"/><Relationship Id="rId7" Type="http://schemas.openxmlformats.org/officeDocument/2006/relationships/diagramQuickStyle" Target="../diagrams/quickStyle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9.jpeg"/><Relationship Id="rId9" Type="http://schemas.microsoft.com/office/2007/relationships/diagramDrawing" Target="../diagrams/drawing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image" Target="../media/image8.png"/><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24.xml"/><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6.xml"/><Relationship Id="rId1" Type="http://schemas.openxmlformats.org/officeDocument/2006/relationships/slideLayout" Target="../slideLayouts/slideLayout22.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18.xml"/><Relationship Id="rId4" Type="http://schemas.openxmlformats.org/officeDocument/2006/relationships/hyperlink" Target="http://www-formal.stanford.edu/jmc/"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2.xml"/></Relationships>
</file>

<file path=ppt/slides/_rels/slide38.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2.xml"/></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8.png"/><Relationship Id="rId2" Type="http://schemas.openxmlformats.org/officeDocument/2006/relationships/notesSlide" Target="../notesSlides/notesSlide42.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49.png"/><Relationship Id="rId4" Type="http://schemas.openxmlformats.org/officeDocument/2006/relationships/image" Target="../media/image48.jpeg"/></Relationships>
</file>

<file path=ppt/slides/_rels/slide44.xml.rels><?xml version="1.0" encoding="UTF-8" standalone="yes"?>
<Relationships xmlns="http://schemas.openxmlformats.org/package/2006/relationships"><Relationship Id="rId8" Type="http://schemas.openxmlformats.org/officeDocument/2006/relationships/image" Target="../media/image50.jp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43.xml"/><Relationship Id="rId1" Type="http://schemas.openxmlformats.org/officeDocument/2006/relationships/slideLayout" Target="../slideLayouts/slideLayout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 Id="rId9" Type="http://schemas.openxmlformats.org/officeDocument/2006/relationships/image" Target="../media/image51.png"/></Relationships>
</file>

<file path=ppt/slides/_rels/slide4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4.xml"/><Relationship Id="rId1" Type="http://schemas.openxmlformats.org/officeDocument/2006/relationships/slideLayout" Target="../slideLayouts/slideLayout4.xml"/><Relationship Id="rId4" Type="http://schemas.openxmlformats.org/officeDocument/2006/relationships/image" Target="../media/image52.png"/></Relationships>
</file>

<file path=ppt/slides/_rels/slide4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52.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0.xml"/><Relationship Id="rId1" Type="http://schemas.openxmlformats.org/officeDocument/2006/relationships/slideLayout" Target="../slideLayouts/slideLayout19.xml"/></Relationships>
</file>

<file path=ppt/slides/_rels/slide6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1.xml"/><Relationship Id="rId1" Type="http://schemas.openxmlformats.org/officeDocument/2006/relationships/slideLayout" Target="../slideLayouts/slideLayout1.xml"/><Relationship Id="rId5" Type="http://schemas.openxmlformats.org/officeDocument/2006/relationships/hyperlink" Target="mailto:pdykes@bwh.Harvard.edu" TargetMode="External"/><Relationship Id="rId4" Type="http://schemas.openxmlformats.org/officeDocument/2006/relationships/image" Target="../media/image59.jpe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6.jpeg"/><Relationship Id="rId7"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8.png"/><Relationship Id="rId10" Type="http://schemas.openxmlformats.org/officeDocument/2006/relationships/image" Target="../media/image26.jpeg"/><Relationship Id="rId4" Type="http://schemas.openxmlformats.org/officeDocument/2006/relationships/image" Target="../media/image7.png"/><Relationship Id="rId9"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pic>
        <p:nvPicPr>
          <p:cNvPr id="5" name="Picture 4" descr="chain links">
            <a:extLst>
              <a:ext uri="{FF2B5EF4-FFF2-40B4-BE49-F238E27FC236}">
                <a16:creationId xmlns:a16="http://schemas.microsoft.com/office/drawing/2014/main" id="{A4511EBC-2F3C-446D-867B-7DC328517A44}"/>
              </a:ext>
            </a:extLst>
          </p:cNvPr>
          <p:cNvPicPr>
            <a:picLocks noChangeAspect="1"/>
          </p:cNvPicPr>
          <p:nvPr/>
        </p:nvPicPr>
        <p:blipFill rotWithShape="1">
          <a:blip r:embed="rId4">
            <a:duotone>
              <a:prstClr val="black"/>
              <a:schemeClr val="accent5">
                <a:tint val="45000"/>
                <a:satMod val="400000"/>
              </a:schemeClr>
            </a:duotone>
            <a:alphaModFix amt="25000"/>
          </a:blip>
          <a:srcRect t="23391" r="9091"/>
          <a:stretch/>
        </p:blipFill>
        <p:spPr>
          <a:xfrm>
            <a:off x="20" y="10"/>
            <a:ext cx="12191980" cy="6857990"/>
          </a:xfrm>
          <a:prstGeom prst="rect">
            <a:avLst/>
          </a:prstGeom>
        </p:spPr>
      </p:pic>
      <p:sp>
        <p:nvSpPr>
          <p:cNvPr id="2" name="Title 1">
            <a:extLst>
              <a:ext uri="{FF2B5EF4-FFF2-40B4-BE49-F238E27FC236}">
                <a16:creationId xmlns:a16="http://schemas.microsoft.com/office/drawing/2014/main" id="{3D30D32A-359B-41BB-9746-2CF3A21EEFFC}"/>
              </a:ext>
            </a:extLst>
          </p:cNvPr>
          <p:cNvSpPr>
            <a:spLocks noGrp="1"/>
          </p:cNvSpPr>
          <p:nvPr>
            <p:ph type="ctrTitle"/>
          </p:nvPr>
        </p:nvSpPr>
        <p:spPr>
          <a:xfrm>
            <a:off x="1020505" y="1594627"/>
            <a:ext cx="9417308" cy="2196788"/>
          </a:xfrm>
        </p:spPr>
        <p:txBody>
          <a:bodyPr>
            <a:noAutofit/>
          </a:bodyPr>
          <a:lstStyle/>
          <a:p>
            <a:pPr marL="0" marR="0">
              <a:spcBef>
                <a:spcPts val="0"/>
              </a:spcBef>
              <a:spcAft>
                <a:spcPts val="0"/>
              </a:spcAft>
            </a:pPr>
            <a:r>
              <a:rPr lang="en-US" sz="4800" dirty="0">
                <a:solidFill>
                  <a:schemeClr val="tx1"/>
                </a:solidFill>
                <a:effectLst/>
                <a:ea typeface="PMingLiU" panose="02020500000000000000" pitchFamily="18" charset="-120"/>
              </a:rPr>
              <a:t>Empowering Nurses NOW: </a:t>
            </a:r>
            <a:br>
              <a:rPr lang="en-US" sz="4800" dirty="0">
                <a:solidFill>
                  <a:schemeClr val="tx1"/>
                </a:solidFill>
                <a:effectLst/>
                <a:ea typeface="PMingLiU" panose="02020500000000000000" pitchFamily="18" charset="-120"/>
              </a:rPr>
            </a:br>
            <a:r>
              <a:rPr lang="en-US" sz="4800" dirty="0">
                <a:solidFill>
                  <a:schemeClr val="tx1"/>
                </a:solidFill>
                <a:effectLst/>
                <a:ea typeface="PMingLiU" panose="02020500000000000000" pitchFamily="18" charset="-120"/>
              </a:rPr>
              <a:t>AI Tools for Better Care and Outcomes</a:t>
            </a:r>
          </a:p>
        </p:txBody>
      </p:sp>
      <p:sp>
        <p:nvSpPr>
          <p:cNvPr id="20" name="Rectangle 19">
            <a:extLst>
              <a:ext uri="{FF2B5EF4-FFF2-40B4-BE49-F238E27FC236}">
                <a16:creationId xmlns:a16="http://schemas.microsoft.com/office/drawing/2014/main" id="{318E9D62-7BA3-4D5E-8915-0D0E8661E3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 name="TextBox 6">
            <a:extLst>
              <a:ext uri="{FF2B5EF4-FFF2-40B4-BE49-F238E27FC236}">
                <a16:creationId xmlns:a16="http://schemas.microsoft.com/office/drawing/2014/main" id="{2738EA54-8BE6-D881-0D58-D831C98B7B55}"/>
              </a:ext>
            </a:extLst>
          </p:cNvPr>
          <p:cNvSpPr txBox="1"/>
          <p:nvPr/>
        </p:nvSpPr>
        <p:spPr>
          <a:xfrm>
            <a:off x="878430" y="5063788"/>
            <a:ext cx="5217570" cy="369332"/>
          </a:xfrm>
          <a:prstGeom prst="rect">
            <a:avLst/>
          </a:prstGeom>
          <a:noFill/>
        </p:spPr>
        <p:txBody>
          <a:bodyPr wrap="square" rtlCol="0">
            <a:spAutoFit/>
          </a:bodyPr>
          <a:lstStyle/>
          <a:p>
            <a:endParaRPr lang="en-US" dirty="0">
              <a:solidFill>
                <a:schemeClr val="accent1"/>
              </a:solidFill>
            </a:endParaRPr>
          </a:p>
        </p:txBody>
      </p:sp>
      <p:pic>
        <p:nvPicPr>
          <p:cNvPr id="4" name="Picture 2" descr="Harvard Medical School - Wikipedia">
            <a:extLst>
              <a:ext uri="{FF2B5EF4-FFF2-40B4-BE49-F238E27FC236}">
                <a16:creationId xmlns:a16="http://schemas.microsoft.com/office/drawing/2014/main" id="{441C2B60-9835-9797-90BE-D03B252D03D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01591" y="6306872"/>
            <a:ext cx="398381" cy="47485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About Mass General Brigham | Mass General Brigham Innovation">
            <a:extLst>
              <a:ext uri="{FF2B5EF4-FFF2-40B4-BE49-F238E27FC236}">
                <a16:creationId xmlns:a16="http://schemas.microsoft.com/office/drawing/2014/main" id="{A9605EE9-91B7-56DF-9695-0066B998E29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0504" y="6306872"/>
            <a:ext cx="438988" cy="438988"/>
          </a:xfrm>
          <a:prstGeom prst="rect">
            <a:avLst/>
          </a:prstGeom>
          <a:solidFill>
            <a:schemeClr val="tx1"/>
          </a:solidFill>
        </p:spPr>
      </p:pic>
      <p:sp>
        <p:nvSpPr>
          <p:cNvPr id="9" name="Subtitle 8">
            <a:extLst>
              <a:ext uri="{FF2B5EF4-FFF2-40B4-BE49-F238E27FC236}">
                <a16:creationId xmlns:a16="http://schemas.microsoft.com/office/drawing/2014/main" id="{448EA931-5475-D5B9-ADA4-4FDAE6522C4F}"/>
              </a:ext>
            </a:extLst>
          </p:cNvPr>
          <p:cNvSpPr>
            <a:spLocks noGrp="1"/>
          </p:cNvSpPr>
          <p:nvPr>
            <p:ph type="subTitle" idx="1"/>
          </p:nvPr>
        </p:nvSpPr>
        <p:spPr>
          <a:xfrm>
            <a:off x="1154955" y="4506685"/>
            <a:ext cx="8825658" cy="1580605"/>
          </a:xfrm>
        </p:spPr>
        <p:txBody>
          <a:bodyPr>
            <a:normAutofit fontScale="32500" lnSpcReduction="20000"/>
          </a:bodyPr>
          <a:lstStyle/>
          <a:p>
            <a:r>
              <a:rPr lang="en-US" sz="6400" dirty="0">
                <a:solidFill>
                  <a:schemeClr val="accent1"/>
                </a:solidFill>
              </a:rPr>
              <a:t>Patricia C. Dykes PhD, MA, RN, FAAN, FACMI</a:t>
            </a:r>
          </a:p>
          <a:p>
            <a:r>
              <a:rPr lang="en-US" sz="6400" dirty="0">
                <a:solidFill>
                  <a:schemeClr val="accent1"/>
                </a:solidFill>
              </a:rPr>
              <a:t>Brigham and Women’s Hospital</a:t>
            </a:r>
          </a:p>
          <a:p>
            <a:r>
              <a:rPr lang="en-US" sz="6400" dirty="0">
                <a:solidFill>
                  <a:schemeClr val="accent1"/>
                </a:solidFill>
              </a:rPr>
              <a:t>Harvard Medical School</a:t>
            </a:r>
          </a:p>
          <a:p>
            <a:r>
              <a:rPr lang="en-US" sz="6400" dirty="0">
                <a:solidFill>
                  <a:schemeClr val="accent1"/>
                </a:solidFill>
              </a:rPr>
              <a:t>Boston, MA</a:t>
            </a:r>
          </a:p>
          <a:p>
            <a:endParaRPr lang="en-US" dirty="0"/>
          </a:p>
        </p:txBody>
      </p:sp>
    </p:spTree>
    <p:extLst>
      <p:ext uri="{BB962C8B-B14F-4D97-AF65-F5344CB8AC3E}">
        <p14:creationId xmlns:p14="http://schemas.microsoft.com/office/powerpoint/2010/main" val="1930009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2E075-E6B7-423B-8180-038573F067E3}"/>
              </a:ext>
            </a:extLst>
          </p:cNvPr>
          <p:cNvSpPr>
            <a:spLocks noGrp="1"/>
          </p:cNvSpPr>
          <p:nvPr>
            <p:ph type="title"/>
          </p:nvPr>
        </p:nvSpPr>
        <p:spPr/>
        <p:txBody>
          <a:bodyPr/>
          <a:lstStyle/>
          <a:p>
            <a:r>
              <a:rPr lang="en-US" sz="3600" dirty="0"/>
              <a:t>What is CONCERN?</a:t>
            </a:r>
          </a:p>
        </p:txBody>
      </p:sp>
      <p:sp>
        <p:nvSpPr>
          <p:cNvPr id="5" name="Content Placeholder 4">
            <a:extLst>
              <a:ext uri="{FF2B5EF4-FFF2-40B4-BE49-F238E27FC236}">
                <a16:creationId xmlns:a16="http://schemas.microsoft.com/office/drawing/2014/main" id="{366050DB-2FD9-5CB1-DD28-A1FD52DADAC1}"/>
              </a:ext>
            </a:extLst>
          </p:cNvPr>
          <p:cNvSpPr>
            <a:spLocks noGrp="1"/>
          </p:cNvSpPr>
          <p:nvPr>
            <p:ph sz="half" idx="1"/>
          </p:nvPr>
        </p:nvSpPr>
        <p:spPr>
          <a:xfrm>
            <a:off x="838200" y="1291283"/>
            <a:ext cx="6688015" cy="5146764"/>
          </a:xfrm>
        </p:spPr>
        <p:txBody>
          <a:bodyPr>
            <a:normAutofit lnSpcReduction="10000"/>
          </a:bodyPr>
          <a:lstStyle/>
          <a:p>
            <a:r>
              <a:rPr lang="en-US" sz="2800" dirty="0"/>
              <a:t>CONCERN is an early warning system (EWS) for patient deterioration based on nursing documentation patterns or “signals”</a:t>
            </a:r>
          </a:p>
          <a:p>
            <a:r>
              <a:rPr lang="en-US" sz="2800" dirty="0"/>
              <a:t>CONCERN detects the nurses’ expert clinical judgment when it perceives changes in a patient’s clinical state </a:t>
            </a:r>
          </a:p>
          <a:p>
            <a:pPr lvl="1"/>
            <a:r>
              <a:rPr lang="en-US" sz="2000" dirty="0"/>
              <a:t>Alerts earlier than other EWSs that rely on physiological alterations in the patient</a:t>
            </a:r>
          </a:p>
          <a:p>
            <a:pPr lvl="1"/>
            <a:r>
              <a:rPr lang="en-US" sz="2000" dirty="0"/>
              <a:t>Leverages existing documentation</a:t>
            </a:r>
          </a:p>
        </p:txBody>
      </p:sp>
      <p:sp>
        <p:nvSpPr>
          <p:cNvPr id="4" name="Rectangle 3">
            <a:extLst>
              <a:ext uri="{FF2B5EF4-FFF2-40B4-BE49-F238E27FC236}">
                <a16:creationId xmlns:a16="http://schemas.microsoft.com/office/drawing/2014/main" id="{57B98209-80D1-37EC-1214-07DB6D9A64EF}"/>
              </a:ext>
            </a:extLst>
          </p:cNvPr>
          <p:cNvSpPr/>
          <p:nvPr/>
        </p:nvSpPr>
        <p:spPr>
          <a:xfrm>
            <a:off x="8282609" y="1447800"/>
            <a:ext cx="3071191" cy="483373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84314E09-C1AF-80A3-3065-355B5C0D2E7A}"/>
              </a:ext>
            </a:extLst>
          </p:cNvPr>
          <p:cNvSpPr txBox="1"/>
          <p:nvPr/>
        </p:nvSpPr>
        <p:spPr>
          <a:xfrm>
            <a:off x="8390374" y="1759226"/>
            <a:ext cx="2939476" cy="2554545"/>
          </a:xfrm>
          <a:prstGeom prst="rect">
            <a:avLst/>
          </a:prstGeom>
          <a:noFill/>
        </p:spPr>
        <p:txBody>
          <a:bodyPr wrap="square" rtlCol="0">
            <a:spAutoFit/>
          </a:bodyPr>
          <a:lstStyle/>
          <a:p>
            <a:r>
              <a:rPr lang="en-US" sz="3200" b="1" spc="-100" dirty="0">
                <a:solidFill>
                  <a:schemeClr val="accent4"/>
                </a:solidFill>
                <a:latin typeface="Arial" panose="020B0604020202020204" pitchFamily="34" charset="0"/>
                <a:cs typeface="Arial" panose="020B0604020202020204" pitchFamily="34" charset="0"/>
              </a:rPr>
              <a:t>CO</a:t>
            </a:r>
            <a:r>
              <a:rPr lang="en-US" sz="3200" spc="-100" dirty="0">
                <a:solidFill>
                  <a:schemeClr val="bg1"/>
                </a:solidFill>
                <a:latin typeface="Arial" panose="020B0604020202020204" pitchFamily="34" charset="0"/>
                <a:cs typeface="Arial" panose="020B0604020202020204" pitchFamily="34" charset="0"/>
              </a:rPr>
              <a:t>mmunicating </a:t>
            </a:r>
            <a:br>
              <a:rPr lang="en-US" sz="3200" dirty="0">
                <a:solidFill>
                  <a:schemeClr val="bg1"/>
                </a:solidFill>
                <a:latin typeface="Arial" panose="020B0604020202020204" pitchFamily="34" charset="0"/>
                <a:cs typeface="Arial" panose="020B0604020202020204" pitchFamily="34" charset="0"/>
              </a:rPr>
            </a:br>
            <a:r>
              <a:rPr lang="en-US" sz="3200" b="1" dirty="0">
                <a:solidFill>
                  <a:schemeClr val="accent4"/>
                </a:solidFill>
                <a:latin typeface="Arial" panose="020B0604020202020204" pitchFamily="34" charset="0"/>
                <a:cs typeface="Arial" panose="020B0604020202020204" pitchFamily="34" charset="0"/>
              </a:rPr>
              <a:t>N</a:t>
            </a:r>
            <a:r>
              <a:rPr lang="en-US" sz="3200" dirty="0">
                <a:solidFill>
                  <a:schemeClr val="bg1"/>
                </a:solidFill>
                <a:latin typeface="Arial" panose="020B0604020202020204" pitchFamily="34" charset="0"/>
                <a:cs typeface="Arial" panose="020B0604020202020204" pitchFamily="34" charset="0"/>
              </a:rPr>
              <a:t>arrative </a:t>
            </a:r>
            <a:br>
              <a:rPr lang="en-US" sz="3200" dirty="0">
                <a:solidFill>
                  <a:schemeClr val="bg1"/>
                </a:solidFill>
                <a:latin typeface="Arial" panose="020B0604020202020204" pitchFamily="34" charset="0"/>
                <a:cs typeface="Arial" panose="020B0604020202020204" pitchFamily="34" charset="0"/>
              </a:rPr>
            </a:br>
            <a:r>
              <a:rPr lang="en-US" sz="3200" b="1" dirty="0">
                <a:solidFill>
                  <a:schemeClr val="accent4"/>
                </a:solidFill>
                <a:latin typeface="Arial" panose="020B0604020202020204" pitchFamily="34" charset="0"/>
                <a:cs typeface="Arial" panose="020B0604020202020204" pitchFamily="34" charset="0"/>
              </a:rPr>
              <a:t>C</a:t>
            </a:r>
            <a:r>
              <a:rPr lang="en-US" sz="3200" dirty="0">
                <a:solidFill>
                  <a:schemeClr val="bg1"/>
                </a:solidFill>
                <a:latin typeface="Arial" panose="020B0604020202020204" pitchFamily="34" charset="0"/>
                <a:cs typeface="Arial" panose="020B0604020202020204" pitchFamily="34" charset="0"/>
              </a:rPr>
              <a:t>oncerns </a:t>
            </a:r>
            <a:br>
              <a:rPr lang="en-US" sz="3200" dirty="0">
                <a:solidFill>
                  <a:schemeClr val="bg1"/>
                </a:solidFill>
                <a:latin typeface="Arial" panose="020B0604020202020204" pitchFamily="34" charset="0"/>
                <a:cs typeface="Arial" panose="020B0604020202020204" pitchFamily="34" charset="0"/>
              </a:rPr>
            </a:br>
            <a:r>
              <a:rPr lang="en-US" sz="3200" b="1" dirty="0">
                <a:solidFill>
                  <a:schemeClr val="accent4"/>
                </a:solidFill>
                <a:latin typeface="Arial" panose="020B0604020202020204" pitchFamily="34" charset="0"/>
                <a:cs typeface="Arial" panose="020B0604020202020204" pitchFamily="34" charset="0"/>
              </a:rPr>
              <a:t>E</a:t>
            </a:r>
            <a:r>
              <a:rPr lang="en-US" sz="3200" dirty="0">
                <a:solidFill>
                  <a:schemeClr val="bg1"/>
                </a:solidFill>
                <a:latin typeface="Arial" panose="020B0604020202020204" pitchFamily="34" charset="0"/>
                <a:cs typeface="Arial" panose="020B0604020202020204" pitchFamily="34" charset="0"/>
              </a:rPr>
              <a:t>ntered by </a:t>
            </a:r>
            <a:br>
              <a:rPr lang="en-US" sz="3200" dirty="0">
                <a:solidFill>
                  <a:schemeClr val="bg1"/>
                </a:solidFill>
                <a:latin typeface="Arial" panose="020B0604020202020204" pitchFamily="34" charset="0"/>
                <a:cs typeface="Arial" panose="020B0604020202020204" pitchFamily="34" charset="0"/>
              </a:rPr>
            </a:br>
            <a:r>
              <a:rPr lang="en-US" sz="3200" b="1" dirty="0">
                <a:solidFill>
                  <a:schemeClr val="accent4"/>
                </a:solidFill>
                <a:latin typeface="Arial" panose="020B0604020202020204" pitchFamily="34" charset="0"/>
                <a:cs typeface="Arial" panose="020B0604020202020204" pitchFamily="34" charset="0"/>
              </a:rPr>
              <a:t>RN</a:t>
            </a:r>
            <a:r>
              <a:rPr lang="en-US" sz="3200" dirty="0">
                <a:solidFill>
                  <a:schemeClr val="bg1"/>
                </a:solidFill>
                <a:latin typeface="Arial" panose="020B0604020202020204" pitchFamily="34" charset="0"/>
                <a:cs typeface="Arial" panose="020B0604020202020204" pitchFamily="34" charset="0"/>
              </a:rPr>
              <a:t>s</a:t>
            </a:r>
          </a:p>
        </p:txBody>
      </p:sp>
      <p:pic>
        <p:nvPicPr>
          <p:cNvPr id="7" name="Picture 6">
            <a:extLst>
              <a:ext uri="{FF2B5EF4-FFF2-40B4-BE49-F238E27FC236}">
                <a16:creationId xmlns:a16="http://schemas.microsoft.com/office/drawing/2014/main" id="{1D283413-BC76-9620-8484-DCBB0B3D9C46}"/>
              </a:ext>
            </a:extLst>
          </p:cNvPr>
          <p:cNvPicPr>
            <a:picLocks noChangeAspect="1"/>
          </p:cNvPicPr>
          <p:nvPr/>
        </p:nvPicPr>
        <p:blipFill>
          <a:blip r:embed="rId3"/>
          <a:stretch>
            <a:fillRect/>
          </a:stretch>
        </p:blipFill>
        <p:spPr>
          <a:xfrm>
            <a:off x="8605189" y="4476838"/>
            <a:ext cx="2522629" cy="1431593"/>
          </a:xfrm>
          <a:prstGeom prst="rect">
            <a:avLst/>
          </a:prstGeom>
          <a:solidFill>
            <a:schemeClr val="tx1"/>
          </a:solidFill>
        </p:spPr>
      </p:pic>
    </p:spTree>
    <p:extLst>
      <p:ext uri="{BB962C8B-B14F-4D97-AF65-F5344CB8AC3E}">
        <p14:creationId xmlns:p14="http://schemas.microsoft.com/office/powerpoint/2010/main" val="22009149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F3F83FC7-6A5B-48D4-AE15-9ED2F8372EC8}" type="slidenum">
              <a:rPr kumimoji="0" lang="en-US" sz="280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11</a:t>
            </a:fld>
            <a:endParaRPr kumimoji="0" lang="en-US" sz="280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6" name="Title 5"/>
          <p:cNvSpPr>
            <a:spLocks noGrp="1"/>
          </p:cNvSpPr>
          <p:nvPr>
            <p:ph type="title"/>
          </p:nvPr>
        </p:nvSpPr>
        <p:spPr>
          <a:xfrm>
            <a:off x="431801" y="357716"/>
            <a:ext cx="9078766" cy="468052"/>
          </a:xfrm>
        </p:spPr>
        <p:txBody>
          <a:bodyPr/>
          <a:lstStyle/>
          <a:p>
            <a:r>
              <a:rPr lang="en-US" sz="3200" dirty="0"/>
              <a:t>CONCERN Predictive Model</a:t>
            </a:r>
          </a:p>
        </p:txBody>
      </p:sp>
      <p:sp>
        <p:nvSpPr>
          <p:cNvPr id="8" name="Cube 7">
            <a:extLst>
              <a:ext uri="{FF2B5EF4-FFF2-40B4-BE49-F238E27FC236}">
                <a16:creationId xmlns:a16="http://schemas.microsoft.com/office/drawing/2014/main" id="{598A8868-8A72-48D0-BCC1-26DB62B5C9CA}"/>
              </a:ext>
            </a:extLst>
          </p:cNvPr>
          <p:cNvSpPr/>
          <p:nvPr/>
        </p:nvSpPr>
        <p:spPr>
          <a:xfrm>
            <a:off x="4887352" y="2640518"/>
            <a:ext cx="2708500" cy="1865701"/>
          </a:xfrm>
          <a:prstGeom prst="cube">
            <a:avLst/>
          </a:prstGeom>
          <a:solidFill>
            <a:srgbClr val="3698D1"/>
          </a:solidFill>
          <a:ln>
            <a:solidFill>
              <a:srgbClr val="3698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51A03B79-F1FC-4CD9-8CA8-BECB80CFB336}"/>
              </a:ext>
            </a:extLst>
          </p:cNvPr>
          <p:cNvSpPr txBox="1"/>
          <p:nvPr/>
        </p:nvSpPr>
        <p:spPr>
          <a:xfrm>
            <a:off x="5116854" y="3269512"/>
            <a:ext cx="1844993" cy="1077218"/>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100" b="0" i="0" u="none" strike="noStrike" kern="1200" cap="none" spc="0" normalizeH="0" baseline="0" noProof="0" dirty="0">
                <a:ln>
                  <a:noFill/>
                </a:ln>
                <a:solidFill>
                  <a:prstClr val="white"/>
                </a:solidFill>
                <a:effectLst/>
                <a:uLnTx/>
                <a:uFillTx/>
                <a:latin typeface="Calibri" panose="020F0502020204030204"/>
                <a:ea typeface="+mn-ea"/>
                <a:cs typeface="+mn-cs"/>
              </a:rPr>
              <a:t>CONCERN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100" b="0" i="0" u="none" strike="noStrike" kern="1200" cap="none" spc="0" normalizeH="0" baseline="0" noProof="0" dirty="0">
                <a:ln>
                  <a:noFill/>
                </a:ln>
                <a:solidFill>
                  <a:prstClr val="white"/>
                </a:solidFill>
                <a:effectLst/>
                <a:uLnTx/>
                <a:uFillTx/>
                <a:latin typeface="Calibri" panose="020F0502020204030204"/>
                <a:ea typeface="+mn-ea"/>
                <a:cs typeface="+mn-cs"/>
              </a:rPr>
              <a:t>Model</a:t>
            </a:r>
          </a:p>
        </p:txBody>
      </p:sp>
      <p:sp>
        <p:nvSpPr>
          <p:cNvPr id="10" name="Rectangle: Rounded Corners 9">
            <a:extLst>
              <a:ext uri="{FF2B5EF4-FFF2-40B4-BE49-F238E27FC236}">
                <a16:creationId xmlns:a16="http://schemas.microsoft.com/office/drawing/2014/main" id="{56F0D612-B001-4B8C-9C75-216B1FDE8782}"/>
              </a:ext>
            </a:extLst>
          </p:cNvPr>
          <p:cNvSpPr/>
          <p:nvPr/>
        </p:nvSpPr>
        <p:spPr>
          <a:xfrm>
            <a:off x="1737483" y="1968543"/>
            <a:ext cx="2222695" cy="914400"/>
          </a:xfrm>
          <a:prstGeom prst="roundRect">
            <a:avLst/>
          </a:prstGeom>
          <a:solidFill>
            <a:srgbClr val="82847C"/>
          </a:solidFill>
          <a:ln>
            <a:solidFill>
              <a:srgbClr val="8284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Rounded Corners 10">
            <a:extLst>
              <a:ext uri="{FF2B5EF4-FFF2-40B4-BE49-F238E27FC236}">
                <a16:creationId xmlns:a16="http://schemas.microsoft.com/office/drawing/2014/main" id="{CCAF959F-673B-4693-B1EF-6E509AA4176C}"/>
              </a:ext>
            </a:extLst>
          </p:cNvPr>
          <p:cNvSpPr/>
          <p:nvPr/>
        </p:nvSpPr>
        <p:spPr>
          <a:xfrm>
            <a:off x="5006928" y="1056636"/>
            <a:ext cx="2222695" cy="914400"/>
          </a:xfrm>
          <a:prstGeom prst="roundRect">
            <a:avLst/>
          </a:prstGeom>
          <a:solidFill>
            <a:srgbClr val="82847C"/>
          </a:solidFill>
          <a:ln>
            <a:solidFill>
              <a:srgbClr val="8284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Rounded Corners 11">
            <a:extLst>
              <a:ext uri="{FF2B5EF4-FFF2-40B4-BE49-F238E27FC236}">
                <a16:creationId xmlns:a16="http://schemas.microsoft.com/office/drawing/2014/main" id="{67853088-8655-48C0-AFAD-DBFB067013E9}"/>
              </a:ext>
            </a:extLst>
          </p:cNvPr>
          <p:cNvSpPr/>
          <p:nvPr/>
        </p:nvSpPr>
        <p:spPr>
          <a:xfrm>
            <a:off x="8305801" y="1447800"/>
            <a:ext cx="2222695" cy="914400"/>
          </a:xfrm>
          <a:prstGeom prst="roundRect">
            <a:avLst/>
          </a:prstGeom>
          <a:solidFill>
            <a:srgbClr val="82847C"/>
          </a:solidFill>
          <a:ln>
            <a:solidFill>
              <a:srgbClr val="8284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Rounded Corners 12">
            <a:extLst>
              <a:ext uri="{FF2B5EF4-FFF2-40B4-BE49-F238E27FC236}">
                <a16:creationId xmlns:a16="http://schemas.microsoft.com/office/drawing/2014/main" id="{C4AAF3AC-E021-442F-8CDB-026CB35CC422}"/>
              </a:ext>
            </a:extLst>
          </p:cNvPr>
          <p:cNvSpPr/>
          <p:nvPr/>
        </p:nvSpPr>
        <p:spPr>
          <a:xfrm>
            <a:off x="8382000" y="4438747"/>
            <a:ext cx="1924680" cy="914400"/>
          </a:xfrm>
          <a:prstGeom prst="roundRect">
            <a:avLst/>
          </a:prstGeom>
          <a:solidFill>
            <a:srgbClr val="82847C"/>
          </a:solidFill>
          <a:ln>
            <a:solidFill>
              <a:srgbClr val="8284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Rounded Corners 13">
            <a:extLst>
              <a:ext uri="{FF2B5EF4-FFF2-40B4-BE49-F238E27FC236}">
                <a16:creationId xmlns:a16="http://schemas.microsoft.com/office/drawing/2014/main" id="{A0846071-C2D6-46AB-B418-67F5A7DFA0F2}"/>
              </a:ext>
            </a:extLst>
          </p:cNvPr>
          <p:cNvSpPr/>
          <p:nvPr/>
        </p:nvSpPr>
        <p:spPr>
          <a:xfrm>
            <a:off x="2044881" y="4025718"/>
            <a:ext cx="1664428" cy="914400"/>
          </a:xfrm>
          <a:prstGeom prst="roundRect">
            <a:avLst/>
          </a:prstGeom>
          <a:solidFill>
            <a:srgbClr val="82847C"/>
          </a:solidFill>
          <a:ln>
            <a:solidFill>
              <a:srgbClr val="8284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id="{793E4F78-CE23-4656-A151-349D4F51D3EC}"/>
              </a:ext>
            </a:extLst>
          </p:cNvPr>
          <p:cNvSpPr/>
          <p:nvPr/>
        </p:nvSpPr>
        <p:spPr>
          <a:xfrm>
            <a:off x="5963531" y="5269391"/>
            <a:ext cx="1844993" cy="1504853"/>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Arrow: Down 15">
            <a:extLst>
              <a:ext uri="{FF2B5EF4-FFF2-40B4-BE49-F238E27FC236}">
                <a16:creationId xmlns:a16="http://schemas.microsoft.com/office/drawing/2014/main" id="{B8F34A6D-52E3-4B00-8E7D-706C6FBF1B73}"/>
              </a:ext>
            </a:extLst>
          </p:cNvPr>
          <p:cNvSpPr/>
          <p:nvPr/>
        </p:nvSpPr>
        <p:spPr>
          <a:xfrm rot="17764323">
            <a:off x="4134671" y="2732251"/>
            <a:ext cx="450166" cy="717068"/>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Arrow: Down 16">
            <a:extLst>
              <a:ext uri="{FF2B5EF4-FFF2-40B4-BE49-F238E27FC236}">
                <a16:creationId xmlns:a16="http://schemas.microsoft.com/office/drawing/2014/main" id="{702DABEF-CDB4-456B-A8A3-AD924C94A650}"/>
              </a:ext>
            </a:extLst>
          </p:cNvPr>
          <p:cNvSpPr/>
          <p:nvPr/>
        </p:nvSpPr>
        <p:spPr>
          <a:xfrm>
            <a:off x="5855677" y="2038768"/>
            <a:ext cx="450166" cy="549221"/>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Arrow: Down 17">
            <a:extLst>
              <a:ext uri="{FF2B5EF4-FFF2-40B4-BE49-F238E27FC236}">
                <a16:creationId xmlns:a16="http://schemas.microsoft.com/office/drawing/2014/main" id="{26C69DFA-939A-470E-B64A-4B37260828FC}"/>
              </a:ext>
            </a:extLst>
          </p:cNvPr>
          <p:cNvSpPr/>
          <p:nvPr/>
        </p:nvSpPr>
        <p:spPr>
          <a:xfrm rot="3153398">
            <a:off x="8011966" y="2419771"/>
            <a:ext cx="450166" cy="1058949"/>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Arrow: Down 18">
            <a:extLst>
              <a:ext uri="{FF2B5EF4-FFF2-40B4-BE49-F238E27FC236}">
                <a16:creationId xmlns:a16="http://schemas.microsoft.com/office/drawing/2014/main" id="{F50777EA-8A93-406F-9E7D-BAB551215F5F}"/>
              </a:ext>
            </a:extLst>
          </p:cNvPr>
          <p:cNvSpPr/>
          <p:nvPr/>
        </p:nvSpPr>
        <p:spPr>
          <a:xfrm rot="6940662">
            <a:off x="7610894" y="4108999"/>
            <a:ext cx="450166" cy="850330"/>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Arrow: Down 19">
            <a:extLst>
              <a:ext uri="{FF2B5EF4-FFF2-40B4-BE49-F238E27FC236}">
                <a16:creationId xmlns:a16="http://schemas.microsoft.com/office/drawing/2014/main" id="{6A7E05CA-4308-4525-AA17-04DB6083AD3F}"/>
              </a:ext>
            </a:extLst>
          </p:cNvPr>
          <p:cNvSpPr/>
          <p:nvPr/>
        </p:nvSpPr>
        <p:spPr>
          <a:xfrm rot="14946694">
            <a:off x="4093695" y="3860685"/>
            <a:ext cx="450166" cy="1058949"/>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Arrow: Down 20">
            <a:extLst>
              <a:ext uri="{FF2B5EF4-FFF2-40B4-BE49-F238E27FC236}">
                <a16:creationId xmlns:a16="http://schemas.microsoft.com/office/drawing/2014/main" id="{E516FB26-AD0D-468E-BA3B-6CB8B1E1585F}"/>
              </a:ext>
            </a:extLst>
          </p:cNvPr>
          <p:cNvSpPr/>
          <p:nvPr/>
        </p:nvSpPr>
        <p:spPr>
          <a:xfrm rot="9654642">
            <a:off x="6080759" y="4559726"/>
            <a:ext cx="450166" cy="731227"/>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B471C65D-A0F0-435A-97DD-6DDE89AAA49B}"/>
              </a:ext>
            </a:extLst>
          </p:cNvPr>
          <p:cNvSpPr txBox="1"/>
          <p:nvPr/>
        </p:nvSpPr>
        <p:spPr>
          <a:xfrm>
            <a:off x="6135413" y="5597686"/>
            <a:ext cx="1528046" cy="923330"/>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Demographics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(Age, Gender,</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Race, etc.)</a:t>
            </a:r>
          </a:p>
        </p:txBody>
      </p:sp>
      <p:sp>
        <p:nvSpPr>
          <p:cNvPr id="23" name="TextBox 22">
            <a:extLst>
              <a:ext uri="{FF2B5EF4-FFF2-40B4-BE49-F238E27FC236}">
                <a16:creationId xmlns:a16="http://schemas.microsoft.com/office/drawing/2014/main" id="{3DB26281-6E66-412A-8D0F-5E667880C7A0}"/>
              </a:ext>
            </a:extLst>
          </p:cNvPr>
          <p:cNvSpPr txBox="1"/>
          <p:nvPr/>
        </p:nvSpPr>
        <p:spPr>
          <a:xfrm>
            <a:off x="1722183" y="1920111"/>
            <a:ext cx="2151536" cy="10618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50" b="1" i="0" u="none" strike="noStrike" kern="1200" cap="none" spc="0" normalizeH="0" baseline="0" noProof="0" dirty="0">
                <a:ln>
                  <a:noFill/>
                </a:ln>
                <a:solidFill>
                  <a:prstClr val="white"/>
                </a:solidFill>
                <a:effectLst/>
                <a:uLnTx/>
                <a:uFillTx/>
                <a:latin typeface="Calibri" panose="020F0502020204030204"/>
                <a:ea typeface="+mn-ea"/>
                <a:cs typeface="+mn-cs"/>
              </a:rPr>
              <a:t>Vital Sign Entry </a:t>
            </a:r>
            <a:r>
              <a:rPr kumimoji="0" lang="en-US" sz="1550" b="1" i="0" u="sng" strike="noStrike" kern="1200" cap="none" spc="0" normalizeH="0" baseline="0" noProof="0" dirty="0">
                <a:ln>
                  <a:noFill/>
                </a:ln>
                <a:solidFill>
                  <a:prstClr val="white"/>
                </a:solidFill>
                <a:effectLst/>
                <a:uLnTx/>
                <a:uFillTx/>
                <a:latin typeface="Calibri" panose="020F0502020204030204"/>
                <a:ea typeface="+mn-ea"/>
                <a:cs typeface="+mn-cs"/>
              </a:rPr>
              <a:t>Frequency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(HR, BP, RR, SpO2, Temp.)</a:t>
            </a:r>
          </a:p>
        </p:txBody>
      </p:sp>
      <p:sp>
        <p:nvSpPr>
          <p:cNvPr id="24" name="TextBox 23">
            <a:extLst>
              <a:ext uri="{FF2B5EF4-FFF2-40B4-BE49-F238E27FC236}">
                <a16:creationId xmlns:a16="http://schemas.microsoft.com/office/drawing/2014/main" id="{62E04B67-096B-4DB4-98BC-B17F0F8622BA}"/>
              </a:ext>
            </a:extLst>
          </p:cNvPr>
          <p:cNvSpPr txBox="1"/>
          <p:nvPr/>
        </p:nvSpPr>
        <p:spPr>
          <a:xfrm>
            <a:off x="5057708" y="1007903"/>
            <a:ext cx="2108974" cy="1015663"/>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prstClr val="white"/>
                </a:solidFill>
                <a:effectLst/>
                <a:uLnTx/>
                <a:uFillTx/>
                <a:latin typeface="Calibri" panose="020F0502020204030204"/>
                <a:ea typeface="+mn-ea"/>
                <a:cs typeface="+mn-cs"/>
              </a:rPr>
              <a:t>Vital Sign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prstClr val="white"/>
                </a:solidFill>
                <a:effectLst/>
                <a:uLnTx/>
                <a:uFillTx/>
                <a:latin typeface="Calibri" panose="020F0502020204030204"/>
                <a:ea typeface="+mn-ea"/>
                <a:cs typeface="+mn-cs"/>
              </a:rPr>
              <a:t>Comment </a:t>
            </a:r>
            <a:r>
              <a:rPr kumimoji="0" lang="en-US" sz="1500" b="1" i="0" u="sng" strike="noStrike" kern="1200" cap="none" spc="0" normalizeH="0" baseline="0" noProof="0" dirty="0">
                <a:ln>
                  <a:noFill/>
                </a:ln>
                <a:solidFill>
                  <a:prstClr val="white"/>
                </a:solidFill>
                <a:effectLst/>
                <a:uLnTx/>
                <a:uFillTx/>
                <a:latin typeface="Calibri" panose="020F0502020204030204"/>
                <a:ea typeface="+mn-ea"/>
                <a:cs typeface="+mn-cs"/>
              </a:rPr>
              <a:t>Frequency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white"/>
                </a:solidFill>
                <a:effectLst/>
                <a:uLnTx/>
                <a:uFillTx/>
                <a:latin typeface="Calibri" panose="020F0502020204030204"/>
                <a:ea typeface="+mn-ea"/>
                <a:cs typeface="+mn-cs"/>
              </a:rPr>
              <a:t>(HR, BP, RR, SpO2, Temp.</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white"/>
                </a:solidFill>
                <a:effectLst/>
                <a:uLnTx/>
                <a:uFillTx/>
                <a:latin typeface="Calibri" panose="020F0502020204030204"/>
                <a:ea typeface="+mn-ea"/>
                <a:cs typeface="+mn-cs"/>
              </a:rPr>
              <a:t>comments)</a:t>
            </a:r>
          </a:p>
        </p:txBody>
      </p:sp>
      <p:sp>
        <p:nvSpPr>
          <p:cNvPr id="25" name="TextBox 24">
            <a:extLst>
              <a:ext uri="{FF2B5EF4-FFF2-40B4-BE49-F238E27FC236}">
                <a16:creationId xmlns:a16="http://schemas.microsoft.com/office/drawing/2014/main" id="{98A7FF8F-33D8-4500-AA6F-CF83E4BF88EF}"/>
              </a:ext>
            </a:extLst>
          </p:cNvPr>
          <p:cNvSpPr txBox="1"/>
          <p:nvPr/>
        </p:nvSpPr>
        <p:spPr>
          <a:xfrm>
            <a:off x="8317743" y="1498131"/>
            <a:ext cx="2198807" cy="830997"/>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MAR </a:t>
            </a:r>
            <a:r>
              <a:rPr kumimoji="0" lang="en-US" sz="1600" b="1" i="0" u="sng" strike="noStrike" kern="1200" cap="none" spc="0" normalizeH="0" baseline="0" noProof="0" dirty="0">
                <a:ln>
                  <a:noFill/>
                </a:ln>
                <a:solidFill>
                  <a:prstClr val="white"/>
                </a:solidFill>
                <a:effectLst/>
                <a:uLnTx/>
                <a:uFillTx/>
                <a:latin typeface="Calibri" panose="020F0502020204030204"/>
                <a:ea typeface="+mn-ea"/>
                <a:cs typeface="+mn-cs"/>
              </a:rPr>
              <a:t>Frequency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(PRN medications given,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Medications withheld)</a:t>
            </a:r>
          </a:p>
        </p:txBody>
      </p:sp>
      <p:sp>
        <p:nvSpPr>
          <p:cNvPr id="26" name="TextBox 25">
            <a:extLst>
              <a:ext uri="{FF2B5EF4-FFF2-40B4-BE49-F238E27FC236}">
                <a16:creationId xmlns:a16="http://schemas.microsoft.com/office/drawing/2014/main" id="{5C59C98D-05D7-4FC8-B421-BD4E702A9D72}"/>
              </a:ext>
            </a:extLst>
          </p:cNvPr>
          <p:cNvSpPr txBox="1"/>
          <p:nvPr/>
        </p:nvSpPr>
        <p:spPr>
          <a:xfrm>
            <a:off x="1967297" y="4147081"/>
            <a:ext cx="1763065"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Nursing Note </a:t>
            </a:r>
            <a:r>
              <a:rPr kumimoji="0" lang="en-US" sz="1600" b="1" i="0" u="sng" strike="noStrike" kern="1200" cap="none" spc="0" normalizeH="0" baseline="0" noProof="0" dirty="0">
                <a:ln>
                  <a:noFill/>
                </a:ln>
                <a:solidFill>
                  <a:prstClr val="white"/>
                </a:solidFill>
                <a:effectLst/>
                <a:uLnTx/>
                <a:uFillTx/>
                <a:latin typeface="Calibri" panose="020F0502020204030204"/>
                <a:ea typeface="+mn-ea"/>
                <a:cs typeface="+mn-cs"/>
              </a:rPr>
              <a:t>Frequency</a:t>
            </a:r>
          </a:p>
        </p:txBody>
      </p:sp>
      <p:sp>
        <p:nvSpPr>
          <p:cNvPr id="27" name="TextBox 26">
            <a:extLst>
              <a:ext uri="{FF2B5EF4-FFF2-40B4-BE49-F238E27FC236}">
                <a16:creationId xmlns:a16="http://schemas.microsoft.com/office/drawing/2014/main" id="{7F5BE433-6C94-48AF-8BF8-A784661FE8EA}"/>
              </a:ext>
            </a:extLst>
          </p:cNvPr>
          <p:cNvSpPr txBox="1"/>
          <p:nvPr/>
        </p:nvSpPr>
        <p:spPr>
          <a:xfrm>
            <a:off x="8337087" y="4506219"/>
            <a:ext cx="2026115"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Nursing Note Content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(“MD aware”,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“EKG obtained”)</a:t>
            </a:r>
          </a:p>
        </p:txBody>
      </p:sp>
      <p:sp>
        <p:nvSpPr>
          <p:cNvPr id="2" name="TextBox 1">
            <a:extLst>
              <a:ext uri="{FF2B5EF4-FFF2-40B4-BE49-F238E27FC236}">
                <a16:creationId xmlns:a16="http://schemas.microsoft.com/office/drawing/2014/main" id="{86CD1238-8B08-42D1-76D9-FD149B67D16A}"/>
              </a:ext>
            </a:extLst>
          </p:cNvPr>
          <p:cNvSpPr txBox="1"/>
          <p:nvPr/>
        </p:nvSpPr>
        <p:spPr>
          <a:xfrm>
            <a:off x="266700" y="5798379"/>
            <a:ext cx="4318000" cy="923330"/>
          </a:xfrm>
          <a:prstGeom prst="rect">
            <a:avLst/>
          </a:prstGeom>
          <a:noFill/>
        </p:spPr>
        <p:txBody>
          <a:bodyPr wrap="square" rtlCol="0">
            <a:spAutoFit/>
          </a:bodyPr>
          <a:lstStyle/>
          <a:p>
            <a:r>
              <a:rPr lang="en-US" dirty="0"/>
              <a:t>CONCERN: Machine learning based ensemble models that capture patient-specific care processes.</a:t>
            </a:r>
          </a:p>
        </p:txBody>
      </p:sp>
    </p:spTree>
    <p:extLst>
      <p:ext uri="{BB962C8B-B14F-4D97-AF65-F5344CB8AC3E}">
        <p14:creationId xmlns:p14="http://schemas.microsoft.com/office/powerpoint/2010/main" val="1510963336"/>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5A2AEB-9447-4E95-A81A-FEE3F1414E3E}"/>
              </a:ext>
            </a:extLst>
          </p:cNvPr>
          <p:cNvSpPr>
            <a:spLocks noGrp="1"/>
          </p:cNvSpPr>
          <p:nvPr>
            <p:ph type="title"/>
          </p:nvPr>
        </p:nvSpPr>
        <p:spPr>
          <a:xfrm>
            <a:off x="1524001" y="286604"/>
            <a:ext cx="8673548" cy="1450757"/>
          </a:xfrm>
        </p:spPr>
        <p:txBody>
          <a:bodyPr>
            <a:noAutofit/>
          </a:bodyPr>
          <a:lstStyle/>
          <a:p>
            <a:r>
              <a:rPr lang="en-US" sz="4800" dirty="0"/>
              <a:t>CONCERN Study Data Set Used to Develop the EWS</a:t>
            </a:r>
          </a:p>
        </p:txBody>
      </p:sp>
      <p:graphicFrame>
        <p:nvGraphicFramePr>
          <p:cNvPr id="40" name="Content Placeholder 3">
            <a:extLst>
              <a:ext uri="{FF2B5EF4-FFF2-40B4-BE49-F238E27FC236}">
                <a16:creationId xmlns:a16="http://schemas.microsoft.com/office/drawing/2014/main" id="{3B2213A0-DF1F-4B1A-AAA4-FF3F42F57395}"/>
              </a:ext>
            </a:extLst>
          </p:cNvPr>
          <p:cNvGraphicFramePr>
            <a:graphicFrameLocks noGrp="1"/>
          </p:cNvGraphicFramePr>
          <p:nvPr>
            <p:ph idx="1"/>
          </p:nvPr>
        </p:nvGraphicFramePr>
        <p:xfrm>
          <a:off x="824459" y="1843790"/>
          <a:ext cx="10433153" cy="4817471"/>
        </p:xfrm>
        <a:graphic>
          <a:graphicData uri="http://schemas.openxmlformats.org/drawingml/2006/table">
            <a:tbl>
              <a:tblPr firstRow="1" bandRow="1">
                <a:noFill/>
                <a:tableStyleId>{5C22544A-7EE6-4342-B048-85BDC9FD1C3A}</a:tableStyleId>
              </a:tblPr>
              <a:tblGrid>
                <a:gridCol w="2439110">
                  <a:extLst>
                    <a:ext uri="{9D8B030D-6E8A-4147-A177-3AD203B41FA5}">
                      <a16:colId xmlns:a16="http://schemas.microsoft.com/office/drawing/2014/main" val="3307650310"/>
                    </a:ext>
                  </a:extLst>
                </a:gridCol>
                <a:gridCol w="3689369">
                  <a:extLst>
                    <a:ext uri="{9D8B030D-6E8A-4147-A177-3AD203B41FA5}">
                      <a16:colId xmlns:a16="http://schemas.microsoft.com/office/drawing/2014/main" val="750947317"/>
                    </a:ext>
                  </a:extLst>
                </a:gridCol>
                <a:gridCol w="4304674">
                  <a:extLst>
                    <a:ext uri="{9D8B030D-6E8A-4147-A177-3AD203B41FA5}">
                      <a16:colId xmlns:a16="http://schemas.microsoft.com/office/drawing/2014/main" val="1325047452"/>
                    </a:ext>
                  </a:extLst>
                </a:gridCol>
              </a:tblGrid>
              <a:tr h="433358">
                <a:tc>
                  <a:txBody>
                    <a:bodyPr/>
                    <a:lstStyle/>
                    <a:p>
                      <a:endParaRPr lang="en-US" sz="1900" b="1" cap="none" spc="30">
                        <a:solidFill>
                          <a:schemeClr val="tx1"/>
                        </a:solidFill>
                      </a:endParaRPr>
                    </a:p>
                  </a:txBody>
                  <a:tcPr marL="0" marR="10993" marT="41225" marB="41225" anchor="ctr">
                    <a:lnL w="12700" cmpd="sng">
                      <a:noFill/>
                    </a:lnL>
                    <a:lnR w="12700" cmpd="sng">
                      <a:noFill/>
                    </a:lnR>
                    <a:lnT w="19050" cap="flat" cmpd="sng" algn="ctr">
                      <a:solidFill>
                        <a:schemeClr val="accent1"/>
                      </a:solidFill>
                      <a:prstDash val="solid"/>
                    </a:lnT>
                    <a:lnB w="38100" cmpd="sng">
                      <a:noFill/>
                    </a:lnB>
                    <a:noFill/>
                  </a:tcPr>
                </a:tc>
                <a:tc>
                  <a:txBody>
                    <a:bodyPr/>
                    <a:lstStyle/>
                    <a:p>
                      <a:pPr algn="ctr"/>
                      <a:r>
                        <a:rPr lang="en-US" sz="1900" b="1" cap="none" spc="30">
                          <a:solidFill>
                            <a:schemeClr val="tx1"/>
                          </a:solidFill>
                        </a:rPr>
                        <a:t>MGB (Partners)</a:t>
                      </a:r>
                    </a:p>
                  </a:txBody>
                  <a:tcPr marL="0" marR="10993" marT="41225" marB="41225" anchor="ctr">
                    <a:lnL w="12700" cmpd="sng">
                      <a:noFill/>
                    </a:lnL>
                    <a:lnR w="12700" cmpd="sng">
                      <a:noFill/>
                    </a:lnR>
                    <a:lnT w="19050" cap="flat" cmpd="sng" algn="ctr">
                      <a:solidFill>
                        <a:schemeClr val="accent1"/>
                      </a:solidFill>
                      <a:prstDash val="solid"/>
                    </a:lnT>
                    <a:lnB w="38100" cmpd="sng">
                      <a:noFill/>
                    </a:lnB>
                    <a:noFill/>
                  </a:tcPr>
                </a:tc>
                <a:tc>
                  <a:txBody>
                    <a:bodyPr/>
                    <a:lstStyle/>
                    <a:p>
                      <a:pPr algn="ctr"/>
                      <a:r>
                        <a:rPr lang="en-US" sz="1900" b="1" cap="none" spc="30">
                          <a:solidFill>
                            <a:schemeClr val="tx1"/>
                          </a:solidFill>
                        </a:rPr>
                        <a:t>NYP</a:t>
                      </a:r>
                    </a:p>
                  </a:txBody>
                  <a:tcPr marL="0" marR="10993" marT="41225" marB="41225" anchor="ctr">
                    <a:lnL w="12700" cmpd="sng">
                      <a:noFill/>
                    </a:lnL>
                    <a:lnR w="12700" cmpd="sng">
                      <a:noFill/>
                    </a:lnR>
                    <a:lnT w="19050" cap="flat" cmpd="sng" algn="ctr">
                      <a:solidFill>
                        <a:schemeClr val="accent1"/>
                      </a:solidFill>
                      <a:prstDash val="solid"/>
                    </a:lnT>
                    <a:lnB w="38100" cmpd="sng">
                      <a:noFill/>
                    </a:lnB>
                    <a:noFill/>
                  </a:tcPr>
                </a:tc>
                <a:extLst>
                  <a:ext uri="{0D108BD9-81ED-4DB2-BD59-A6C34878D82A}">
                    <a16:rowId xmlns:a16="http://schemas.microsoft.com/office/drawing/2014/main" val="540172113"/>
                  </a:ext>
                </a:extLst>
              </a:tr>
              <a:tr h="40886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cap="none" spc="0" dirty="0">
                          <a:solidFill>
                            <a:schemeClr val="tx1"/>
                          </a:solidFill>
                        </a:rPr>
                        <a:t>Unique Patients</a:t>
                      </a:r>
                    </a:p>
                  </a:txBody>
                  <a:tcPr marL="0" marR="82450" marT="41225" marB="41225">
                    <a:lnL w="12700" cmpd="sng">
                      <a:noFill/>
                      <a:prstDash val="solid"/>
                    </a:lnL>
                    <a:lnR w="12700" cmpd="sng">
                      <a:noFill/>
                      <a:prstDash val="solid"/>
                    </a:lnR>
                    <a:lnT w="38100" cmpd="sng">
                      <a:noFill/>
                    </a:lnT>
                    <a:lnB w="9525" cap="flat" cmpd="sng" algn="ctr">
                      <a:solidFill>
                        <a:schemeClr val="accent1"/>
                      </a:solidFill>
                      <a:prstDash val="solid"/>
                    </a:lnB>
                    <a:noFill/>
                  </a:tcPr>
                </a:tc>
                <a:tc>
                  <a:txBody>
                    <a:bodyPr/>
                    <a:lstStyle/>
                    <a:p>
                      <a:pPr algn="ctr"/>
                      <a:r>
                        <a:rPr lang="en-US" sz="2000" cap="none" spc="0" dirty="0">
                          <a:solidFill>
                            <a:schemeClr val="tx1"/>
                          </a:solidFill>
                        </a:rPr>
                        <a:t>45,309</a:t>
                      </a:r>
                    </a:p>
                  </a:txBody>
                  <a:tcPr marL="0" marR="82450" marT="41225" marB="41225">
                    <a:lnL w="12700" cmpd="sng">
                      <a:noFill/>
                      <a:prstDash val="solid"/>
                    </a:lnL>
                    <a:lnR w="12700" cmpd="sng">
                      <a:noFill/>
                      <a:prstDash val="solid"/>
                    </a:lnR>
                    <a:lnT w="38100" cmpd="sng">
                      <a:noFill/>
                    </a:lnT>
                    <a:lnB w="9525" cap="flat" cmpd="sng" algn="ctr">
                      <a:solidFill>
                        <a:schemeClr val="accent1"/>
                      </a:solidFill>
                      <a:prstDash val="solid"/>
                    </a:lnB>
                    <a:noFill/>
                  </a:tcPr>
                </a:tc>
                <a:tc>
                  <a:txBody>
                    <a:bodyPr/>
                    <a:lstStyle/>
                    <a:p>
                      <a:pPr algn="ctr"/>
                      <a:r>
                        <a:rPr lang="en-US" sz="2000" cap="none" spc="0">
                          <a:solidFill>
                            <a:schemeClr val="tx1"/>
                          </a:solidFill>
                        </a:rPr>
                        <a:t>44,589</a:t>
                      </a:r>
                    </a:p>
                  </a:txBody>
                  <a:tcPr marL="0" marR="82450" marT="41225" marB="41225">
                    <a:lnL w="12700" cmpd="sng">
                      <a:noFill/>
                      <a:prstDash val="solid"/>
                    </a:lnL>
                    <a:lnR w="12700" cmpd="sng">
                      <a:noFill/>
                      <a:prstDash val="solid"/>
                    </a:lnR>
                    <a:lnT w="38100" cmpd="sng">
                      <a:noFill/>
                    </a:lnT>
                    <a:lnB w="9525" cap="flat" cmpd="sng" algn="ctr">
                      <a:solidFill>
                        <a:schemeClr val="accent1"/>
                      </a:solidFill>
                      <a:prstDash val="solid"/>
                    </a:lnB>
                    <a:noFill/>
                  </a:tcPr>
                </a:tc>
                <a:extLst>
                  <a:ext uri="{0D108BD9-81ED-4DB2-BD59-A6C34878D82A}">
                    <a16:rowId xmlns:a16="http://schemas.microsoft.com/office/drawing/2014/main" val="318009259"/>
                  </a:ext>
                </a:extLst>
              </a:tr>
              <a:tr h="408869">
                <a:tc>
                  <a:txBody>
                    <a:bodyPr/>
                    <a:lstStyle/>
                    <a:p>
                      <a:r>
                        <a:rPr lang="en-US" sz="2000" cap="none" spc="0" dirty="0">
                          <a:solidFill>
                            <a:schemeClr val="bg1"/>
                          </a:solidFill>
                        </a:rPr>
                        <a:t>Encounter Cohort</a:t>
                      </a:r>
                    </a:p>
                  </a:txBody>
                  <a:tcPr marL="54966" marR="82450" marT="41225" marB="41225">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cap="none" spc="0" dirty="0">
                          <a:solidFill>
                            <a:schemeClr val="bg1"/>
                          </a:solidFill>
                        </a:rPr>
                        <a:t>61,782</a:t>
                      </a:r>
                    </a:p>
                  </a:txBody>
                  <a:tcPr marL="54966" marR="82450" marT="41225" marB="41225">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tc>
                  <a:txBody>
                    <a:bodyPr/>
                    <a:lstStyle/>
                    <a:p>
                      <a:pPr algn="ctr"/>
                      <a:r>
                        <a:rPr lang="en-US" sz="2000" cap="none" spc="0" dirty="0">
                          <a:solidFill>
                            <a:schemeClr val="bg1"/>
                          </a:solidFill>
                        </a:rPr>
                        <a:t>64,842</a:t>
                      </a:r>
                    </a:p>
                  </a:txBody>
                  <a:tcPr marL="54966" marR="82450" marT="41225" marB="41225">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extLst>
                  <a:ext uri="{0D108BD9-81ED-4DB2-BD59-A6C34878D82A}">
                    <a16:rowId xmlns:a16="http://schemas.microsoft.com/office/drawing/2014/main" val="2412213319"/>
                  </a:ext>
                </a:extLst>
              </a:tr>
              <a:tr h="105250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cap="none" spc="0">
                          <a:solidFill>
                            <a:schemeClr val="tx1"/>
                          </a:solidFill>
                        </a:rPr>
                        <a:t>Flowsheet Data</a:t>
                      </a:r>
                    </a:p>
                  </a:txBody>
                  <a:tcPr marL="0" marR="82450" marT="41225" marB="41225">
                    <a:lnL w="12700" cmpd="sng">
                      <a:noFill/>
                      <a:prstDash val="solid"/>
                    </a:lnL>
                    <a:lnR w="12700" cmpd="sng">
                      <a:noFill/>
                      <a:prstDash val="solid"/>
                    </a:lnR>
                    <a:lnT w="12700" cmpd="sng">
                      <a:noFill/>
                      <a:prstDash val="solid"/>
                    </a:lnT>
                    <a:lnB w="9525" cap="flat" cmpd="sng" algn="ctr">
                      <a:solidFill>
                        <a:schemeClr val="accent1"/>
                      </a:solidFill>
                      <a:prstDash val="solid"/>
                    </a:lnB>
                    <a:noFill/>
                  </a:tcPr>
                </a:tc>
                <a:tc>
                  <a:txBody>
                    <a:bodyPr/>
                    <a:lstStyle/>
                    <a:p>
                      <a:pPr algn="ctr"/>
                      <a:r>
                        <a:rPr lang="en-US" sz="2000" cap="none" spc="0">
                          <a:solidFill>
                            <a:schemeClr val="tx1"/>
                          </a:solidFill>
                        </a:rPr>
                        <a:t>141,097,242 Rows</a:t>
                      </a:r>
                    </a:p>
                  </a:txBody>
                  <a:tcPr marL="0" marR="82450" marT="41225" marB="41225">
                    <a:lnL w="12700" cmpd="sng">
                      <a:noFill/>
                      <a:prstDash val="solid"/>
                    </a:lnL>
                    <a:lnR w="12700" cmpd="sng">
                      <a:noFill/>
                      <a:prstDash val="solid"/>
                    </a:lnR>
                    <a:lnT w="12700" cmpd="sng">
                      <a:noFill/>
                      <a:prstDash val="solid"/>
                    </a:lnT>
                    <a:lnB w="9525" cap="flat" cmpd="sng" algn="ctr">
                      <a:solidFill>
                        <a:schemeClr val="accent1"/>
                      </a:solidFill>
                      <a:prstDash val="solid"/>
                    </a:lnB>
                    <a:noFill/>
                  </a:tcPr>
                </a:tc>
                <a:tc>
                  <a:txBody>
                    <a:bodyPr/>
                    <a:lstStyle/>
                    <a:p>
                      <a:pPr algn="ctr"/>
                      <a:r>
                        <a:rPr lang="en-US" sz="2000" cap="none" spc="0" dirty="0">
                          <a:solidFill>
                            <a:schemeClr val="tx1"/>
                          </a:solidFill>
                        </a:rPr>
                        <a:t>76,785,642 rows</a:t>
                      </a:r>
                      <a:r>
                        <a:rPr lang="en-US" sz="2000" cap="none" spc="0" baseline="0" dirty="0">
                          <a:solidFill>
                            <a:schemeClr val="tx1"/>
                          </a:solidFill>
                        </a:rPr>
                        <a:t> </a:t>
                      </a:r>
                      <a:r>
                        <a:rPr lang="en-US" sz="2000" cap="none" spc="0" dirty="0">
                          <a:solidFill>
                            <a:schemeClr val="tx1"/>
                          </a:solidFill>
                        </a:rPr>
                        <a:t>(Vital</a:t>
                      </a:r>
                      <a:r>
                        <a:rPr lang="en-US" sz="2000" cap="none" spc="0" baseline="0" dirty="0">
                          <a:solidFill>
                            <a:schemeClr val="tx1"/>
                          </a:solidFill>
                        </a:rPr>
                        <a:t>s Template)</a:t>
                      </a:r>
                    </a:p>
                    <a:p>
                      <a:pPr algn="ctr"/>
                      <a:r>
                        <a:rPr lang="en-US" sz="2000" cap="none" spc="0" baseline="0" dirty="0">
                          <a:solidFill>
                            <a:schemeClr val="tx1"/>
                          </a:solidFill>
                        </a:rPr>
                        <a:t>170,541,580 rows (Assess. Template)</a:t>
                      </a:r>
                      <a:endParaRPr lang="en-US" sz="2000" cap="none" spc="0" dirty="0">
                        <a:solidFill>
                          <a:schemeClr val="tx1"/>
                        </a:solidFill>
                      </a:endParaRPr>
                    </a:p>
                  </a:txBody>
                  <a:tcPr marL="0" marR="82450" marT="41225" marB="41225">
                    <a:lnL w="12700" cmpd="sng">
                      <a:noFill/>
                      <a:prstDash val="solid"/>
                    </a:lnL>
                    <a:lnR w="12700" cmpd="sng">
                      <a:noFill/>
                      <a:prstDash val="solid"/>
                    </a:lnR>
                    <a:lnT w="12700" cmpd="sng">
                      <a:noFill/>
                      <a:prstDash val="solid"/>
                    </a:lnT>
                    <a:lnB w="9525" cap="flat" cmpd="sng" algn="ctr">
                      <a:solidFill>
                        <a:schemeClr val="accent1"/>
                      </a:solidFill>
                      <a:prstDash val="solid"/>
                    </a:lnB>
                    <a:noFill/>
                  </a:tcPr>
                </a:tc>
                <a:extLst>
                  <a:ext uri="{0D108BD9-81ED-4DB2-BD59-A6C34878D82A}">
                    <a16:rowId xmlns:a16="http://schemas.microsoft.com/office/drawing/2014/main" val="2745060114"/>
                  </a:ext>
                </a:extLst>
              </a:tr>
              <a:tr h="40886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cap="none" spc="0" dirty="0">
                          <a:solidFill>
                            <a:schemeClr val="bg1"/>
                          </a:solidFill>
                        </a:rPr>
                        <a:t>Notes</a:t>
                      </a:r>
                    </a:p>
                  </a:txBody>
                  <a:tcPr marL="54966" marR="82450" marT="41225" marB="41225">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tc>
                  <a:txBody>
                    <a:bodyPr/>
                    <a:lstStyle/>
                    <a:p>
                      <a:pPr algn="ctr"/>
                      <a:r>
                        <a:rPr lang="en-US" sz="2000" cap="none" spc="0" dirty="0">
                          <a:solidFill>
                            <a:schemeClr val="bg1"/>
                          </a:solidFill>
                        </a:rPr>
                        <a:t>4,652,682 Rows</a:t>
                      </a:r>
                    </a:p>
                  </a:txBody>
                  <a:tcPr marL="54966" marR="82450" marT="41225" marB="41225">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tc>
                  <a:txBody>
                    <a:bodyPr/>
                    <a:lstStyle/>
                    <a:p>
                      <a:pPr algn="ctr"/>
                      <a:r>
                        <a:rPr lang="en-US" sz="2000" cap="none" spc="0" dirty="0">
                          <a:solidFill>
                            <a:schemeClr val="bg1"/>
                          </a:solidFill>
                        </a:rPr>
                        <a:t>4,181,900 rows</a:t>
                      </a:r>
                    </a:p>
                  </a:txBody>
                  <a:tcPr marL="54966" marR="82450" marT="41225" marB="41225">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extLst>
                  <a:ext uri="{0D108BD9-81ED-4DB2-BD59-A6C34878D82A}">
                    <a16:rowId xmlns:a16="http://schemas.microsoft.com/office/drawing/2014/main" val="1372765396"/>
                  </a:ext>
                </a:extLst>
              </a:tr>
              <a:tr h="1052502">
                <a:tc>
                  <a:txBody>
                    <a:bodyPr/>
                    <a:lstStyle/>
                    <a:p>
                      <a:r>
                        <a:rPr lang="en-US" sz="2000" cap="none" spc="0">
                          <a:solidFill>
                            <a:schemeClr val="tx1"/>
                          </a:solidFill>
                        </a:rPr>
                        <a:t>Orders</a:t>
                      </a:r>
                    </a:p>
                  </a:txBody>
                  <a:tcPr marL="0" marR="82450" marT="41225" marB="41225">
                    <a:lnL w="12700" cmpd="sng">
                      <a:noFill/>
                      <a:prstDash val="solid"/>
                    </a:lnL>
                    <a:lnR w="12700" cmpd="sng">
                      <a:noFill/>
                      <a:prstDash val="solid"/>
                    </a:lnR>
                    <a:lnT w="12700" cmpd="sng">
                      <a:noFill/>
                      <a:prstDash val="solid"/>
                    </a:lnT>
                    <a:lnB w="9525" cap="flat" cmpd="sng" algn="ctr">
                      <a:solidFill>
                        <a:schemeClr val="accent1"/>
                      </a:solidFill>
                      <a:prstDash val="solid"/>
                    </a:lnB>
                    <a:noFill/>
                  </a:tcPr>
                </a:tc>
                <a:tc>
                  <a:txBody>
                    <a:bodyPr/>
                    <a:lstStyle/>
                    <a:p>
                      <a:pPr algn="ctr"/>
                      <a:r>
                        <a:rPr lang="en-US" sz="2000" cap="none" spc="0" dirty="0">
                          <a:solidFill>
                            <a:schemeClr val="tx1"/>
                          </a:solidFill>
                        </a:rPr>
                        <a:t>Medication: 9,052,279 Rows</a:t>
                      </a:r>
                    </a:p>
                    <a:p>
                      <a:pPr algn="ctr"/>
                      <a:r>
                        <a:rPr lang="en-US" sz="2000" cap="none" spc="0" dirty="0">
                          <a:solidFill>
                            <a:schemeClr val="tx1"/>
                          </a:solidFill>
                        </a:rPr>
                        <a:t>Procedures: 5,872,679 Rows</a:t>
                      </a:r>
                    </a:p>
                  </a:txBody>
                  <a:tcPr marL="0" marR="82450" marT="41225" marB="41225">
                    <a:lnL w="12700" cmpd="sng">
                      <a:noFill/>
                      <a:prstDash val="solid"/>
                    </a:lnL>
                    <a:lnR w="12700" cmpd="sng">
                      <a:noFill/>
                      <a:prstDash val="solid"/>
                    </a:lnR>
                    <a:lnT w="12700" cmpd="sng">
                      <a:noFill/>
                      <a:prstDash val="solid"/>
                    </a:lnT>
                    <a:lnB w="9525" cap="flat" cmpd="sng" algn="ctr">
                      <a:solidFill>
                        <a:schemeClr val="accent1"/>
                      </a:solidFill>
                      <a:prstDash val="solid"/>
                    </a:lnB>
                    <a:noFill/>
                  </a:tcPr>
                </a:tc>
                <a:tc>
                  <a:txBody>
                    <a:bodyPr/>
                    <a:lstStyle/>
                    <a:p>
                      <a:pPr algn="ctr"/>
                      <a:r>
                        <a:rPr lang="en-US" sz="2000" cap="none" spc="0" dirty="0">
                          <a:solidFill>
                            <a:schemeClr val="tx1"/>
                          </a:solidFill>
                        </a:rPr>
                        <a:t>Medication: 3,607,277</a:t>
                      </a:r>
                    </a:p>
                    <a:p>
                      <a:pPr algn="ctr"/>
                      <a:r>
                        <a:rPr lang="en-US" sz="2000" cap="none" spc="0" dirty="0">
                          <a:solidFill>
                            <a:schemeClr val="tx1"/>
                          </a:solidFill>
                        </a:rPr>
                        <a:t>Diagnostic: 7,294,739</a:t>
                      </a:r>
                    </a:p>
                    <a:p>
                      <a:pPr algn="ctr"/>
                      <a:r>
                        <a:rPr lang="en-US" sz="2000" cap="none" spc="0" dirty="0">
                          <a:solidFill>
                            <a:schemeClr val="tx1"/>
                          </a:solidFill>
                        </a:rPr>
                        <a:t>Other: 4,045,800</a:t>
                      </a:r>
                    </a:p>
                  </a:txBody>
                  <a:tcPr marL="0" marR="82450" marT="41225" marB="41225">
                    <a:lnL w="12700" cmpd="sng">
                      <a:noFill/>
                      <a:prstDash val="solid"/>
                    </a:lnL>
                    <a:lnR w="12700" cmpd="sng">
                      <a:noFill/>
                      <a:prstDash val="solid"/>
                    </a:lnR>
                    <a:lnT w="12700" cmpd="sng">
                      <a:noFill/>
                      <a:prstDash val="solid"/>
                    </a:lnT>
                    <a:lnB w="9525" cap="flat" cmpd="sng" algn="ctr">
                      <a:solidFill>
                        <a:schemeClr val="accent1"/>
                      </a:solidFill>
                      <a:prstDash val="solid"/>
                    </a:lnB>
                    <a:noFill/>
                  </a:tcPr>
                </a:tc>
                <a:extLst>
                  <a:ext uri="{0D108BD9-81ED-4DB2-BD59-A6C34878D82A}">
                    <a16:rowId xmlns:a16="http://schemas.microsoft.com/office/drawing/2014/main" val="4220798366"/>
                  </a:ext>
                </a:extLst>
              </a:tr>
              <a:tr h="1052502">
                <a:tc>
                  <a:txBody>
                    <a:bodyPr/>
                    <a:lstStyle/>
                    <a:p>
                      <a:r>
                        <a:rPr lang="en-US" sz="2000" cap="none" spc="0" dirty="0">
                          <a:solidFill>
                            <a:schemeClr val="bg1"/>
                          </a:solidFill>
                        </a:rPr>
                        <a:t>MAR(Medication Administration Records)</a:t>
                      </a:r>
                    </a:p>
                  </a:txBody>
                  <a:tcPr marL="54966" marR="82450" marT="41225" marB="41225">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tc>
                  <a:txBody>
                    <a:bodyPr/>
                    <a:lstStyle/>
                    <a:p>
                      <a:pPr algn="ctr"/>
                      <a:r>
                        <a:rPr lang="en-US" sz="2000" cap="none" spc="0" dirty="0">
                          <a:solidFill>
                            <a:schemeClr val="bg1"/>
                          </a:solidFill>
                        </a:rPr>
                        <a:t>27,745,906 Rows</a:t>
                      </a:r>
                    </a:p>
                  </a:txBody>
                  <a:tcPr marL="54966" marR="82450" marT="41225" marB="41225">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tc>
                  <a:txBody>
                    <a:bodyPr/>
                    <a:lstStyle/>
                    <a:p>
                      <a:pPr algn="ctr"/>
                      <a:r>
                        <a:rPr lang="en-US" sz="2000" cap="none" spc="0" dirty="0">
                          <a:solidFill>
                            <a:schemeClr val="bg1"/>
                          </a:solidFill>
                        </a:rPr>
                        <a:t>16,027,243 Rows</a:t>
                      </a:r>
                    </a:p>
                  </a:txBody>
                  <a:tcPr marL="54966" marR="82450" marT="41225" marB="41225">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extLst>
                  <a:ext uri="{0D108BD9-81ED-4DB2-BD59-A6C34878D82A}">
                    <a16:rowId xmlns:a16="http://schemas.microsoft.com/office/drawing/2014/main" val="536741323"/>
                  </a:ext>
                </a:extLst>
              </a:tr>
            </a:tbl>
          </a:graphicData>
        </a:graphic>
      </p:graphicFrame>
    </p:spTree>
    <p:extLst>
      <p:ext uri="{BB962C8B-B14F-4D97-AF65-F5344CB8AC3E}">
        <p14:creationId xmlns:p14="http://schemas.microsoft.com/office/powerpoint/2010/main" val="4928182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138AA22-11F0-4B10-9C49-0BA9BFE068F9}"/>
              </a:ext>
            </a:extLst>
          </p:cNvPr>
          <p:cNvPicPr>
            <a:picLocks noChangeAspect="1"/>
          </p:cNvPicPr>
          <p:nvPr/>
        </p:nvPicPr>
        <p:blipFill>
          <a:blip r:embed="rId3"/>
          <a:stretch>
            <a:fillRect/>
          </a:stretch>
        </p:blipFill>
        <p:spPr>
          <a:xfrm>
            <a:off x="1711569" y="1855542"/>
            <a:ext cx="8172869" cy="356084"/>
          </a:xfrm>
          <a:prstGeom prst="rect">
            <a:avLst/>
          </a:prstGeom>
        </p:spPr>
      </p:pic>
      <p:sp>
        <p:nvSpPr>
          <p:cNvPr id="5" name="Rectangle 4">
            <a:extLst>
              <a:ext uri="{FF2B5EF4-FFF2-40B4-BE49-F238E27FC236}">
                <a16:creationId xmlns:a16="http://schemas.microsoft.com/office/drawing/2014/main" id="{12AC27D7-F135-4A17-A17D-16264103821A}"/>
              </a:ext>
            </a:extLst>
          </p:cNvPr>
          <p:cNvSpPr/>
          <p:nvPr/>
        </p:nvSpPr>
        <p:spPr>
          <a:xfrm>
            <a:off x="926124" y="760357"/>
            <a:ext cx="8686406" cy="769441"/>
          </a:xfrm>
          <a:prstGeom prst="rect">
            <a:avLst/>
          </a:prstGeom>
        </p:spPr>
        <p:txBody>
          <a:bodyPr wrap="square">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Light" panose="020F0302020204030204"/>
                <a:ea typeface="+mn-ea"/>
                <a:cs typeface="+mn-cs"/>
              </a:rPr>
              <a:t>The CONCERN Predictive Model</a:t>
            </a:r>
          </a:p>
        </p:txBody>
      </p:sp>
      <p:graphicFrame>
        <p:nvGraphicFramePr>
          <p:cNvPr id="6" name="Table 5">
            <a:extLst>
              <a:ext uri="{FF2B5EF4-FFF2-40B4-BE49-F238E27FC236}">
                <a16:creationId xmlns:a16="http://schemas.microsoft.com/office/drawing/2014/main" id="{A6594B9C-5976-475C-AD73-DFC3A108FD5E}"/>
              </a:ext>
            </a:extLst>
          </p:cNvPr>
          <p:cNvGraphicFramePr>
            <a:graphicFrameLocks noGrp="1"/>
          </p:cNvGraphicFramePr>
          <p:nvPr/>
        </p:nvGraphicFramePr>
        <p:xfrm>
          <a:off x="1606378" y="4481536"/>
          <a:ext cx="8299620" cy="845820"/>
        </p:xfrm>
        <a:graphic>
          <a:graphicData uri="http://schemas.openxmlformats.org/drawingml/2006/table">
            <a:tbl>
              <a:tblPr firstRow="1" bandRow="1">
                <a:tableStyleId>{5C22544A-7EE6-4342-B048-85BDC9FD1C3A}</a:tableStyleId>
              </a:tblPr>
              <a:tblGrid>
                <a:gridCol w="1383270">
                  <a:extLst>
                    <a:ext uri="{9D8B030D-6E8A-4147-A177-3AD203B41FA5}">
                      <a16:colId xmlns:a16="http://schemas.microsoft.com/office/drawing/2014/main" val="4092397236"/>
                    </a:ext>
                  </a:extLst>
                </a:gridCol>
                <a:gridCol w="1383270">
                  <a:extLst>
                    <a:ext uri="{9D8B030D-6E8A-4147-A177-3AD203B41FA5}">
                      <a16:colId xmlns:a16="http://schemas.microsoft.com/office/drawing/2014/main" val="1612443806"/>
                    </a:ext>
                  </a:extLst>
                </a:gridCol>
                <a:gridCol w="1383270">
                  <a:extLst>
                    <a:ext uri="{9D8B030D-6E8A-4147-A177-3AD203B41FA5}">
                      <a16:colId xmlns:a16="http://schemas.microsoft.com/office/drawing/2014/main" val="2904559835"/>
                    </a:ext>
                  </a:extLst>
                </a:gridCol>
                <a:gridCol w="1383270">
                  <a:extLst>
                    <a:ext uri="{9D8B030D-6E8A-4147-A177-3AD203B41FA5}">
                      <a16:colId xmlns:a16="http://schemas.microsoft.com/office/drawing/2014/main" val="3737757805"/>
                    </a:ext>
                  </a:extLst>
                </a:gridCol>
                <a:gridCol w="1383270">
                  <a:extLst>
                    <a:ext uri="{9D8B030D-6E8A-4147-A177-3AD203B41FA5}">
                      <a16:colId xmlns:a16="http://schemas.microsoft.com/office/drawing/2014/main" val="3924930411"/>
                    </a:ext>
                  </a:extLst>
                </a:gridCol>
                <a:gridCol w="1383270">
                  <a:extLst>
                    <a:ext uri="{9D8B030D-6E8A-4147-A177-3AD203B41FA5}">
                      <a16:colId xmlns:a16="http://schemas.microsoft.com/office/drawing/2014/main" val="1618329429"/>
                    </a:ext>
                  </a:extLst>
                </a:gridCol>
              </a:tblGrid>
              <a:tr h="278130">
                <a:tc>
                  <a:txBody>
                    <a:bodyPr/>
                    <a:lstStyle/>
                    <a:p>
                      <a:pPr algn="ctr"/>
                      <a:r>
                        <a:rPr lang="en-US" sz="1400" dirty="0">
                          <a:solidFill>
                            <a:schemeClr val="tx1"/>
                          </a:solidFill>
                        </a:rPr>
                        <a:t>Setting</a:t>
                      </a:r>
                    </a:p>
                  </a:txBody>
                  <a:tcPr marL="68580" marR="68580" marT="34290" marB="34290">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dirty="0">
                          <a:solidFill>
                            <a:schemeClr val="tx1"/>
                          </a:solidFill>
                        </a:rPr>
                        <a:t>Accuracy</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dirty="0">
                          <a:solidFill>
                            <a:schemeClr val="tx1"/>
                          </a:solidFill>
                        </a:rPr>
                        <a:t>Precision</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dirty="0">
                          <a:solidFill>
                            <a:schemeClr val="tx1"/>
                          </a:solidFill>
                        </a:rPr>
                        <a:t>Recall</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dirty="0" err="1">
                          <a:solidFill>
                            <a:schemeClr val="tx1"/>
                          </a:solidFill>
                        </a:rPr>
                        <a:t>Logloss</a:t>
                      </a:r>
                      <a:endParaRPr lang="en-US" sz="1400" dirty="0">
                        <a:solidFill>
                          <a:schemeClr val="tx1"/>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dirty="0">
                          <a:solidFill>
                            <a:schemeClr val="tx1"/>
                          </a:solidFill>
                        </a:rPr>
                        <a:t>AUC</a:t>
                      </a:r>
                    </a:p>
                  </a:txBody>
                  <a:tcPr marL="68580" marR="68580" marT="34290" marB="3429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19887294"/>
                  </a:ext>
                </a:extLst>
              </a:tr>
              <a:tr h="278130">
                <a:tc>
                  <a:txBody>
                    <a:bodyPr/>
                    <a:lstStyle/>
                    <a:p>
                      <a:pPr algn="ctr"/>
                      <a:r>
                        <a:rPr lang="en-US" sz="1400" dirty="0">
                          <a:solidFill>
                            <a:schemeClr val="tx1"/>
                          </a:solidFill>
                        </a:rPr>
                        <a:t>ICU</a:t>
                      </a:r>
                    </a:p>
                  </a:txBody>
                  <a:tcPr marL="68580" marR="68580" marT="34290" marB="3429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400" dirty="0">
                          <a:solidFill>
                            <a:schemeClr val="tx1"/>
                          </a:solidFill>
                        </a:rPr>
                        <a:t>0.970938</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400" dirty="0">
                          <a:solidFill>
                            <a:schemeClr val="tx1"/>
                          </a:solidFill>
                        </a:rPr>
                        <a:t>0.431373</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400" dirty="0">
                          <a:solidFill>
                            <a:schemeClr val="tx1"/>
                          </a:solidFill>
                        </a:rPr>
                        <a:t>0.594595</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400" dirty="0">
                          <a:solidFill>
                            <a:schemeClr val="tx1"/>
                          </a:solidFill>
                        </a:rPr>
                        <a:t>0.073695</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1400" dirty="0">
                          <a:solidFill>
                            <a:schemeClr val="tx1"/>
                          </a:solidFill>
                        </a:rPr>
                        <a:t>0.934683</a:t>
                      </a:r>
                    </a:p>
                  </a:txBody>
                  <a:tcPr marL="68580" marR="68580" marT="34290" marB="3429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29585776"/>
                  </a:ext>
                </a:extLst>
              </a:tr>
              <a:tr h="278130">
                <a:tc>
                  <a:txBody>
                    <a:bodyPr/>
                    <a:lstStyle/>
                    <a:p>
                      <a:pPr algn="ctr"/>
                      <a:r>
                        <a:rPr lang="en-US" sz="1400" dirty="0">
                          <a:solidFill>
                            <a:schemeClr val="tx1"/>
                          </a:solidFill>
                        </a:rPr>
                        <a:t>ACU</a:t>
                      </a:r>
                    </a:p>
                  </a:txBody>
                  <a:tcPr marL="68580" marR="68580" marT="34290" marB="3429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tc>
                  <a:txBody>
                    <a:bodyPr/>
                    <a:lstStyle/>
                    <a:p>
                      <a:pPr algn="r"/>
                      <a:r>
                        <a:rPr lang="en-US" sz="1400" dirty="0">
                          <a:solidFill>
                            <a:schemeClr val="tx1"/>
                          </a:solidFill>
                        </a:rPr>
                        <a:t>0.973341</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tc>
                  <a:txBody>
                    <a:bodyPr/>
                    <a:lstStyle/>
                    <a:p>
                      <a:pPr algn="r"/>
                      <a:r>
                        <a:rPr lang="en-US" sz="1400" dirty="0">
                          <a:solidFill>
                            <a:schemeClr val="tx1"/>
                          </a:solidFill>
                        </a:rPr>
                        <a:t>0.813559</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tc>
                  <a:txBody>
                    <a:bodyPr/>
                    <a:lstStyle/>
                    <a:p>
                      <a:pPr algn="r"/>
                      <a:r>
                        <a:rPr lang="en-US" sz="1400" dirty="0">
                          <a:solidFill>
                            <a:schemeClr val="tx1"/>
                          </a:solidFill>
                        </a:rPr>
                        <a:t>0.643935</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tc>
                  <a:txBody>
                    <a:bodyPr/>
                    <a:lstStyle/>
                    <a:p>
                      <a:pPr algn="r"/>
                      <a:r>
                        <a:rPr lang="en-US" sz="1400" dirty="0">
                          <a:solidFill>
                            <a:schemeClr val="tx1"/>
                          </a:solidFill>
                        </a:rPr>
                        <a:t>0.089369</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tc>
                  <a:txBody>
                    <a:bodyPr/>
                    <a:lstStyle/>
                    <a:p>
                      <a:pPr algn="r"/>
                      <a:r>
                        <a:rPr lang="en-US" sz="1400" dirty="0">
                          <a:solidFill>
                            <a:schemeClr val="tx1"/>
                          </a:solidFill>
                        </a:rPr>
                        <a:t>0.955982</a:t>
                      </a:r>
                    </a:p>
                  </a:txBody>
                  <a:tcPr marL="68580" marR="68580" marT="34290" marB="3429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3210536893"/>
                  </a:ext>
                </a:extLst>
              </a:tr>
            </a:tbl>
          </a:graphicData>
        </a:graphic>
      </p:graphicFrame>
      <p:sp>
        <p:nvSpPr>
          <p:cNvPr id="7" name="TextBox 6">
            <a:extLst>
              <a:ext uri="{FF2B5EF4-FFF2-40B4-BE49-F238E27FC236}">
                <a16:creationId xmlns:a16="http://schemas.microsoft.com/office/drawing/2014/main" id="{E1D21A14-911C-41E7-9113-3B476A51F369}"/>
              </a:ext>
            </a:extLst>
          </p:cNvPr>
          <p:cNvSpPr txBox="1"/>
          <p:nvPr/>
        </p:nvSpPr>
        <p:spPr>
          <a:xfrm>
            <a:off x="4309295" y="3962401"/>
            <a:ext cx="3573414" cy="584775"/>
          </a:xfrm>
          <a:prstGeom prst="rect">
            <a:avLst/>
          </a:prstGeom>
          <a:noFill/>
        </p:spPr>
        <p:txBody>
          <a:bodyPr wrap="non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Model Performance</a:t>
            </a:r>
          </a:p>
        </p:txBody>
      </p:sp>
      <p:sp>
        <p:nvSpPr>
          <p:cNvPr id="8" name="TextBox 7">
            <a:extLst>
              <a:ext uri="{FF2B5EF4-FFF2-40B4-BE49-F238E27FC236}">
                <a16:creationId xmlns:a16="http://schemas.microsoft.com/office/drawing/2014/main" id="{C4915337-CCC4-4ED6-95BE-F7C7A7B8C255}"/>
              </a:ext>
            </a:extLst>
          </p:cNvPr>
          <p:cNvSpPr txBox="1"/>
          <p:nvPr/>
        </p:nvSpPr>
        <p:spPr>
          <a:xfrm>
            <a:off x="5004910" y="1729399"/>
            <a:ext cx="1910331" cy="584775"/>
          </a:xfrm>
          <a:prstGeom prst="rect">
            <a:avLst/>
          </a:prstGeom>
          <a:noFill/>
        </p:spPr>
        <p:txBody>
          <a:bodyPr wrap="non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5AA0F5">
                    <a:lumMod val="50000"/>
                  </a:srgbClr>
                </a:solidFill>
                <a:effectLst/>
                <a:uLnTx/>
                <a:uFillTx/>
                <a:latin typeface="Calibri" panose="020F0502020204030204"/>
                <a:ea typeface="+mn-ea"/>
                <a:cs typeface="+mn-cs"/>
              </a:rPr>
              <a:t>Validation</a:t>
            </a:r>
          </a:p>
        </p:txBody>
      </p:sp>
      <p:sp>
        <p:nvSpPr>
          <p:cNvPr id="9" name="TextBox 8">
            <a:extLst>
              <a:ext uri="{FF2B5EF4-FFF2-40B4-BE49-F238E27FC236}">
                <a16:creationId xmlns:a16="http://schemas.microsoft.com/office/drawing/2014/main" id="{325CBA5E-1FAD-4DBD-A769-F8DE7D849FCF}"/>
              </a:ext>
            </a:extLst>
          </p:cNvPr>
          <p:cNvSpPr txBox="1"/>
          <p:nvPr/>
        </p:nvSpPr>
        <p:spPr>
          <a:xfrm>
            <a:off x="1606378" y="2351595"/>
            <a:ext cx="9304638" cy="1323439"/>
          </a:xfrm>
          <a:prstGeom prst="rect">
            <a:avLst/>
          </a:prstGeom>
          <a:noFill/>
        </p:spPr>
        <p:txBody>
          <a:bodyPr wrap="square" rtlCol="0">
            <a:spAutoFit/>
          </a:bodyPr>
          <a:lstStyle/>
          <a:p>
            <a:pPr marL="214313" marR="0" lvl="0" indent="-214313" algn="l" defTabSz="3429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Multinomial Gradient Boosted Machine (GBM) model selected</a:t>
            </a:r>
          </a:p>
          <a:p>
            <a:pPr marL="214313" marR="0" lvl="0" indent="-214313" algn="l" defTabSz="3429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Built on random 12-hour time slices to predict (over the next 24 hours) whether a patient is discharged, will still be in the hospital, or has a negative event</a:t>
            </a:r>
          </a:p>
          <a:p>
            <a:pPr marL="214313" marR="0" lvl="0" indent="-214313" algn="l" defTabSz="3429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Trained on 70% of the dataset – 30% was used for 10-fold cross validation</a:t>
            </a:r>
          </a:p>
        </p:txBody>
      </p:sp>
      <p:sp>
        <p:nvSpPr>
          <p:cNvPr id="2" name="TextBox 1">
            <a:extLst>
              <a:ext uri="{FF2B5EF4-FFF2-40B4-BE49-F238E27FC236}">
                <a16:creationId xmlns:a16="http://schemas.microsoft.com/office/drawing/2014/main" id="{1446BD03-7C58-D24A-BBFA-EF742FDF9BFF}"/>
              </a:ext>
            </a:extLst>
          </p:cNvPr>
          <p:cNvSpPr txBox="1"/>
          <p:nvPr/>
        </p:nvSpPr>
        <p:spPr>
          <a:xfrm>
            <a:off x="3000675" y="5572008"/>
            <a:ext cx="5918800" cy="400110"/>
          </a:xfrm>
          <a:prstGeom prst="rect">
            <a:avLst/>
          </a:prstGeom>
          <a:noFill/>
        </p:spPr>
        <p:txBody>
          <a:bodyPr wrap="none"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white"/>
                </a:solidFill>
                <a:effectLst/>
                <a:uLnTx/>
                <a:uFillTx/>
                <a:latin typeface="Calibri" panose="020F0502020204030204"/>
                <a:ea typeface="+mn-ea"/>
                <a:cs typeface="+mn-cs"/>
              </a:rPr>
              <a:t>Better lead time than other early warning scores (EWS)</a:t>
            </a:r>
          </a:p>
        </p:txBody>
      </p:sp>
      <p:cxnSp>
        <p:nvCxnSpPr>
          <p:cNvPr id="10" name="Straight Connector 9">
            <a:extLst>
              <a:ext uri="{FF2B5EF4-FFF2-40B4-BE49-F238E27FC236}">
                <a16:creationId xmlns:a16="http://schemas.microsoft.com/office/drawing/2014/main" id="{EBE04FB4-3A06-4880-80BB-657F72F353AD}"/>
              </a:ext>
            </a:extLst>
          </p:cNvPr>
          <p:cNvCxnSpPr/>
          <p:nvPr/>
        </p:nvCxnSpPr>
        <p:spPr bwMode="auto">
          <a:xfrm>
            <a:off x="2754529" y="3836773"/>
            <a:ext cx="6858000" cy="0"/>
          </a:xfrm>
          <a:prstGeom prst="line">
            <a:avLst/>
          </a:prstGeom>
          <a:blipFill dpi="0" rotWithShape="0">
            <a:blip r:embed="rId4"/>
            <a:srcRect/>
            <a:tile tx="0" ty="0" sx="100000" sy="100000" flip="none" algn="tl"/>
          </a:blipFill>
          <a:ln w="25400" cap="flat" cmpd="sng" algn="ctr">
            <a:solidFill>
              <a:srgbClr val="000000"/>
            </a:solidFill>
            <a:prstDash val="solid"/>
            <a:round/>
            <a:headEnd type="none" w="med" len="med"/>
            <a:tailEnd type="none" w="med" len="med"/>
          </a:ln>
          <a:effectLst/>
        </p:spPr>
      </p:cxnSp>
      <p:sp>
        <p:nvSpPr>
          <p:cNvPr id="3" name="TextBox 2">
            <a:extLst>
              <a:ext uri="{FF2B5EF4-FFF2-40B4-BE49-F238E27FC236}">
                <a16:creationId xmlns:a16="http://schemas.microsoft.com/office/drawing/2014/main" id="{5A66FF87-8457-7659-6D60-F810C4A59F8A}"/>
              </a:ext>
            </a:extLst>
          </p:cNvPr>
          <p:cNvSpPr txBox="1"/>
          <p:nvPr/>
        </p:nvSpPr>
        <p:spPr>
          <a:xfrm>
            <a:off x="75069" y="6318693"/>
            <a:ext cx="12024004" cy="523220"/>
          </a:xfrm>
          <a:prstGeom prst="rect">
            <a:avLst/>
          </a:prstGeom>
          <a:solidFill>
            <a:schemeClr val="accent1"/>
          </a:solidFill>
        </p:spPr>
        <p:txBody>
          <a:bodyPr wrap="square" rtlCol="0">
            <a:spAutoFit/>
          </a:bodyPr>
          <a:lstStyle/>
          <a:p>
            <a:r>
              <a:rPr lang="en-US" sz="1400" b="0" i="0" spc="-100" dirty="0">
                <a:solidFill>
                  <a:srgbClr val="212121"/>
                </a:solidFill>
                <a:effectLst/>
                <a:latin typeface="BlinkMacSystemFont"/>
              </a:rPr>
              <a:t>Rossetti SC, Knaplund C, Albers D, Tariq A, Tang K, Vawdrey D, Yip NH, Dykes PC, Klann JG, Kang MJ, Garcia J, Fu LH, Schnock K, Cato K. Leveraging Clinical Expertise as a Feature - not an Outcome - of Predictive Models: Evaluation of an Early Warning System Use Case. AMIA Annu </a:t>
            </a:r>
            <a:r>
              <a:rPr lang="en-US" sz="1400" b="0" i="0" spc="-100" dirty="0" err="1">
                <a:solidFill>
                  <a:srgbClr val="212121"/>
                </a:solidFill>
                <a:effectLst/>
                <a:latin typeface="BlinkMacSystemFont"/>
              </a:rPr>
              <a:t>Symp</a:t>
            </a:r>
            <a:r>
              <a:rPr lang="en-US" sz="1400" b="0" i="0" spc="-100" dirty="0">
                <a:solidFill>
                  <a:srgbClr val="212121"/>
                </a:solidFill>
                <a:effectLst/>
                <a:latin typeface="BlinkMacSystemFont"/>
              </a:rPr>
              <a:t> Proc. 2020 Mar 4;2019:323-332. PMID: 32308825; PMCID: PMC7153052.</a:t>
            </a:r>
            <a:endParaRPr lang="en-US" sz="1400" spc="-100" dirty="0"/>
          </a:p>
        </p:txBody>
      </p:sp>
    </p:spTree>
    <p:extLst>
      <p:ext uri="{BB962C8B-B14F-4D97-AF65-F5344CB8AC3E}">
        <p14:creationId xmlns:p14="http://schemas.microsoft.com/office/powerpoint/2010/main" val="18469502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12254C3-CF69-4CE7-8F32-AE298A6FEAB8}"/>
              </a:ext>
            </a:extLst>
          </p:cNvPr>
          <p:cNvSpPr>
            <a:spLocks noGrp="1"/>
          </p:cNvSpPr>
          <p:nvPr>
            <p:ph idx="1"/>
          </p:nvPr>
        </p:nvSpPr>
        <p:spPr>
          <a:xfrm>
            <a:off x="866774" y="4419600"/>
            <a:ext cx="10143433" cy="2197298"/>
          </a:xfrm>
        </p:spPr>
        <p:txBody>
          <a:bodyPr/>
          <a:lstStyle/>
          <a:p>
            <a:pPr marL="0" indent="0">
              <a:buNone/>
            </a:pPr>
            <a:r>
              <a:rPr lang="en-US" sz="2400" dirty="0">
                <a:latin typeface="Calibri" panose="020F0502020204030204" pitchFamily="34" charset="0"/>
                <a:cs typeface="Calibri" panose="020F0502020204030204" pitchFamily="34" charset="0"/>
              </a:rPr>
              <a:t>“Clinically, deteriorating patients in general wards either die or are transferred to ICU. This criterion resulted in exclusion of the Rothman Index, which predicts “death within 24 hours” but not ICU transfer.”</a:t>
            </a:r>
            <a:endParaRPr lang="en-US" sz="400" dirty="0">
              <a:latin typeface="Calibri" panose="020F0502020204030204" pitchFamily="34" charset="0"/>
              <a:cs typeface="Calibri" panose="020F0502020204030204" pitchFamily="34" charset="0"/>
            </a:endParaRPr>
          </a:p>
          <a:p>
            <a:pPr marL="0" indent="0">
              <a:buNone/>
            </a:pPr>
            <a:r>
              <a:rPr lang="en-US" sz="1600" i="1" dirty="0" err="1">
                <a:latin typeface="Calibri" panose="020F0502020204030204" pitchFamily="34" charset="0"/>
                <a:cs typeface="Calibri" panose="020F0502020204030204" pitchFamily="34" charset="0"/>
              </a:rPr>
              <a:t>Linnen</a:t>
            </a:r>
            <a:r>
              <a:rPr lang="en-US" sz="1600" i="1" dirty="0">
                <a:latin typeface="Calibri" panose="020F0502020204030204" pitchFamily="34" charset="0"/>
                <a:cs typeface="Calibri" panose="020F0502020204030204" pitchFamily="34" charset="0"/>
              </a:rPr>
              <a:t> et. al. Statistical Modeling and Aggregate-Weighted Scoring Systems in Prediction of Mortality and ICU Transfer: A Systematic Review. </a:t>
            </a:r>
            <a:r>
              <a:rPr lang="en-US" sz="1600" b="1" i="1" dirty="0">
                <a:latin typeface="Calibri" panose="020F0502020204030204" pitchFamily="34" charset="0"/>
                <a:cs typeface="Calibri" panose="020F0502020204030204" pitchFamily="34" charset="0"/>
              </a:rPr>
              <a:t>J Hosp Med</a:t>
            </a:r>
            <a:r>
              <a:rPr lang="en-US" sz="1600" i="1" dirty="0">
                <a:latin typeface="Calibri" panose="020F0502020204030204" pitchFamily="34" charset="0"/>
                <a:cs typeface="Calibri" panose="020F0502020204030204" pitchFamily="34" charset="0"/>
              </a:rPr>
              <a:t>. 2019 Mar; 14(3): 161–169. </a:t>
            </a:r>
          </a:p>
          <a:p>
            <a:pPr marL="0" indent="0">
              <a:buNone/>
            </a:pPr>
            <a:endParaRPr lang="en-US" dirty="0"/>
          </a:p>
        </p:txBody>
      </p:sp>
      <p:sp>
        <p:nvSpPr>
          <p:cNvPr id="6" name="Title 5">
            <a:extLst>
              <a:ext uri="{FF2B5EF4-FFF2-40B4-BE49-F238E27FC236}">
                <a16:creationId xmlns:a16="http://schemas.microsoft.com/office/drawing/2014/main" id="{20DAEB28-7830-469C-A8B5-D5CD9DC12E06}"/>
              </a:ext>
            </a:extLst>
          </p:cNvPr>
          <p:cNvSpPr>
            <a:spLocks noGrp="1"/>
          </p:cNvSpPr>
          <p:nvPr>
            <p:ph type="title"/>
          </p:nvPr>
        </p:nvSpPr>
        <p:spPr>
          <a:xfrm>
            <a:off x="479502" y="692696"/>
            <a:ext cx="10530707" cy="822960"/>
          </a:xfrm>
        </p:spPr>
        <p:txBody>
          <a:bodyPr/>
          <a:lstStyle/>
          <a:p>
            <a:r>
              <a:rPr lang="en-US" dirty="0"/>
              <a:t>How is CONCERN Different than Other Early Warning Systems (EWS)?</a:t>
            </a:r>
          </a:p>
        </p:txBody>
      </p:sp>
      <p:graphicFrame>
        <p:nvGraphicFramePr>
          <p:cNvPr id="8" name="Content Placeholder 3">
            <a:extLst>
              <a:ext uri="{FF2B5EF4-FFF2-40B4-BE49-F238E27FC236}">
                <a16:creationId xmlns:a16="http://schemas.microsoft.com/office/drawing/2014/main" id="{05BF4D63-2957-4C89-86BB-E143213BC558}"/>
              </a:ext>
            </a:extLst>
          </p:cNvPr>
          <p:cNvGraphicFramePr>
            <a:graphicFrameLocks/>
          </p:cNvGraphicFramePr>
          <p:nvPr/>
        </p:nvGraphicFramePr>
        <p:xfrm>
          <a:off x="866774" y="1628079"/>
          <a:ext cx="10143434" cy="2495223"/>
        </p:xfrm>
        <a:graphic>
          <a:graphicData uri="http://schemas.openxmlformats.org/drawingml/2006/table">
            <a:tbl>
              <a:tblPr firstRow="1" bandRow="1">
                <a:tableStyleId>{5C22544A-7EE6-4342-B048-85BDC9FD1C3A}</a:tableStyleId>
              </a:tblPr>
              <a:tblGrid>
                <a:gridCol w="1771651">
                  <a:extLst>
                    <a:ext uri="{9D8B030D-6E8A-4147-A177-3AD203B41FA5}">
                      <a16:colId xmlns:a16="http://schemas.microsoft.com/office/drawing/2014/main" val="2966933429"/>
                    </a:ext>
                  </a:extLst>
                </a:gridCol>
                <a:gridCol w="2420300">
                  <a:extLst>
                    <a:ext uri="{9D8B030D-6E8A-4147-A177-3AD203B41FA5}">
                      <a16:colId xmlns:a16="http://schemas.microsoft.com/office/drawing/2014/main" val="1375111091"/>
                    </a:ext>
                  </a:extLst>
                </a:gridCol>
                <a:gridCol w="1894109">
                  <a:extLst>
                    <a:ext uri="{9D8B030D-6E8A-4147-A177-3AD203B41FA5}">
                      <a16:colId xmlns:a16="http://schemas.microsoft.com/office/drawing/2014/main" val="394650315"/>
                    </a:ext>
                  </a:extLst>
                </a:gridCol>
                <a:gridCol w="2028687">
                  <a:extLst>
                    <a:ext uri="{9D8B030D-6E8A-4147-A177-3AD203B41FA5}">
                      <a16:colId xmlns:a16="http://schemas.microsoft.com/office/drawing/2014/main" val="1197001444"/>
                    </a:ext>
                  </a:extLst>
                </a:gridCol>
                <a:gridCol w="2028687">
                  <a:extLst>
                    <a:ext uri="{9D8B030D-6E8A-4147-A177-3AD203B41FA5}">
                      <a16:colId xmlns:a16="http://schemas.microsoft.com/office/drawing/2014/main" val="628700181"/>
                    </a:ext>
                  </a:extLst>
                </a:gridCol>
              </a:tblGrid>
              <a:tr h="1139582">
                <a:tc>
                  <a:txBody>
                    <a:bodyPr/>
                    <a:lstStyle/>
                    <a:p>
                      <a:endParaRPr lang="en-US" sz="1400" dirty="0"/>
                    </a:p>
                  </a:txBody>
                  <a:tcPr/>
                </a:tc>
                <a:tc>
                  <a:txBody>
                    <a:bodyPr/>
                    <a:lstStyle/>
                    <a:p>
                      <a:r>
                        <a:rPr lang="en-US" sz="1800" b="0" dirty="0"/>
                        <a:t>Patient Deterioration (Early Warning System)</a:t>
                      </a:r>
                    </a:p>
                  </a:txBody>
                  <a:tcPr/>
                </a:tc>
                <a:tc>
                  <a:txBody>
                    <a:bodyPr/>
                    <a:lstStyle/>
                    <a:p>
                      <a:r>
                        <a:rPr lang="en-US" sz="1800" b="0" dirty="0"/>
                        <a:t>24 Hour Mortality</a:t>
                      </a:r>
                    </a:p>
                  </a:txBody>
                  <a:tcPr/>
                </a:tc>
                <a:tc>
                  <a:txBody>
                    <a:bodyPr/>
                    <a:lstStyle/>
                    <a:p>
                      <a:r>
                        <a:rPr lang="en-US" sz="1800" b="0" dirty="0"/>
                        <a:t>ICU </a:t>
                      </a:r>
                      <a:r>
                        <a:rPr lang="en-US" sz="1800" b="0" spc="-100" baseline="0" dirty="0"/>
                        <a:t>Readmission</a:t>
                      </a:r>
                    </a:p>
                  </a:txBody>
                  <a:tcPr/>
                </a:tc>
                <a:tc>
                  <a:txBody>
                    <a:bodyPr/>
                    <a:lstStyle/>
                    <a:p>
                      <a:r>
                        <a:rPr lang="en-US" sz="1800" b="0" dirty="0"/>
                        <a:t>30-Day Readmission</a:t>
                      </a:r>
                    </a:p>
                  </a:txBody>
                  <a:tcPr/>
                </a:tc>
                <a:extLst>
                  <a:ext uri="{0D108BD9-81ED-4DB2-BD59-A6C34878D82A}">
                    <a16:rowId xmlns:a16="http://schemas.microsoft.com/office/drawing/2014/main" val="2694448726"/>
                  </a:ext>
                </a:extLst>
              </a:tr>
              <a:tr h="3826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MEWS</a:t>
                      </a:r>
                    </a:p>
                  </a:txBody>
                  <a:tcPr/>
                </a:tc>
                <a:tc>
                  <a:txBody>
                    <a:bodyPr/>
                    <a:lstStyle/>
                    <a:p>
                      <a:pPr algn="ctr"/>
                      <a:r>
                        <a:rPr lang="en-US" sz="1600" dirty="0"/>
                        <a:t>x</a:t>
                      </a:r>
                    </a:p>
                  </a:txBody>
                  <a:tcPr/>
                </a:tc>
                <a:tc>
                  <a:txBody>
                    <a:bodyPr/>
                    <a:lstStyle/>
                    <a:p>
                      <a:pPr algn="ctr"/>
                      <a:r>
                        <a:rPr lang="en-US" sz="1600" dirty="0"/>
                        <a:t>x</a:t>
                      </a:r>
                    </a:p>
                  </a:txBody>
                  <a:tcPr/>
                </a:tc>
                <a:tc>
                  <a:txBody>
                    <a:bodyPr/>
                    <a:lstStyle/>
                    <a:p>
                      <a:pPr algn="ctr"/>
                      <a:endParaRPr lang="en-US" sz="1600" dirty="0"/>
                    </a:p>
                  </a:txBody>
                  <a:tcPr/>
                </a:tc>
                <a:tc>
                  <a:txBody>
                    <a:bodyPr/>
                    <a:lstStyle/>
                    <a:p>
                      <a:pPr algn="ctr"/>
                      <a:endParaRPr lang="en-US" sz="1600" dirty="0"/>
                    </a:p>
                  </a:txBody>
                  <a:tcPr/>
                </a:tc>
                <a:extLst>
                  <a:ext uri="{0D108BD9-81ED-4DB2-BD59-A6C34878D82A}">
                    <a16:rowId xmlns:a16="http://schemas.microsoft.com/office/drawing/2014/main" val="2084784943"/>
                  </a:ext>
                </a:extLst>
              </a:tr>
              <a:tr h="382644">
                <a:tc>
                  <a:txBody>
                    <a:bodyPr/>
                    <a:lstStyle/>
                    <a:p>
                      <a:r>
                        <a:rPr lang="en-US" sz="1600" dirty="0"/>
                        <a:t>CONCERN</a:t>
                      </a:r>
                    </a:p>
                  </a:txBody>
                  <a:tcPr/>
                </a:tc>
                <a:tc>
                  <a:txBody>
                    <a:bodyPr/>
                    <a:lstStyle/>
                    <a:p>
                      <a:pPr algn="ctr"/>
                      <a:r>
                        <a:rPr lang="en-US" sz="1600" dirty="0"/>
                        <a:t>x</a:t>
                      </a:r>
                    </a:p>
                  </a:txBody>
                  <a:tcPr/>
                </a:tc>
                <a:tc>
                  <a:txBody>
                    <a:bodyPr/>
                    <a:lstStyle/>
                    <a:p>
                      <a:pPr algn="ctr"/>
                      <a:r>
                        <a:rPr lang="en-US" sz="1600" dirty="0"/>
                        <a:t>x</a:t>
                      </a:r>
                    </a:p>
                  </a:txBody>
                  <a:tcPr/>
                </a:tc>
                <a:tc>
                  <a:txBody>
                    <a:bodyPr/>
                    <a:lstStyle/>
                    <a:p>
                      <a:pPr algn="ctr"/>
                      <a:endParaRPr lang="en-US" sz="1600" dirty="0"/>
                    </a:p>
                  </a:txBody>
                  <a:tcPr/>
                </a:tc>
                <a:tc>
                  <a:txBody>
                    <a:bodyPr/>
                    <a:lstStyle/>
                    <a:p>
                      <a:pPr algn="ctr"/>
                      <a:endParaRPr lang="en-US" sz="1600" dirty="0"/>
                    </a:p>
                  </a:txBody>
                  <a:tcPr/>
                </a:tc>
                <a:extLst>
                  <a:ext uri="{0D108BD9-81ED-4DB2-BD59-A6C34878D82A}">
                    <a16:rowId xmlns:a16="http://schemas.microsoft.com/office/drawing/2014/main" val="2445912911"/>
                  </a:ext>
                </a:extLst>
              </a:tr>
              <a:tr h="590353">
                <a:tc>
                  <a:txBody>
                    <a:bodyPr/>
                    <a:lstStyle/>
                    <a:p>
                      <a:r>
                        <a:rPr lang="en-US" sz="1600" dirty="0"/>
                        <a:t>Rothman Index</a:t>
                      </a:r>
                    </a:p>
                  </a:txBody>
                  <a:tcPr/>
                </a:tc>
                <a:tc>
                  <a:txBody>
                    <a:bodyPr/>
                    <a:lstStyle/>
                    <a:p>
                      <a:pPr algn="ctr"/>
                      <a:endParaRPr lang="en-US" sz="1600" dirty="0"/>
                    </a:p>
                  </a:txBody>
                  <a:tcPr/>
                </a:tc>
                <a:tc>
                  <a:txBody>
                    <a:bodyPr/>
                    <a:lstStyle/>
                    <a:p>
                      <a:pPr algn="ctr"/>
                      <a:r>
                        <a:rPr lang="en-US" sz="1600" dirty="0"/>
                        <a:t>x</a:t>
                      </a:r>
                    </a:p>
                  </a:txBody>
                  <a:tcPr/>
                </a:tc>
                <a:tc>
                  <a:txBody>
                    <a:bodyPr/>
                    <a:lstStyle/>
                    <a:p>
                      <a:pPr algn="ctr"/>
                      <a:r>
                        <a:rPr lang="en-US" sz="1600" dirty="0"/>
                        <a:t>x</a:t>
                      </a:r>
                    </a:p>
                  </a:txBody>
                  <a:tcPr/>
                </a:tc>
                <a:tc>
                  <a:txBody>
                    <a:bodyPr/>
                    <a:lstStyle/>
                    <a:p>
                      <a:pPr algn="ctr"/>
                      <a:r>
                        <a:rPr lang="en-US" sz="1600" dirty="0"/>
                        <a:t>x</a:t>
                      </a:r>
                    </a:p>
                  </a:txBody>
                  <a:tcPr/>
                </a:tc>
                <a:extLst>
                  <a:ext uri="{0D108BD9-81ED-4DB2-BD59-A6C34878D82A}">
                    <a16:rowId xmlns:a16="http://schemas.microsoft.com/office/drawing/2014/main" val="1952771077"/>
                  </a:ext>
                </a:extLst>
              </a:tr>
            </a:tbl>
          </a:graphicData>
        </a:graphic>
      </p:graphicFrame>
    </p:spTree>
    <p:extLst>
      <p:ext uri="{BB962C8B-B14F-4D97-AF65-F5344CB8AC3E}">
        <p14:creationId xmlns:p14="http://schemas.microsoft.com/office/powerpoint/2010/main" val="1340739716"/>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B572D4FD-D0D5-3CAA-D0FE-1BDBCB93BF69}"/>
              </a:ext>
            </a:extLst>
          </p:cNvPr>
          <p:cNvSpPr>
            <a:spLocks noGrp="1"/>
          </p:cNvSpPr>
          <p:nvPr>
            <p:ph type="title"/>
          </p:nvPr>
        </p:nvSpPr>
        <p:spPr>
          <a:xfrm>
            <a:off x="729439" y="473651"/>
            <a:ext cx="9694721" cy="741447"/>
          </a:xfrm>
        </p:spPr>
        <p:txBody>
          <a:bodyPr/>
          <a:lstStyle/>
          <a:p>
            <a:r>
              <a:rPr lang="en-US" dirty="0"/>
              <a:t>Racial Bias: 3 Early Warning Systems</a:t>
            </a:r>
          </a:p>
        </p:txBody>
      </p:sp>
      <p:pic>
        <p:nvPicPr>
          <p:cNvPr id="5" name="Picture 4">
            <a:extLst>
              <a:ext uri="{FF2B5EF4-FFF2-40B4-BE49-F238E27FC236}">
                <a16:creationId xmlns:a16="http://schemas.microsoft.com/office/drawing/2014/main" id="{B40967EB-3BE9-FFA9-9F3E-CC2DFF17F10F}"/>
              </a:ext>
            </a:extLst>
          </p:cNvPr>
          <p:cNvPicPr>
            <a:picLocks noChangeAspect="1"/>
          </p:cNvPicPr>
          <p:nvPr/>
        </p:nvPicPr>
        <p:blipFill>
          <a:blip r:embed="rId3"/>
          <a:srcRect r="2" b="5189"/>
          <a:stretch/>
        </p:blipFill>
        <p:spPr>
          <a:xfrm>
            <a:off x="729439" y="1433518"/>
            <a:ext cx="10741812" cy="4761281"/>
          </a:xfrm>
          <a:prstGeom prst="rect">
            <a:avLst/>
          </a:prstGeom>
          <a:noFill/>
          <a:ln w="44450">
            <a:solidFill>
              <a:schemeClr val="bg1"/>
            </a:solidFill>
          </a:ln>
        </p:spPr>
      </p:pic>
    </p:spTree>
    <p:extLst>
      <p:ext uri="{BB962C8B-B14F-4D97-AF65-F5344CB8AC3E}">
        <p14:creationId xmlns:p14="http://schemas.microsoft.com/office/powerpoint/2010/main" val="30279091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6FD77-4C24-AEE2-9B58-00267286B5D9}"/>
              </a:ext>
            </a:extLst>
          </p:cNvPr>
          <p:cNvSpPr>
            <a:spLocks noGrp="1"/>
          </p:cNvSpPr>
          <p:nvPr>
            <p:ph type="title"/>
          </p:nvPr>
        </p:nvSpPr>
        <p:spPr>
          <a:xfrm>
            <a:off x="730307" y="536731"/>
            <a:ext cx="4379575" cy="5958197"/>
          </a:xfrm>
        </p:spPr>
        <p:txBody>
          <a:bodyPr/>
          <a:lstStyle/>
          <a:p>
            <a:r>
              <a:rPr lang="en-US" sz="4400" b="1" dirty="0"/>
              <a:t>CONCERN Early Warning System:</a:t>
            </a:r>
            <a:br>
              <a:rPr lang="en-US" sz="4400" b="1" dirty="0"/>
            </a:br>
            <a:br>
              <a:rPr lang="en-US" sz="4400" b="1" dirty="0"/>
            </a:br>
            <a:r>
              <a:rPr lang="en-US" sz="4400" i="1" dirty="0"/>
              <a:t>Participatory User- Centered Design</a:t>
            </a:r>
          </a:p>
        </p:txBody>
      </p:sp>
      <p:pic>
        <p:nvPicPr>
          <p:cNvPr id="5" name="Picture 4" descr="A person in a white coat holding a first aid box&#10;&#10;AI-generated content may be incorrect.">
            <a:extLst>
              <a:ext uri="{FF2B5EF4-FFF2-40B4-BE49-F238E27FC236}">
                <a16:creationId xmlns:a16="http://schemas.microsoft.com/office/drawing/2014/main" id="{E4E86F16-230A-B158-66F3-22F417362D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0" y="0"/>
            <a:ext cx="6858000" cy="6858000"/>
          </a:xfrm>
          <a:prstGeom prst="rect">
            <a:avLst/>
          </a:prstGeom>
        </p:spPr>
      </p:pic>
      <p:pic>
        <p:nvPicPr>
          <p:cNvPr id="6" name="Picture 5" descr="A black background with text overlay&#10;&#10;Description automatically generated">
            <a:extLst>
              <a:ext uri="{FF2B5EF4-FFF2-40B4-BE49-F238E27FC236}">
                <a16:creationId xmlns:a16="http://schemas.microsoft.com/office/drawing/2014/main" id="{E38C30D6-0703-80CC-4E0C-08BA55A9E754}"/>
              </a:ext>
            </a:extLst>
          </p:cNvPr>
          <p:cNvPicPr>
            <a:picLocks noChangeAspect="1"/>
          </p:cNvPicPr>
          <p:nvPr/>
        </p:nvPicPr>
        <p:blipFill>
          <a:blip r:embed="rId4"/>
          <a:srcRect l="13616" r="14286" b="-1"/>
          <a:stretch/>
        </p:blipFill>
        <p:spPr>
          <a:xfrm>
            <a:off x="8339518" y="5108448"/>
            <a:ext cx="962977" cy="743712"/>
          </a:xfrm>
          <a:prstGeom prst="rect">
            <a:avLst/>
          </a:prstGeom>
          <a:solidFill>
            <a:schemeClr val="bg2">
              <a:lumMod val="20000"/>
              <a:lumOff val="80000"/>
            </a:schemeClr>
          </a:solidFill>
        </p:spPr>
      </p:pic>
      <p:sp>
        <p:nvSpPr>
          <p:cNvPr id="8" name="Rectangle: Rounded Corners 7">
            <a:extLst>
              <a:ext uri="{FF2B5EF4-FFF2-40B4-BE49-F238E27FC236}">
                <a16:creationId xmlns:a16="http://schemas.microsoft.com/office/drawing/2014/main" id="{7033ED22-E757-2604-717E-1C6A80B6461C}"/>
              </a:ext>
            </a:extLst>
          </p:cNvPr>
          <p:cNvSpPr/>
          <p:nvPr/>
        </p:nvSpPr>
        <p:spPr>
          <a:xfrm>
            <a:off x="8327326" y="5083193"/>
            <a:ext cx="962977" cy="743712"/>
          </a:xfrm>
          <a:prstGeom prst="roundRect">
            <a:avLst/>
          </a:prstGeom>
          <a:noFill/>
          <a:ln w="4445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210713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29A4AF-8EB9-4F38-A7E9-0F271A61E9F4}"/>
              </a:ext>
            </a:extLst>
          </p:cNvPr>
          <p:cNvSpPr>
            <a:spLocks noGrp="1"/>
          </p:cNvSpPr>
          <p:nvPr>
            <p:ph type="title"/>
          </p:nvPr>
        </p:nvSpPr>
        <p:spPr>
          <a:xfrm>
            <a:off x="313190" y="261491"/>
            <a:ext cx="9886950" cy="822960"/>
          </a:xfrm>
        </p:spPr>
        <p:txBody>
          <a:bodyPr/>
          <a:lstStyle/>
          <a:p>
            <a:r>
              <a:rPr lang="en-US" sz="4400" dirty="0"/>
              <a:t>CONCERN Intervention: </a:t>
            </a:r>
            <a:r>
              <a:rPr lang="en-US" sz="4400" kern="0" dirty="0"/>
              <a:t>Configured in EHR Patient List </a:t>
            </a:r>
            <a:endParaRPr lang="en-US" sz="4400" dirty="0"/>
          </a:p>
        </p:txBody>
      </p:sp>
      <p:pic>
        <p:nvPicPr>
          <p:cNvPr id="3" name="Picture 2">
            <a:extLst>
              <a:ext uri="{FF2B5EF4-FFF2-40B4-BE49-F238E27FC236}">
                <a16:creationId xmlns:a16="http://schemas.microsoft.com/office/drawing/2014/main" id="{E80EEE82-3AA7-9CD9-AA04-895B38BD9FE6}"/>
              </a:ext>
            </a:extLst>
          </p:cNvPr>
          <p:cNvPicPr>
            <a:picLocks noChangeAspect="1"/>
          </p:cNvPicPr>
          <p:nvPr/>
        </p:nvPicPr>
        <p:blipFill>
          <a:blip r:embed="rId3"/>
          <a:stretch>
            <a:fillRect/>
          </a:stretch>
        </p:blipFill>
        <p:spPr>
          <a:xfrm>
            <a:off x="193529" y="2032710"/>
            <a:ext cx="11804942" cy="3491476"/>
          </a:xfrm>
          <a:prstGeom prst="rect">
            <a:avLst/>
          </a:prstGeom>
          <a:ln>
            <a:solidFill>
              <a:schemeClr val="accent2"/>
            </a:solidFill>
          </a:ln>
        </p:spPr>
      </p:pic>
      <p:sp>
        <p:nvSpPr>
          <p:cNvPr id="14" name="Rectangle 13">
            <a:extLst>
              <a:ext uri="{FF2B5EF4-FFF2-40B4-BE49-F238E27FC236}">
                <a16:creationId xmlns:a16="http://schemas.microsoft.com/office/drawing/2014/main" id="{2B5C301B-C99C-4FEF-BB62-7C1F51E54D2B}"/>
              </a:ext>
            </a:extLst>
          </p:cNvPr>
          <p:cNvSpPr/>
          <p:nvPr/>
        </p:nvSpPr>
        <p:spPr bwMode="auto">
          <a:xfrm>
            <a:off x="6991737" y="2263137"/>
            <a:ext cx="789993" cy="3288946"/>
          </a:xfrm>
          <a:prstGeom prst="rect">
            <a:avLst/>
          </a:prstGeom>
          <a:no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1000" b="1" dirty="0">
              <a:solidFill>
                <a:srgbClr val="000000"/>
              </a:solidFill>
              <a:ea typeface="ヒラギノ角ゴ ProN W3" charset="0"/>
              <a:cs typeface="ヒラギノ角ゴ ProN W3" charset="0"/>
              <a:sym typeface="Gill Sans" charset="0"/>
            </a:endParaRPr>
          </a:p>
        </p:txBody>
      </p:sp>
    </p:spTree>
    <p:extLst>
      <p:ext uri="{BB962C8B-B14F-4D97-AF65-F5344CB8AC3E}">
        <p14:creationId xmlns:p14="http://schemas.microsoft.com/office/powerpoint/2010/main" val="7437624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29A4AF-8EB9-4F38-A7E9-0F271A61E9F4}"/>
              </a:ext>
            </a:extLst>
          </p:cNvPr>
          <p:cNvSpPr>
            <a:spLocks noGrp="1"/>
          </p:cNvSpPr>
          <p:nvPr>
            <p:ph type="title"/>
          </p:nvPr>
        </p:nvSpPr>
        <p:spPr>
          <a:xfrm>
            <a:off x="859081" y="316523"/>
            <a:ext cx="8671781" cy="646993"/>
          </a:xfrm>
        </p:spPr>
        <p:txBody>
          <a:bodyPr wrap="square" anchor="b">
            <a:noAutofit/>
          </a:bodyPr>
          <a:lstStyle/>
          <a:p>
            <a:pPr>
              <a:lnSpc>
                <a:spcPct val="90000"/>
              </a:lnSpc>
            </a:pPr>
            <a:r>
              <a:rPr lang="en-US" sz="4400" dirty="0"/>
              <a:t>CONCERN “App” Intervention</a:t>
            </a:r>
          </a:p>
        </p:txBody>
      </p:sp>
      <p:pic>
        <p:nvPicPr>
          <p:cNvPr id="5" name="Picture 5" descr="image005">
            <a:extLst>
              <a:ext uri="{FF2B5EF4-FFF2-40B4-BE49-F238E27FC236}">
                <a16:creationId xmlns:a16="http://schemas.microsoft.com/office/drawing/2014/main" id="{286662C2-2385-4F0E-90C6-FD0E848F813D}"/>
              </a:ext>
            </a:extLst>
          </p:cNvPr>
          <p:cNvPicPr>
            <a:picLocks noChangeArrowheads="1"/>
          </p:cNvPicPr>
          <p:nvPr/>
        </p:nvPicPr>
        <p:blipFill rotWithShape="1">
          <a:blip r:embed="rId3">
            <a:extLst>
              <a:ext uri="{28A0092B-C50C-407E-A947-70E740481C1C}">
                <a14:useLocalDpi xmlns:a14="http://schemas.microsoft.com/office/drawing/2010/main" val="0"/>
              </a:ext>
            </a:extLst>
          </a:blip>
          <a:srcRect b="940"/>
          <a:stretch/>
        </p:blipFill>
        <p:spPr bwMode="auto">
          <a:xfrm>
            <a:off x="1068265" y="1184076"/>
            <a:ext cx="7981950" cy="567392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a:extLst>
              <a:ext uri="{FF2B5EF4-FFF2-40B4-BE49-F238E27FC236}">
                <a16:creationId xmlns:a16="http://schemas.microsoft.com/office/drawing/2014/main" id="{8B4E16D2-178B-48F4-AD93-768F4371EE4E}"/>
              </a:ext>
            </a:extLst>
          </p:cNvPr>
          <p:cNvSpPr>
            <a:spLocks noGrp="1"/>
          </p:cNvSpPr>
          <p:nvPr>
            <p:ph type="sldNum" sz="quarter" idx="4"/>
          </p:nvPr>
        </p:nvSpPr>
        <p:spPr>
          <a:xfrm>
            <a:off x="8219891" y="6516510"/>
            <a:ext cx="1905000" cy="138499"/>
          </a:xfrm>
        </p:spPr>
        <p:txBody>
          <a:bodyPr wrap="square" anchor="ctr">
            <a:normAutofit/>
          </a:bodyPr>
          <a:lstStyle/>
          <a:p>
            <a:pPr>
              <a:spcAft>
                <a:spcPts val="600"/>
              </a:spcAft>
            </a:pPr>
            <a:fld id="{191DA56F-0A2C-C048-B875-F6FFF73DB035}" type="slidenum">
              <a:rPr lang="en-US" smtClean="0"/>
              <a:pPr>
                <a:spcAft>
                  <a:spcPts val="600"/>
                </a:spcAft>
              </a:pPr>
              <a:t>18</a:t>
            </a:fld>
            <a:endParaRPr lang="en-US"/>
          </a:p>
        </p:txBody>
      </p:sp>
    </p:spTree>
    <p:extLst>
      <p:ext uri="{BB962C8B-B14F-4D97-AF65-F5344CB8AC3E}">
        <p14:creationId xmlns:p14="http://schemas.microsoft.com/office/powerpoint/2010/main" val="24470088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6FD77-4C24-AEE2-9B58-00267286B5D9}"/>
              </a:ext>
            </a:extLst>
          </p:cNvPr>
          <p:cNvSpPr>
            <a:spLocks noGrp="1"/>
          </p:cNvSpPr>
          <p:nvPr>
            <p:ph type="title"/>
          </p:nvPr>
        </p:nvSpPr>
        <p:spPr>
          <a:xfrm>
            <a:off x="730307" y="536731"/>
            <a:ext cx="4379575" cy="3734823"/>
          </a:xfrm>
        </p:spPr>
        <p:txBody>
          <a:bodyPr/>
          <a:lstStyle/>
          <a:p>
            <a:r>
              <a:rPr lang="en-US" sz="4400" b="1" dirty="0"/>
              <a:t>CONCERN Early Warning System:</a:t>
            </a:r>
            <a:br>
              <a:rPr lang="en-US" sz="2000" b="1" dirty="0"/>
            </a:br>
            <a:br>
              <a:rPr lang="en-US" sz="2000" b="1" dirty="0"/>
            </a:br>
            <a:r>
              <a:rPr lang="en-US" sz="4400" i="1" dirty="0"/>
              <a:t>Pragmatic Clinical Trial</a:t>
            </a:r>
          </a:p>
        </p:txBody>
      </p:sp>
      <p:sp>
        <p:nvSpPr>
          <p:cNvPr id="8" name="Rectangle: Rounded Corners 7">
            <a:extLst>
              <a:ext uri="{FF2B5EF4-FFF2-40B4-BE49-F238E27FC236}">
                <a16:creationId xmlns:a16="http://schemas.microsoft.com/office/drawing/2014/main" id="{7033ED22-E757-2604-717E-1C6A80B6461C}"/>
              </a:ext>
            </a:extLst>
          </p:cNvPr>
          <p:cNvSpPr/>
          <p:nvPr/>
        </p:nvSpPr>
        <p:spPr>
          <a:xfrm>
            <a:off x="8327326" y="5083193"/>
            <a:ext cx="962977" cy="743712"/>
          </a:xfrm>
          <a:prstGeom prst="roundRect">
            <a:avLst/>
          </a:prstGeom>
          <a:noFill/>
          <a:ln w="4445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A6F431D2-E982-FCF4-06BD-67A7F238C8D4}"/>
              </a:ext>
            </a:extLst>
          </p:cNvPr>
          <p:cNvPicPr>
            <a:picLocks noChangeAspect="1"/>
          </p:cNvPicPr>
          <p:nvPr/>
        </p:nvPicPr>
        <p:blipFill>
          <a:blip r:embed="rId3"/>
          <a:stretch>
            <a:fillRect/>
          </a:stretch>
        </p:blipFill>
        <p:spPr>
          <a:xfrm>
            <a:off x="5381898" y="0"/>
            <a:ext cx="6810102" cy="6818822"/>
          </a:xfrm>
          <a:prstGeom prst="rect">
            <a:avLst/>
          </a:prstGeom>
          <a:ln w="44450">
            <a:solidFill>
              <a:schemeClr val="bg1"/>
            </a:solidFill>
          </a:ln>
        </p:spPr>
      </p:pic>
      <p:sp>
        <p:nvSpPr>
          <p:cNvPr id="12" name="TextBox 11">
            <a:extLst>
              <a:ext uri="{FF2B5EF4-FFF2-40B4-BE49-F238E27FC236}">
                <a16:creationId xmlns:a16="http://schemas.microsoft.com/office/drawing/2014/main" id="{BE7538F3-74C7-326A-78CB-C954358066C5}"/>
              </a:ext>
            </a:extLst>
          </p:cNvPr>
          <p:cNvSpPr txBox="1"/>
          <p:nvPr/>
        </p:nvSpPr>
        <p:spPr>
          <a:xfrm>
            <a:off x="849085" y="4442791"/>
            <a:ext cx="3905795" cy="1862048"/>
          </a:xfrm>
          <a:prstGeom prst="rect">
            <a:avLst/>
          </a:prstGeom>
          <a:noFill/>
        </p:spPr>
        <p:txBody>
          <a:bodyPr wrap="square" rtlCol="0">
            <a:spAutoFit/>
          </a:bodyPr>
          <a:lstStyle/>
          <a:p>
            <a:pPr marL="285750" indent="-285750">
              <a:spcAft>
                <a:spcPts val="600"/>
              </a:spcAft>
              <a:buClr>
                <a:schemeClr val="accent1"/>
              </a:buClr>
              <a:buFont typeface="Wingdings" panose="05000000000000000000" pitchFamily="2" charset="2"/>
              <a:buChar char="ü"/>
            </a:pPr>
            <a:r>
              <a:rPr lang="en-US" sz="2000" i="1" dirty="0"/>
              <a:t>Decreased risk of  Mortality</a:t>
            </a:r>
          </a:p>
          <a:p>
            <a:pPr marL="285750" indent="-285750">
              <a:spcAft>
                <a:spcPts val="600"/>
              </a:spcAft>
              <a:buClr>
                <a:schemeClr val="accent1"/>
              </a:buClr>
              <a:buFont typeface="Wingdings" panose="05000000000000000000" pitchFamily="2" charset="2"/>
              <a:buChar char="ü"/>
            </a:pPr>
            <a:r>
              <a:rPr lang="en-US" sz="2000" i="1" dirty="0"/>
              <a:t>Decreased Length of Stay</a:t>
            </a:r>
          </a:p>
          <a:p>
            <a:pPr marL="285750" indent="-285750">
              <a:spcAft>
                <a:spcPts val="600"/>
              </a:spcAft>
              <a:buClr>
                <a:schemeClr val="accent1"/>
              </a:buClr>
              <a:buFont typeface="Wingdings" panose="05000000000000000000" pitchFamily="2" charset="2"/>
              <a:buChar char="ü"/>
            </a:pPr>
            <a:r>
              <a:rPr lang="en-US" sz="2000" i="1" dirty="0"/>
              <a:t>Decreased </a:t>
            </a:r>
            <a:r>
              <a:rPr lang="en-US" sz="2000" i="1"/>
              <a:t>risk of Sepsis</a:t>
            </a:r>
            <a:endParaRPr lang="en-US" sz="2000" i="1" dirty="0"/>
          </a:p>
          <a:p>
            <a:pPr marL="285750" indent="-285750">
              <a:spcAft>
                <a:spcPts val="600"/>
              </a:spcAft>
              <a:buClr>
                <a:schemeClr val="accent1"/>
              </a:buClr>
              <a:buFont typeface="Wingdings" panose="05000000000000000000" pitchFamily="2" charset="2"/>
              <a:buChar char="ü"/>
            </a:pPr>
            <a:r>
              <a:rPr lang="en-US" sz="2000" i="1" dirty="0"/>
              <a:t>Increased unanticipated transfer to ICU</a:t>
            </a:r>
          </a:p>
        </p:txBody>
      </p:sp>
    </p:spTree>
    <p:extLst>
      <p:ext uri="{BB962C8B-B14F-4D97-AF65-F5344CB8AC3E}">
        <p14:creationId xmlns:p14="http://schemas.microsoft.com/office/powerpoint/2010/main" val="13474091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4174D3-6B10-409E-9110-EEBEAA7E38C0}"/>
              </a:ext>
            </a:extLst>
          </p:cNvPr>
          <p:cNvSpPr>
            <a:spLocks noGrp="1"/>
          </p:cNvSpPr>
          <p:nvPr>
            <p:ph type="title"/>
          </p:nvPr>
        </p:nvSpPr>
        <p:spPr>
          <a:xfrm>
            <a:off x="650668" y="629266"/>
            <a:ext cx="4802031" cy="1641986"/>
          </a:xfrm>
        </p:spPr>
        <p:txBody>
          <a:bodyPr>
            <a:normAutofit/>
          </a:bodyPr>
          <a:lstStyle/>
          <a:p>
            <a:r>
              <a:rPr lang="en-US" dirty="0"/>
              <a:t>Overview</a:t>
            </a:r>
          </a:p>
        </p:txBody>
      </p:sp>
      <p:pic>
        <p:nvPicPr>
          <p:cNvPr id="18" name="Picture 17" descr="abstract image">
            <a:extLst>
              <a:ext uri="{FF2B5EF4-FFF2-40B4-BE49-F238E27FC236}">
                <a16:creationId xmlns:a16="http://schemas.microsoft.com/office/drawing/2014/main" id="{D4405318-CC16-40AE-BFE1-B9E42D20DF34}"/>
              </a:ext>
            </a:extLst>
          </p:cNvPr>
          <p:cNvPicPr>
            <a:picLocks noChangeAspect="1"/>
          </p:cNvPicPr>
          <p:nvPr/>
        </p:nvPicPr>
        <p:blipFill rotWithShape="1">
          <a:blip r:embed="rId4"/>
          <a:srcRect l="22999" r="23682"/>
          <a:stretch/>
        </p:blipFill>
        <p:spPr>
          <a:xfrm>
            <a:off x="6100398" y="10"/>
            <a:ext cx="6094412" cy="6857990"/>
          </a:xfrm>
          <a:prstGeom prst="rect">
            <a:avLst/>
          </a:prstGeom>
        </p:spPr>
      </p:pic>
      <p:sp>
        <p:nvSpPr>
          <p:cNvPr id="78" name="Rectangle 77">
            <a:extLst>
              <a:ext uri="{FF2B5EF4-FFF2-40B4-BE49-F238E27FC236}">
                <a16:creationId xmlns:a16="http://schemas.microsoft.com/office/drawing/2014/main" id="{7527E565-DE8D-445C-9879-AD1D04415A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graphicFrame>
        <p:nvGraphicFramePr>
          <p:cNvPr id="4" name="Content Placeholder 3" descr="SmartArt graphic">
            <a:extLst>
              <a:ext uri="{FF2B5EF4-FFF2-40B4-BE49-F238E27FC236}">
                <a16:creationId xmlns:a16="http://schemas.microsoft.com/office/drawing/2014/main" id="{C881A426-2B90-41D4-8B71-F9600C3FCE87}"/>
              </a:ext>
            </a:extLst>
          </p:cNvPr>
          <p:cNvGraphicFramePr>
            <a:graphicFrameLocks noGrp="1"/>
          </p:cNvGraphicFramePr>
          <p:nvPr>
            <p:ph idx="1"/>
            <p:extLst>
              <p:ext uri="{D42A27DB-BD31-4B8C-83A1-F6EECF244321}">
                <p14:modId xmlns:p14="http://schemas.microsoft.com/office/powerpoint/2010/main" val="1270059418"/>
              </p:ext>
            </p:extLst>
          </p:nvPr>
        </p:nvGraphicFramePr>
        <p:xfrm>
          <a:off x="650668" y="2438400"/>
          <a:ext cx="4802031" cy="380999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3338816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2E075-E6B7-423B-8180-038573F067E3}"/>
              </a:ext>
            </a:extLst>
          </p:cNvPr>
          <p:cNvSpPr>
            <a:spLocks noGrp="1"/>
          </p:cNvSpPr>
          <p:nvPr>
            <p:ph type="title"/>
          </p:nvPr>
        </p:nvSpPr>
        <p:spPr>
          <a:xfrm>
            <a:off x="728663" y="417512"/>
            <a:ext cx="9045575" cy="427038"/>
          </a:xfrm>
        </p:spPr>
        <p:txBody>
          <a:bodyPr anchor="t">
            <a:noAutofit/>
          </a:bodyPr>
          <a:lstStyle/>
          <a:p>
            <a:r>
              <a:rPr lang="en-US" sz="4400" dirty="0"/>
              <a:t>Discussion/Conclusions</a:t>
            </a:r>
          </a:p>
        </p:txBody>
      </p:sp>
      <p:sp>
        <p:nvSpPr>
          <p:cNvPr id="5" name="Content Placeholder 4">
            <a:extLst>
              <a:ext uri="{FF2B5EF4-FFF2-40B4-BE49-F238E27FC236}">
                <a16:creationId xmlns:a16="http://schemas.microsoft.com/office/drawing/2014/main" id="{366050DB-2FD9-5CB1-DD28-A1FD52DADAC1}"/>
              </a:ext>
            </a:extLst>
          </p:cNvPr>
          <p:cNvSpPr>
            <a:spLocks noGrp="1"/>
          </p:cNvSpPr>
          <p:nvPr>
            <p:ph sz="quarter" idx="12"/>
          </p:nvPr>
        </p:nvSpPr>
        <p:spPr>
          <a:xfrm>
            <a:off x="729439" y="1252344"/>
            <a:ext cx="10741812" cy="5605656"/>
          </a:xfrm>
        </p:spPr>
        <p:txBody>
          <a:bodyPr>
            <a:normAutofit fontScale="92500" lnSpcReduction="20000"/>
          </a:bodyPr>
          <a:lstStyle/>
          <a:p>
            <a:pPr>
              <a:spcBef>
                <a:spcPts val="600"/>
              </a:spcBef>
              <a:spcAft>
                <a:spcPts val="600"/>
              </a:spcAft>
            </a:pPr>
            <a:r>
              <a:rPr lang="en-US" sz="3200" dirty="0"/>
              <a:t>CONCERN is an EWS that leverages existing EHR data to identify as risk patients.</a:t>
            </a:r>
          </a:p>
          <a:p>
            <a:pPr lvl="1">
              <a:spcAft>
                <a:spcPts val="600"/>
              </a:spcAft>
              <a:buFont typeface="Arial" panose="020B0604020202020204" pitchFamily="34" charset="0"/>
              <a:buChar char="•"/>
            </a:pPr>
            <a:r>
              <a:rPr lang="en-US" sz="2400" dirty="0"/>
              <a:t>Uses metadata patterns that reflect nurse expert decision making </a:t>
            </a:r>
          </a:p>
          <a:p>
            <a:pPr lvl="1">
              <a:spcAft>
                <a:spcPts val="600"/>
              </a:spcAft>
              <a:buFont typeface="Arial" panose="020B0604020202020204" pitchFamily="34" charset="0"/>
              <a:buChar char="•"/>
            </a:pPr>
            <a:r>
              <a:rPr lang="en-US" sz="2400" dirty="0"/>
              <a:t>Clinically significant improved lead time for patient deterioration</a:t>
            </a:r>
          </a:p>
          <a:p>
            <a:pPr lvl="1">
              <a:spcAft>
                <a:spcPts val="600"/>
              </a:spcAft>
              <a:buFont typeface="Arial" panose="020B0604020202020204" pitchFamily="34" charset="0"/>
              <a:buChar char="•"/>
            </a:pPr>
            <a:r>
              <a:rPr lang="en-US" sz="2400" dirty="0"/>
              <a:t>Was developed with user-centered design to optimize workflow integration</a:t>
            </a:r>
          </a:p>
          <a:p>
            <a:pPr>
              <a:spcBef>
                <a:spcPts val="600"/>
              </a:spcBef>
              <a:spcAft>
                <a:spcPts val="600"/>
              </a:spcAft>
            </a:pPr>
            <a:r>
              <a:rPr lang="en-US" sz="3200" dirty="0"/>
              <a:t>CONCERN enables early identification of at-risk patients</a:t>
            </a:r>
          </a:p>
          <a:p>
            <a:pPr lvl="1">
              <a:spcAft>
                <a:spcPts val="600"/>
              </a:spcAft>
              <a:buFont typeface="Arial" panose="020B0604020202020204" pitchFamily="34" charset="0"/>
              <a:buChar char="•"/>
            </a:pPr>
            <a:r>
              <a:rPr lang="en-US" sz="2400" dirty="0"/>
              <a:t>Detects clinical deterioration early-- prompting early actions and resulting in better patient outcomes</a:t>
            </a:r>
          </a:p>
          <a:p>
            <a:pPr>
              <a:spcBef>
                <a:spcPts val="600"/>
              </a:spcBef>
              <a:spcAft>
                <a:spcPts val="600"/>
              </a:spcAft>
            </a:pPr>
            <a:r>
              <a:rPr lang="en-US" sz="3200" dirty="0"/>
              <a:t>CONCERN has been rigorously tested and has demonstrated significant impact on patient outcomes and length of stay.</a:t>
            </a:r>
          </a:p>
          <a:p>
            <a:pPr marL="457200" lvl="1" indent="0">
              <a:buNone/>
            </a:pPr>
            <a:endParaRPr lang="en-US" sz="2600" dirty="0"/>
          </a:p>
          <a:p>
            <a:pPr lvl="2"/>
            <a:endParaRPr lang="en-US" dirty="0"/>
          </a:p>
        </p:txBody>
      </p:sp>
    </p:spTree>
    <p:extLst>
      <p:ext uri="{BB962C8B-B14F-4D97-AF65-F5344CB8AC3E}">
        <p14:creationId xmlns:p14="http://schemas.microsoft.com/office/powerpoint/2010/main" val="40170787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A138CB-BB4B-AC51-A321-FECF8F5617D5}"/>
              </a:ext>
            </a:extLst>
          </p:cNvPr>
          <p:cNvSpPr>
            <a:spLocks noGrp="1"/>
          </p:cNvSpPr>
          <p:nvPr>
            <p:ph type="title"/>
          </p:nvPr>
        </p:nvSpPr>
        <p:spPr>
          <a:xfrm>
            <a:off x="1154957" y="1458765"/>
            <a:ext cx="6898798" cy="3160127"/>
          </a:xfrm>
        </p:spPr>
        <p:txBody>
          <a:bodyPr>
            <a:normAutofit/>
          </a:bodyPr>
          <a:lstStyle/>
          <a:p>
            <a:r>
              <a:rPr lang="en-US" dirty="0"/>
              <a:t>Innovations in Pressure Injury Electronic Health Record (EHR)-Based Phenotyping Pipelines</a:t>
            </a:r>
          </a:p>
        </p:txBody>
      </p:sp>
      <p:sp>
        <p:nvSpPr>
          <p:cNvPr id="3" name="Text Placeholder 2">
            <a:extLst>
              <a:ext uri="{FF2B5EF4-FFF2-40B4-BE49-F238E27FC236}">
                <a16:creationId xmlns:a16="http://schemas.microsoft.com/office/drawing/2014/main" id="{DC70D59E-C1F2-5A44-5538-53625AFC8CAD}"/>
              </a:ext>
            </a:extLst>
          </p:cNvPr>
          <p:cNvSpPr>
            <a:spLocks noGrp="1"/>
          </p:cNvSpPr>
          <p:nvPr>
            <p:ph type="body" idx="1"/>
          </p:nvPr>
        </p:nvSpPr>
        <p:spPr>
          <a:xfrm>
            <a:off x="1154957" y="4820611"/>
            <a:ext cx="6382981" cy="645154"/>
          </a:xfrm>
        </p:spPr>
        <p:txBody>
          <a:bodyPr>
            <a:normAutofit/>
          </a:bodyPr>
          <a:lstStyle/>
          <a:p>
            <a:r>
              <a:rPr lang="en-US" sz="2400" dirty="0"/>
              <a:t>Multi-state Pressure Injury Modeling</a:t>
            </a:r>
          </a:p>
        </p:txBody>
      </p:sp>
      <p:pic>
        <p:nvPicPr>
          <p:cNvPr id="7" name="Picture 6">
            <a:extLst>
              <a:ext uri="{FF2B5EF4-FFF2-40B4-BE49-F238E27FC236}">
                <a16:creationId xmlns:a16="http://schemas.microsoft.com/office/drawing/2014/main" id="{46447CF4-0CCF-A3A3-E025-A526D5FE0048}"/>
              </a:ext>
            </a:extLst>
          </p:cNvPr>
          <p:cNvPicPr>
            <a:picLocks noChangeAspect="1"/>
          </p:cNvPicPr>
          <p:nvPr/>
        </p:nvPicPr>
        <p:blipFill>
          <a:blip r:embed="rId3"/>
          <a:stretch>
            <a:fillRect/>
          </a:stretch>
        </p:blipFill>
        <p:spPr>
          <a:xfrm>
            <a:off x="1428089" y="6300061"/>
            <a:ext cx="1295400" cy="400050"/>
          </a:xfrm>
          <a:prstGeom prst="rect">
            <a:avLst/>
          </a:prstGeom>
          <a:solidFill>
            <a:schemeClr val="tx2"/>
          </a:solidFill>
        </p:spPr>
      </p:pic>
      <p:pic>
        <p:nvPicPr>
          <p:cNvPr id="8" name="Picture 2" descr="Harvard Medical School - Wikipedia">
            <a:extLst>
              <a:ext uri="{FF2B5EF4-FFF2-40B4-BE49-F238E27FC236}">
                <a16:creationId xmlns:a16="http://schemas.microsoft.com/office/drawing/2014/main" id="{0008F5AA-06A3-8080-C94F-A80E1D06A8A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7609" y="6306872"/>
            <a:ext cx="398381" cy="47485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About Mass General Brigham | Mass General Brigham Innovation">
            <a:extLst>
              <a:ext uri="{FF2B5EF4-FFF2-40B4-BE49-F238E27FC236}">
                <a16:creationId xmlns:a16="http://schemas.microsoft.com/office/drawing/2014/main" id="{5E99F28D-9892-4F9C-D34E-FFD62ACBA2C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6522" y="6306872"/>
            <a:ext cx="438988" cy="438988"/>
          </a:xfrm>
          <a:prstGeom prst="rect">
            <a:avLst/>
          </a:prstGeom>
          <a:solidFill>
            <a:schemeClr val="tx1"/>
          </a:solidFill>
        </p:spPr>
      </p:pic>
    </p:spTree>
    <p:extLst>
      <p:ext uri="{BB962C8B-B14F-4D97-AF65-F5344CB8AC3E}">
        <p14:creationId xmlns:p14="http://schemas.microsoft.com/office/powerpoint/2010/main" val="21266553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D9538-716A-4503-954B-8C8CECA70DB0}"/>
              </a:ext>
            </a:extLst>
          </p:cNvPr>
          <p:cNvSpPr>
            <a:spLocks noGrp="1"/>
          </p:cNvSpPr>
          <p:nvPr>
            <p:ph type="title"/>
          </p:nvPr>
        </p:nvSpPr>
        <p:spPr>
          <a:xfrm>
            <a:off x="728186" y="226465"/>
            <a:ext cx="10739669" cy="728363"/>
          </a:xfrm>
        </p:spPr>
        <p:txBody>
          <a:bodyPr>
            <a:normAutofit fontScale="90000"/>
          </a:bodyPr>
          <a:lstStyle/>
          <a:p>
            <a:r>
              <a:rPr lang="en-US" dirty="0">
                <a:solidFill>
                  <a:schemeClr val="accent6"/>
                </a:solidFill>
              </a:rPr>
              <a:t>Background: Pressure Injuries and Staging </a:t>
            </a:r>
          </a:p>
        </p:txBody>
      </p:sp>
      <p:sp>
        <p:nvSpPr>
          <p:cNvPr id="3" name="Content Placeholder 2">
            <a:extLst>
              <a:ext uri="{FF2B5EF4-FFF2-40B4-BE49-F238E27FC236}">
                <a16:creationId xmlns:a16="http://schemas.microsoft.com/office/drawing/2014/main" id="{8132D165-8EC1-424D-9DD5-E7301C9BBE4F}"/>
              </a:ext>
            </a:extLst>
          </p:cNvPr>
          <p:cNvSpPr>
            <a:spLocks noGrp="1"/>
          </p:cNvSpPr>
          <p:nvPr>
            <p:ph sz="quarter" idx="12"/>
          </p:nvPr>
        </p:nvSpPr>
        <p:spPr>
          <a:xfrm>
            <a:off x="304801" y="1143000"/>
            <a:ext cx="7347283" cy="5143779"/>
          </a:xfrm>
        </p:spPr>
        <p:txBody>
          <a:bodyPr>
            <a:normAutofit lnSpcReduction="10000"/>
          </a:bodyPr>
          <a:lstStyle/>
          <a:p>
            <a:r>
              <a:rPr lang="en-US" dirty="0"/>
              <a:t>National Pressure Injury Advisory Panel Definition: </a:t>
            </a:r>
            <a:r>
              <a:rPr lang="en-US" spc="-133" dirty="0"/>
              <a:t>‘Localized damage to the skin and/or underlying tissue due to pressure or pressure in combination with shear’* </a:t>
            </a:r>
          </a:p>
          <a:p>
            <a:pPr lvl="1">
              <a:spcBef>
                <a:spcPts val="0"/>
              </a:spcBef>
            </a:pPr>
            <a:r>
              <a:rPr lang="en-US" sz="2200" spc="-130" dirty="0"/>
              <a:t>Painful, expensive, and frequently occurring health problems </a:t>
            </a:r>
          </a:p>
          <a:p>
            <a:pPr lvl="1">
              <a:spcBef>
                <a:spcPts val="0"/>
              </a:spcBef>
            </a:pPr>
            <a:r>
              <a:rPr lang="en-US" sz="2200" spc="-67" dirty="0"/>
              <a:t>Associated with increased morbidity and mortality</a:t>
            </a:r>
          </a:p>
          <a:p>
            <a:pPr lvl="1">
              <a:spcBef>
                <a:spcPts val="0"/>
              </a:spcBef>
            </a:pPr>
            <a:r>
              <a:rPr lang="en-US" sz="2200" dirty="0"/>
              <a:t>Nurses play a critical role in pressure injury care</a:t>
            </a:r>
          </a:p>
          <a:p>
            <a:r>
              <a:rPr lang="en-US" dirty="0"/>
              <a:t>The National Pressure Injury Advisory Panel pressure injury (PrI) categorization: </a:t>
            </a:r>
          </a:p>
          <a:p>
            <a:pPr lvl="1"/>
            <a:r>
              <a:rPr lang="en-US" sz="2200" spc="-200" dirty="0"/>
              <a:t>Stage I, II, III, IV, unstageable, suspected deep tissue injury , and mucosal*</a:t>
            </a:r>
          </a:p>
          <a:p>
            <a:r>
              <a:rPr lang="en-US" spc="-107" dirty="0"/>
              <a:t>Determining accurate PrI staging information from EHR is a crucial step in developing personalized and generalizable PrI risk assessment tools</a:t>
            </a:r>
          </a:p>
          <a:p>
            <a:pPr lvl="1"/>
            <a:r>
              <a:rPr lang="en-US" sz="2200" dirty="0"/>
              <a:t>Accurate PrI staging is a nursing challenge</a:t>
            </a:r>
          </a:p>
          <a:p>
            <a:endParaRPr lang="en-US" dirty="0"/>
          </a:p>
        </p:txBody>
      </p:sp>
      <p:sp>
        <p:nvSpPr>
          <p:cNvPr id="4" name="Slide Number Placeholder 3">
            <a:extLst>
              <a:ext uri="{FF2B5EF4-FFF2-40B4-BE49-F238E27FC236}">
                <a16:creationId xmlns:a16="http://schemas.microsoft.com/office/drawing/2014/main" id="{DD7FC2A7-D8D0-47E9-B60B-31C699282F52}"/>
              </a:ext>
            </a:extLst>
          </p:cNvPr>
          <p:cNvSpPr>
            <a:spLocks noGrp="1"/>
          </p:cNvSpPr>
          <p:nvPr>
            <p:ph type="sldNum" sz="quarter" idx="4"/>
          </p:nvPr>
        </p:nvSpPr>
        <p:spPr/>
        <p:txBody>
          <a:bodyPr/>
          <a:lstStyle/>
          <a:p>
            <a:fld id="{42C32FFB-F9AE-46F0-A233-A2E628258990}" type="slidenum">
              <a:rPr lang="en-US" smtClean="0"/>
              <a:pPr/>
              <a:t>22</a:t>
            </a:fld>
            <a:endParaRPr lang="en-US"/>
          </a:p>
        </p:txBody>
      </p:sp>
      <p:sp>
        <p:nvSpPr>
          <p:cNvPr id="5" name="Footer Placeholder 4">
            <a:extLst>
              <a:ext uri="{FF2B5EF4-FFF2-40B4-BE49-F238E27FC236}">
                <a16:creationId xmlns:a16="http://schemas.microsoft.com/office/drawing/2014/main" id="{C751A201-6714-4689-A102-50C2069CEAA9}"/>
              </a:ext>
            </a:extLst>
          </p:cNvPr>
          <p:cNvSpPr>
            <a:spLocks noGrp="1"/>
          </p:cNvSpPr>
          <p:nvPr>
            <p:ph type="ftr" sz="quarter" idx="3"/>
          </p:nvPr>
        </p:nvSpPr>
        <p:spPr/>
        <p:txBody>
          <a:bodyPr/>
          <a:lstStyle/>
          <a:p>
            <a:r>
              <a:rPr lang="en-US"/>
              <a:t>AMIA 2023 Annual Symposium  |   amia.org</a:t>
            </a:r>
            <a:endParaRPr lang="en-US" dirty="0"/>
          </a:p>
        </p:txBody>
      </p:sp>
      <p:pic>
        <p:nvPicPr>
          <p:cNvPr id="7" name="Picture 6" descr="A diagram of skin layers&#10;&#10;Description automatically generated">
            <a:extLst>
              <a:ext uri="{FF2B5EF4-FFF2-40B4-BE49-F238E27FC236}">
                <a16:creationId xmlns:a16="http://schemas.microsoft.com/office/drawing/2014/main" id="{92D2BC3D-454A-4170-F002-07F938CBDDA8}"/>
              </a:ext>
            </a:extLst>
          </p:cNvPr>
          <p:cNvPicPr>
            <a:picLocks noChangeAspect="1"/>
          </p:cNvPicPr>
          <p:nvPr/>
        </p:nvPicPr>
        <p:blipFill>
          <a:blip r:embed="rId3"/>
          <a:stretch>
            <a:fillRect/>
          </a:stretch>
        </p:blipFill>
        <p:spPr>
          <a:xfrm>
            <a:off x="7593423" y="1309934"/>
            <a:ext cx="4354357" cy="4238131"/>
          </a:xfrm>
          <a:prstGeom prst="rect">
            <a:avLst/>
          </a:prstGeom>
        </p:spPr>
      </p:pic>
      <p:sp>
        <p:nvSpPr>
          <p:cNvPr id="6" name="TextBox 5">
            <a:extLst>
              <a:ext uri="{FF2B5EF4-FFF2-40B4-BE49-F238E27FC236}">
                <a16:creationId xmlns:a16="http://schemas.microsoft.com/office/drawing/2014/main" id="{3A5A0B75-B5AD-E97F-F7D7-765983AE6D75}"/>
              </a:ext>
            </a:extLst>
          </p:cNvPr>
          <p:cNvSpPr txBox="1"/>
          <p:nvPr/>
        </p:nvSpPr>
        <p:spPr>
          <a:xfrm>
            <a:off x="8175395" y="5726363"/>
            <a:ext cx="3711804" cy="256545"/>
          </a:xfrm>
          <a:prstGeom prst="rect">
            <a:avLst/>
          </a:prstGeom>
          <a:noFill/>
        </p:spPr>
        <p:txBody>
          <a:bodyPr wrap="square" rtlCol="0">
            <a:spAutoFit/>
          </a:bodyPr>
          <a:lstStyle/>
          <a:p>
            <a:r>
              <a:rPr lang="en-US" sz="1067" kern="0" dirty="0">
                <a:latin typeface="Times New Roman" panose="02020603050405020304" pitchFamily="18" charset="0"/>
                <a:ea typeface="Times New Roman" panose="02020603050405020304" pitchFamily="18" charset="0"/>
              </a:rPr>
              <a:t>*</a:t>
            </a:r>
            <a:r>
              <a:rPr lang="en-US" sz="1067" kern="0" dirty="0" err="1">
                <a:latin typeface="Times New Roman" panose="02020603050405020304" pitchFamily="18" charset="0"/>
                <a:ea typeface="Times New Roman" panose="02020603050405020304" pitchFamily="18" charset="0"/>
              </a:rPr>
              <a:t>Kottner</a:t>
            </a:r>
            <a:r>
              <a:rPr lang="en-US" sz="1067" kern="0" dirty="0">
                <a:latin typeface="Times New Roman" panose="02020603050405020304" pitchFamily="18" charset="0"/>
                <a:ea typeface="Times New Roman" panose="02020603050405020304" pitchFamily="18" charset="0"/>
              </a:rPr>
              <a:t> J, et al. Journal of tissue viability. 2019;28(2):51-8.</a:t>
            </a:r>
            <a:r>
              <a:rPr lang="en-US" sz="1067" dirty="0"/>
              <a:t> </a:t>
            </a:r>
          </a:p>
        </p:txBody>
      </p:sp>
    </p:spTree>
    <p:extLst>
      <p:ext uri="{BB962C8B-B14F-4D97-AF65-F5344CB8AC3E}">
        <p14:creationId xmlns:p14="http://schemas.microsoft.com/office/powerpoint/2010/main" val="30747903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4BBFE02-C437-A6C9-1210-1BE5EB424F94}"/>
              </a:ext>
            </a:extLst>
          </p:cNvPr>
          <p:cNvSpPr>
            <a:spLocks noGrp="1"/>
          </p:cNvSpPr>
          <p:nvPr>
            <p:ph type="title"/>
          </p:nvPr>
        </p:nvSpPr>
        <p:spPr>
          <a:xfrm>
            <a:off x="632926" y="282204"/>
            <a:ext cx="9404350" cy="1985962"/>
          </a:xfrm>
        </p:spPr>
        <p:txBody>
          <a:bodyPr vert="horz" lIns="91440" tIns="45720" rIns="91440" bIns="45720" rtlCol="0" anchor="t">
            <a:noAutofit/>
          </a:bodyPr>
          <a:lstStyle/>
          <a:p>
            <a:pPr lvl="0"/>
            <a:r>
              <a:rPr lang="en-US" noProof="0" dirty="0"/>
              <a:t>Background: Limitations of Existing Machine Learning Methods for Processing Pressure Injury Data </a:t>
            </a:r>
          </a:p>
        </p:txBody>
      </p:sp>
      <p:sp>
        <p:nvSpPr>
          <p:cNvPr id="3" name="Content Placeholder 2">
            <a:extLst>
              <a:ext uri="{FF2B5EF4-FFF2-40B4-BE49-F238E27FC236}">
                <a16:creationId xmlns:a16="http://schemas.microsoft.com/office/drawing/2014/main" id="{433ED5A8-1577-C929-8BA9-C0D3BEACD31C}"/>
              </a:ext>
            </a:extLst>
          </p:cNvPr>
          <p:cNvSpPr>
            <a:spLocks noGrp="1"/>
          </p:cNvSpPr>
          <p:nvPr>
            <p:ph idx="1"/>
          </p:nvPr>
        </p:nvSpPr>
        <p:spPr>
          <a:xfrm>
            <a:off x="1103312" y="2438400"/>
            <a:ext cx="9259887" cy="4391606"/>
          </a:xfrm>
        </p:spPr>
        <p:txBody>
          <a:bodyPr>
            <a:normAutofit/>
          </a:bodyPr>
          <a:lstStyle/>
          <a:p>
            <a:r>
              <a:rPr lang="en-US" sz="2400" dirty="0"/>
              <a:t>Rarely include dynamic changes in daily nursing assessments </a:t>
            </a:r>
          </a:p>
          <a:p>
            <a:pPr lvl="1">
              <a:buFont typeface="Arial" panose="020B0604020202020204" pitchFamily="34" charset="0"/>
              <a:buChar char="•"/>
            </a:pPr>
            <a:r>
              <a:rPr lang="en-US" sz="2000" dirty="0"/>
              <a:t>Missing time-sensitive patterns to improve risk prediction.</a:t>
            </a:r>
          </a:p>
          <a:p>
            <a:pPr lvl="0"/>
            <a:r>
              <a:rPr lang="en-US" sz="2400" dirty="0"/>
              <a:t>When nursing assessments are included, the data from a single time point missing temporal patterns</a:t>
            </a:r>
          </a:p>
          <a:p>
            <a:pPr lvl="1">
              <a:buFont typeface="Arial" panose="020B0604020202020204" pitchFamily="34" charset="0"/>
              <a:buChar char="•"/>
            </a:pPr>
            <a:r>
              <a:rPr lang="en-US" sz="2000" dirty="0"/>
              <a:t>Single value documented prior to occurrence of PrI in cases and the single value documented prior to discharge in controls.</a:t>
            </a:r>
          </a:p>
          <a:p>
            <a:r>
              <a:rPr lang="en-US" sz="2400" dirty="0"/>
              <a:t>Results in loss and bias in patient status information, especially temporal changes</a:t>
            </a:r>
          </a:p>
          <a:p>
            <a:endParaRPr lang="en-US" dirty="0"/>
          </a:p>
        </p:txBody>
      </p:sp>
      <p:sp>
        <p:nvSpPr>
          <p:cNvPr id="7" name="TextBox 6">
            <a:extLst>
              <a:ext uri="{FF2B5EF4-FFF2-40B4-BE49-F238E27FC236}">
                <a16:creationId xmlns:a16="http://schemas.microsoft.com/office/drawing/2014/main" id="{0472C463-FD73-AF44-AB31-7F25EE9BEAD5}"/>
              </a:ext>
            </a:extLst>
          </p:cNvPr>
          <p:cNvSpPr txBox="1"/>
          <p:nvPr/>
        </p:nvSpPr>
        <p:spPr>
          <a:xfrm>
            <a:off x="632926" y="1856792"/>
            <a:ext cx="9876048" cy="4391607"/>
          </a:xfrm>
          <a:prstGeom prst="rect">
            <a:avLst/>
          </a:prstGeom>
        </p:spPr>
        <p:txBody>
          <a:bodyPr vert="horz" lIns="91440" tIns="45720" rIns="91440" bIns="45720" rtlCol="0" anchor="t">
            <a:normAutofit/>
          </a:bodyPr>
          <a:lstStyle/>
          <a:p>
            <a:pPr marL="57150" marR="0" lvl="0" indent="0" fontAlgn="auto">
              <a:spcBef>
                <a:spcPts val="1000"/>
              </a:spcBef>
              <a:buClr>
                <a:schemeClr val="accent1"/>
              </a:buClr>
              <a:buSzPct val="80000"/>
              <a:buFont typeface="Wingdings 3" charset="2"/>
              <a:buChar char=""/>
              <a:tabLst/>
              <a:defRPr/>
            </a:pPr>
            <a:endParaRPr kumimoji="0" lang="en-US" sz="2000" u="none" strike="noStrike" cap="none" spc="0" normalizeH="0" baseline="0" noProof="0" dirty="0">
              <a:ln>
                <a:noFill/>
              </a:ln>
              <a:effectLst/>
              <a:uLnTx/>
              <a:uFillTx/>
              <a:latin typeface="+mj-lt"/>
              <a:ea typeface="+mj-ea"/>
              <a:cs typeface="+mj-cs"/>
            </a:endParaRPr>
          </a:p>
          <a:p>
            <a:pPr marL="285750" indent="-228600">
              <a:spcBef>
                <a:spcPts val="1000"/>
              </a:spcBef>
              <a:buClr>
                <a:schemeClr val="accent1"/>
              </a:buClr>
              <a:buSzPct val="80000"/>
              <a:buFont typeface="Wingdings 3" charset="2"/>
              <a:buChar char=""/>
              <a:defRPr/>
            </a:pPr>
            <a:endParaRPr kumimoji="0" lang="en-US" sz="2000" u="none" strike="noStrike" cap="none" spc="0" normalizeH="0" baseline="0" noProof="0" dirty="0">
              <a:ln>
                <a:noFill/>
              </a:ln>
              <a:effectLst/>
              <a:uLnTx/>
              <a:uFillTx/>
              <a:latin typeface="+mj-lt"/>
              <a:ea typeface="+mj-ea"/>
              <a:cs typeface="+mj-cs"/>
            </a:endParaRPr>
          </a:p>
          <a:p>
            <a:pPr marL="285750" marR="0" lvl="0" indent="-228600" fontAlgn="auto">
              <a:spcBef>
                <a:spcPts val="1000"/>
              </a:spcBef>
              <a:buClr>
                <a:schemeClr val="accent1"/>
              </a:buClr>
              <a:buSzPct val="80000"/>
              <a:buFont typeface="Wingdings 3" charset="2"/>
              <a:buChar char=""/>
              <a:tabLst/>
              <a:defRPr/>
            </a:pPr>
            <a:endParaRPr kumimoji="0" lang="en-US" sz="2000" u="none" strike="noStrike" cap="none" spc="0" normalizeH="0" baseline="0" noProof="0" dirty="0">
              <a:ln>
                <a:noFill/>
              </a:ln>
              <a:effectLst/>
              <a:uLnTx/>
              <a:uFillTx/>
              <a:latin typeface="+mj-lt"/>
              <a:ea typeface="+mj-ea"/>
              <a:cs typeface="+mj-cs"/>
            </a:endParaRPr>
          </a:p>
        </p:txBody>
      </p:sp>
    </p:spTree>
    <p:extLst>
      <p:ext uri="{BB962C8B-B14F-4D97-AF65-F5344CB8AC3E}">
        <p14:creationId xmlns:p14="http://schemas.microsoft.com/office/powerpoint/2010/main" val="23638724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4C701-982C-F385-0BFC-4703032A2DB1}"/>
              </a:ext>
            </a:extLst>
          </p:cNvPr>
          <p:cNvSpPr>
            <a:spLocks noGrp="1"/>
          </p:cNvSpPr>
          <p:nvPr>
            <p:ph type="title"/>
          </p:nvPr>
        </p:nvSpPr>
        <p:spPr>
          <a:xfrm>
            <a:off x="334298" y="123831"/>
            <a:ext cx="11582400" cy="1028317"/>
          </a:xfrm>
        </p:spPr>
        <p:txBody>
          <a:bodyPr>
            <a:noAutofit/>
          </a:bodyPr>
          <a:lstStyle/>
          <a:p>
            <a:r>
              <a:rPr lang="en-US" sz="3600" dirty="0">
                <a:solidFill>
                  <a:schemeClr val="tx1"/>
                </a:solidFill>
              </a:rPr>
              <a:t>Background: EHR-based Pressure Injury Phenotyping Challenges</a:t>
            </a:r>
          </a:p>
        </p:txBody>
      </p:sp>
      <p:sp>
        <p:nvSpPr>
          <p:cNvPr id="3" name="Content Placeholder 2">
            <a:extLst>
              <a:ext uri="{FF2B5EF4-FFF2-40B4-BE49-F238E27FC236}">
                <a16:creationId xmlns:a16="http://schemas.microsoft.com/office/drawing/2014/main" id="{EABCEDC2-8DE1-D0E7-509E-1E954DEC7B9E}"/>
              </a:ext>
            </a:extLst>
          </p:cNvPr>
          <p:cNvSpPr>
            <a:spLocks noGrp="1"/>
          </p:cNvSpPr>
          <p:nvPr>
            <p:ph sz="quarter" idx="12"/>
          </p:nvPr>
        </p:nvSpPr>
        <p:spPr/>
        <p:txBody>
          <a:bodyPr/>
          <a:lstStyle/>
          <a:p>
            <a:endParaRPr lang="en-US" dirty="0"/>
          </a:p>
          <a:p>
            <a:endParaRPr lang="en-US" dirty="0"/>
          </a:p>
          <a:p>
            <a:endParaRPr lang="en-US" dirty="0"/>
          </a:p>
          <a:p>
            <a:endParaRPr lang="en-US" dirty="0"/>
          </a:p>
          <a:p>
            <a:endParaRPr lang="en-US" dirty="0"/>
          </a:p>
        </p:txBody>
      </p:sp>
      <p:sp>
        <p:nvSpPr>
          <p:cNvPr id="9" name="Content Placeholder 8">
            <a:extLst>
              <a:ext uri="{FF2B5EF4-FFF2-40B4-BE49-F238E27FC236}">
                <a16:creationId xmlns:a16="http://schemas.microsoft.com/office/drawing/2014/main" id="{4DC4D582-4754-F4E4-F434-82943C4E745D}"/>
              </a:ext>
            </a:extLst>
          </p:cNvPr>
          <p:cNvSpPr>
            <a:spLocks noGrp="1"/>
          </p:cNvSpPr>
          <p:nvPr>
            <p:ph sz="quarter" idx="13"/>
          </p:nvPr>
        </p:nvSpPr>
        <p:spPr>
          <a:xfrm>
            <a:off x="997661" y="1483202"/>
            <a:ext cx="5232452" cy="4515762"/>
          </a:xfrm>
        </p:spPr>
        <p:txBody>
          <a:bodyPr/>
          <a:lstStyle/>
          <a:p>
            <a:pPr>
              <a:spcBef>
                <a:spcPts val="600"/>
              </a:spcBef>
            </a:pPr>
            <a:r>
              <a:rPr lang="en-US" sz="2400" dirty="0"/>
              <a:t>EHR data challenges</a:t>
            </a:r>
          </a:p>
          <a:p>
            <a:pPr lvl="1">
              <a:spcBef>
                <a:spcPts val="600"/>
              </a:spcBef>
              <a:buFont typeface="Arial" panose="020B0604020202020204" pitchFamily="34" charset="0"/>
              <a:buChar char="•"/>
            </a:pPr>
            <a:r>
              <a:rPr lang="en-US" sz="2000" dirty="0"/>
              <a:t>Accuracy</a:t>
            </a:r>
          </a:p>
          <a:p>
            <a:pPr lvl="1">
              <a:spcBef>
                <a:spcPts val="600"/>
              </a:spcBef>
              <a:buFont typeface="Arial" panose="020B0604020202020204" pitchFamily="34" charset="0"/>
              <a:buChar char="•"/>
            </a:pPr>
            <a:r>
              <a:rPr lang="en-US" sz="2000" dirty="0"/>
              <a:t>Completeness</a:t>
            </a:r>
          </a:p>
          <a:p>
            <a:pPr lvl="1">
              <a:spcBef>
                <a:spcPts val="600"/>
              </a:spcBef>
              <a:buFont typeface="Arial" panose="020B0604020202020204" pitchFamily="34" charset="0"/>
              <a:buChar char="•"/>
            </a:pPr>
            <a:r>
              <a:rPr lang="en-US" sz="2000" dirty="0"/>
              <a:t>Complexity</a:t>
            </a:r>
          </a:p>
          <a:p>
            <a:pPr lvl="1">
              <a:spcBef>
                <a:spcPts val="600"/>
              </a:spcBef>
              <a:buFont typeface="Arial" panose="020B0604020202020204" pitchFamily="34" charset="0"/>
              <a:buChar char="•"/>
            </a:pPr>
            <a:r>
              <a:rPr lang="en-US" sz="2000" dirty="0"/>
              <a:t>Bias</a:t>
            </a:r>
          </a:p>
          <a:p>
            <a:pPr>
              <a:spcBef>
                <a:spcPts val="600"/>
              </a:spcBef>
            </a:pPr>
            <a:r>
              <a:rPr lang="en-US" sz="2400" dirty="0"/>
              <a:t>Health care process models</a:t>
            </a:r>
          </a:p>
          <a:p>
            <a:pPr lvl="1">
              <a:spcBef>
                <a:spcPts val="600"/>
              </a:spcBef>
              <a:buFont typeface="Arial" panose="020B0604020202020204" pitchFamily="34" charset="0"/>
              <a:buChar char="•"/>
            </a:pPr>
            <a:r>
              <a:rPr lang="en-US" sz="2000" dirty="0"/>
              <a:t>Represents how processes occur and how data are recorded </a:t>
            </a:r>
          </a:p>
          <a:p>
            <a:pPr lvl="1">
              <a:spcBef>
                <a:spcPts val="600"/>
              </a:spcBef>
              <a:buFont typeface="Arial" panose="020B0604020202020204" pitchFamily="34" charset="0"/>
              <a:buChar char="•"/>
            </a:pPr>
            <a:r>
              <a:rPr lang="en-US" sz="2000" dirty="0"/>
              <a:t>Inform phenotyping </a:t>
            </a:r>
          </a:p>
          <a:p>
            <a:pPr lvl="1">
              <a:spcBef>
                <a:spcPts val="600"/>
              </a:spcBef>
              <a:buFont typeface="Arial" panose="020B0604020202020204" pitchFamily="34" charset="0"/>
              <a:buChar char="•"/>
            </a:pPr>
            <a:r>
              <a:rPr lang="en-US" sz="2000" dirty="0"/>
              <a:t>Help to identify issues with the recording process that impact data accuracy</a:t>
            </a:r>
          </a:p>
          <a:p>
            <a:pPr lvl="1"/>
            <a:endParaRPr lang="en-US" dirty="0"/>
          </a:p>
        </p:txBody>
      </p:sp>
      <p:sp>
        <p:nvSpPr>
          <p:cNvPr id="4" name="Slide Number Placeholder 3">
            <a:extLst>
              <a:ext uri="{FF2B5EF4-FFF2-40B4-BE49-F238E27FC236}">
                <a16:creationId xmlns:a16="http://schemas.microsoft.com/office/drawing/2014/main" id="{14777DC6-9BFB-F3EC-4D59-285D14CF5D5B}"/>
              </a:ext>
            </a:extLst>
          </p:cNvPr>
          <p:cNvSpPr>
            <a:spLocks noGrp="1"/>
          </p:cNvSpPr>
          <p:nvPr>
            <p:ph type="sldNum" sz="quarter" idx="4"/>
          </p:nvPr>
        </p:nvSpPr>
        <p:spPr/>
        <p:txBody>
          <a:bodyPr/>
          <a:lstStyle/>
          <a:p>
            <a:fld id="{42C32FFB-F9AE-46F0-A233-A2E628258990}" type="slidenum">
              <a:rPr lang="en-US" smtClean="0"/>
              <a:pPr/>
              <a:t>24</a:t>
            </a:fld>
            <a:endParaRPr lang="en-US" dirty="0"/>
          </a:p>
        </p:txBody>
      </p:sp>
      <p:sp>
        <p:nvSpPr>
          <p:cNvPr id="5" name="Footer Placeholder 4">
            <a:extLst>
              <a:ext uri="{FF2B5EF4-FFF2-40B4-BE49-F238E27FC236}">
                <a16:creationId xmlns:a16="http://schemas.microsoft.com/office/drawing/2014/main" id="{09BBA190-D2A2-08CE-8A2E-2AF9DF5CDE98}"/>
              </a:ext>
            </a:extLst>
          </p:cNvPr>
          <p:cNvSpPr>
            <a:spLocks noGrp="1"/>
          </p:cNvSpPr>
          <p:nvPr>
            <p:ph type="ftr" sz="quarter" idx="3"/>
          </p:nvPr>
        </p:nvSpPr>
        <p:spPr/>
        <p:txBody>
          <a:bodyPr/>
          <a:lstStyle/>
          <a:p>
            <a:r>
              <a:rPr lang="en-US"/>
              <a:t>AMIA 2023 Annual Symposium  |   amia.org</a:t>
            </a:r>
            <a:endParaRPr lang="en-US" dirty="0"/>
          </a:p>
        </p:txBody>
      </p:sp>
      <p:sp>
        <p:nvSpPr>
          <p:cNvPr id="6" name="TextBox 5">
            <a:extLst>
              <a:ext uri="{FF2B5EF4-FFF2-40B4-BE49-F238E27FC236}">
                <a16:creationId xmlns:a16="http://schemas.microsoft.com/office/drawing/2014/main" id="{76756AF3-B164-7220-E342-68E89DDD959F}"/>
              </a:ext>
            </a:extLst>
          </p:cNvPr>
          <p:cNvSpPr txBox="1"/>
          <p:nvPr/>
        </p:nvSpPr>
        <p:spPr>
          <a:xfrm>
            <a:off x="0" y="6162368"/>
            <a:ext cx="12192000" cy="1015663"/>
          </a:xfrm>
          <a:prstGeom prst="rect">
            <a:avLst/>
          </a:prstGeom>
          <a:solidFill>
            <a:schemeClr val="bg2">
              <a:lumMod val="75000"/>
            </a:schemeClr>
          </a:solidFill>
        </p:spPr>
        <p:txBody>
          <a:bodyPr wrap="square" rtlCol="0">
            <a:spAutoFit/>
          </a:bodyPr>
          <a:lstStyle/>
          <a:p>
            <a:r>
              <a:rPr lang="en-US" sz="2000" spc="-100" dirty="0"/>
              <a:t>Hripcsak &amp; Albers.  Next-generation phenotyping of electronic health records. </a:t>
            </a:r>
            <a:r>
              <a:rPr lang="en-US" sz="2000" i="1" spc="-100" dirty="0"/>
              <a:t>J Am Med Inform Assoc</a:t>
            </a:r>
            <a:r>
              <a:rPr lang="en-US" sz="2000" spc="-100" dirty="0"/>
              <a:t> 2013;20:117–121.</a:t>
            </a:r>
          </a:p>
          <a:p>
            <a:r>
              <a:rPr lang="en-US" sz="2000" spc="-100" dirty="0">
                <a:solidFill>
                  <a:schemeClr val="bg1"/>
                </a:solidFill>
              </a:rPr>
              <a:t> </a:t>
            </a:r>
            <a:endParaRPr lang="en-US" sz="1200" spc="-100" dirty="0">
              <a:solidFill>
                <a:schemeClr val="bg1"/>
              </a:solidFill>
            </a:endParaRPr>
          </a:p>
        </p:txBody>
      </p:sp>
      <p:pic>
        <p:nvPicPr>
          <p:cNvPr id="8" name="Picture 7">
            <a:extLst>
              <a:ext uri="{FF2B5EF4-FFF2-40B4-BE49-F238E27FC236}">
                <a16:creationId xmlns:a16="http://schemas.microsoft.com/office/drawing/2014/main" id="{FBDD8644-F342-01ED-B3C9-0272E7EF927F}"/>
              </a:ext>
            </a:extLst>
          </p:cNvPr>
          <p:cNvPicPr>
            <a:picLocks noChangeAspect="1"/>
          </p:cNvPicPr>
          <p:nvPr/>
        </p:nvPicPr>
        <p:blipFill>
          <a:blip r:embed="rId3"/>
          <a:stretch>
            <a:fillRect/>
          </a:stretch>
        </p:blipFill>
        <p:spPr>
          <a:xfrm>
            <a:off x="6809572" y="783996"/>
            <a:ext cx="4652989" cy="5290007"/>
          </a:xfrm>
          <a:prstGeom prst="rect">
            <a:avLst/>
          </a:prstGeom>
          <a:ln>
            <a:solidFill>
              <a:schemeClr val="tx1"/>
            </a:solidFill>
          </a:ln>
        </p:spPr>
      </p:pic>
    </p:spTree>
    <p:extLst>
      <p:ext uri="{BB962C8B-B14F-4D97-AF65-F5344CB8AC3E}">
        <p14:creationId xmlns:p14="http://schemas.microsoft.com/office/powerpoint/2010/main" val="30020237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4137E26-7AD4-43C1-B5ED-5024E6EE7877}"/>
              </a:ext>
            </a:extLst>
          </p:cNvPr>
          <p:cNvSpPr>
            <a:spLocks noGrp="1"/>
          </p:cNvSpPr>
          <p:nvPr>
            <p:ph type="title"/>
          </p:nvPr>
        </p:nvSpPr>
        <p:spPr>
          <a:xfrm>
            <a:off x="646111" y="452718"/>
            <a:ext cx="9404723" cy="1400530"/>
          </a:xfrm>
        </p:spPr>
        <p:txBody>
          <a:bodyPr anchor="t">
            <a:noAutofit/>
          </a:bodyPr>
          <a:lstStyle/>
          <a:p>
            <a:r>
              <a:rPr lang="en-US" dirty="0"/>
              <a:t>Project Goal</a:t>
            </a:r>
          </a:p>
        </p:txBody>
      </p:sp>
      <p:sp>
        <p:nvSpPr>
          <p:cNvPr id="2" name="Content Placeholder 1">
            <a:extLst>
              <a:ext uri="{FF2B5EF4-FFF2-40B4-BE49-F238E27FC236}">
                <a16:creationId xmlns:a16="http://schemas.microsoft.com/office/drawing/2014/main" id="{084339C3-37FF-43B4-8602-FC1D52A443C0}"/>
              </a:ext>
            </a:extLst>
          </p:cNvPr>
          <p:cNvSpPr>
            <a:spLocks noGrp="1"/>
          </p:cNvSpPr>
          <p:nvPr>
            <p:ph idx="1"/>
          </p:nvPr>
        </p:nvSpPr>
        <p:spPr>
          <a:xfrm>
            <a:off x="646112" y="2052918"/>
            <a:ext cx="10004956" cy="4805082"/>
          </a:xfrm>
        </p:spPr>
        <p:txBody>
          <a:bodyPr vert="horz" lIns="91440" tIns="45720" rIns="91440" bIns="45720" rtlCol="0">
            <a:normAutofit/>
          </a:bodyPr>
          <a:lstStyle/>
          <a:p>
            <a:pPr lvl="1"/>
            <a:r>
              <a:rPr lang="en-US" sz="3200" dirty="0"/>
              <a:t>Project Goal: To develop a comprehensive set of EHR data-based severe pressure injury risk factors and compare its prediction accuracy to the Braden Scale.</a:t>
            </a:r>
          </a:p>
          <a:p>
            <a:pPr lvl="2">
              <a:buFont typeface="Arial" panose="020B0604020202020204" pitchFamily="34" charset="0"/>
              <a:buChar char="•"/>
            </a:pPr>
            <a:r>
              <a:rPr lang="en-US" sz="2400" dirty="0"/>
              <a:t>To describe differences  in pressure injury detection by age and race</a:t>
            </a:r>
          </a:p>
          <a:p>
            <a:pPr lvl="2">
              <a:buFont typeface="Arial" panose="020B0604020202020204" pitchFamily="34" charset="0"/>
              <a:buChar char="•"/>
            </a:pPr>
            <a:r>
              <a:rPr lang="en-US" sz="2400" dirty="0"/>
              <a:t>To explore the potential value of the Braden Scale and its subcomponents in predicting dynamic pressure injury stage transition patterns.</a:t>
            </a:r>
          </a:p>
        </p:txBody>
      </p:sp>
    </p:spTree>
    <p:extLst>
      <p:ext uri="{BB962C8B-B14F-4D97-AF65-F5344CB8AC3E}">
        <p14:creationId xmlns:p14="http://schemas.microsoft.com/office/powerpoint/2010/main" val="1208440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0A1194-4372-B19C-32C7-6CA87A1C8CA5}"/>
              </a:ext>
            </a:extLst>
          </p:cNvPr>
          <p:cNvSpPr>
            <a:spLocks noGrp="1"/>
          </p:cNvSpPr>
          <p:nvPr>
            <p:ph type="title"/>
          </p:nvPr>
        </p:nvSpPr>
        <p:spPr>
          <a:xfrm>
            <a:off x="730307" y="68827"/>
            <a:ext cx="9656339" cy="894690"/>
          </a:xfrm>
        </p:spPr>
        <p:txBody>
          <a:bodyPr wrap="square" anchor="b">
            <a:noAutofit/>
          </a:bodyPr>
          <a:lstStyle/>
          <a:p>
            <a:r>
              <a:rPr lang="en-US" sz="3600" dirty="0">
                <a:solidFill>
                  <a:schemeClr val="tx1"/>
                </a:solidFill>
              </a:rPr>
              <a:t>Pressure Injury Health Care Process Model</a:t>
            </a:r>
          </a:p>
        </p:txBody>
      </p:sp>
      <p:pic>
        <p:nvPicPr>
          <p:cNvPr id="9" name="Picture 8">
            <a:extLst>
              <a:ext uri="{FF2B5EF4-FFF2-40B4-BE49-F238E27FC236}">
                <a16:creationId xmlns:a16="http://schemas.microsoft.com/office/drawing/2014/main" id="{341A46D3-64C8-2006-B8D5-6E40ECAE7C3A}"/>
              </a:ext>
            </a:extLst>
          </p:cNvPr>
          <p:cNvPicPr>
            <a:picLocks noChangeAspect="1"/>
          </p:cNvPicPr>
          <p:nvPr/>
        </p:nvPicPr>
        <p:blipFill>
          <a:blip r:embed="rId3"/>
          <a:stretch>
            <a:fillRect/>
          </a:stretch>
        </p:blipFill>
        <p:spPr>
          <a:xfrm>
            <a:off x="105507" y="1054200"/>
            <a:ext cx="12004431" cy="5734973"/>
          </a:xfrm>
          <a:prstGeom prst="rect">
            <a:avLst/>
          </a:prstGeom>
          <a:noFill/>
          <a:ln>
            <a:solidFill>
              <a:schemeClr val="tx1"/>
            </a:solidFill>
          </a:ln>
        </p:spPr>
      </p:pic>
      <p:sp>
        <p:nvSpPr>
          <p:cNvPr id="4" name="Slide Number Placeholder 3">
            <a:extLst>
              <a:ext uri="{FF2B5EF4-FFF2-40B4-BE49-F238E27FC236}">
                <a16:creationId xmlns:a16="http://schemas.microsoft.com/office/drawing/2014/main" id="{697BE1B4-FC96-7359-8D33-12716FA92813}"/>
              </a:ext>
            </a:extLst>
          </p:cNvPr>
          <p:cNvSpPr>
            <a:spLocks noGrp="1"/>
          </p:cNvSpPr>
          <p:nvPr>
            <p:ph type="sldNum" sz="quarter" idx="4"/>
          </p:nvPr>
        </p:nvSpPr>
        <p:spPr>
          <a:xfrm>
            <a:off x="8927855" y="6493424"/>
            <a:ext cx="2540000" cy="184665"/>
          </a:xfrm>
        </p:spPr>
        <p:txBody>
          <a:bodyPr wrap="square" anchor="ctr">
            <a:normAutofit/>
          </a:bodyPr>
          <a:lstStyle/>
          <a:p>
            <a:pPr>
              <a:spcAft>
                <a:spcPts val="800"/>
              </a:spcAft>
            </a:pPr>
            <a:fld id="{42C32FFB-F9AE-46F0-A233-A2E628258990}" type="slidenum">
              <a:rPr lang="en-US" smtClean="0"/>
              <a:pPr>
                <a:spcAft>
                  <a:spcPts val="800"/>
                </a:spcAft>
              </a:pPr>
              <a:t>26</a:t>
            </a:fld>
            <a:endParaRPr lang="en-US"/>
          </a:p>
        </p:txBody>
      </p:sp>
    </p:spTree>
    <p:extLst>
      <p:ext uri="{BB962C8B-B14F-4D97-AF65-F5344CB8AC3E}">
        <p14:creationId xmlns:p14="http://schemas.microsoft.com/office/powerpoint/2010/main" val="21265523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F4BED7D-C782-4744-A068-FF6427A0C4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397" y="0"/>
            <a:ext cx="11045206" cy="4479290"/>
          </a:xfrm>
          <a:prstGeom prst="rect">
            <a:avLst/>
          </a:prstGeom>
          <a:ln>
            <a:solidFill>
              <a:schemeClr val="accent1"/>
            </a:solidFill>
          </a:ln>
        </p:spPr>
      </p:pic>
      <p:sp>
        <p:nvSpPr>
          <p:cNvPr id="9" name="TextBox 8">
            <a:extLst>
              <a:ext uri="{FF2B5EF4-FFF2-40B4-BE49-F238E27FC236}">
                <a16:creationId xmlns:a16="http://schemas.microsoft.com/office/drawing/2014/main" id="{E8F528D8-0961-6E4C-A7A2-C4111884111D}"/>
              </a:ext>
            </a:extLst>
          </p:cNvPr>
          <p:cNvSpPr txBox="1"/>
          <p:nvPr/>
        </p:nvSpPr>
        <p:spPr>
          <a:xfrm>
            <a:off x="573397" y="4678583"/>
            <a:ext cx="10866128" cy="1631216"/>
          </a:xfrm>
          <a:prstGeom prst="rect">
            <a:avLst/>
          </a:prstGeom>
          <a:noFill/>
        </p:spPr>
        <p:txBody>
          <a:bodyPr wrap="square" rtlCol="0">
            <a:spAutoFit/>
          </a:bodyPr>
          <a:lstStyle/>
          <a:p>
            <a:pPr marL="342900" indent="-342900">
              <a:buClr>
                <a:schemeClr val="accent1"/>
              </a:buClr>
              <a:buFont typeface="Arial" panose="020B0604020202020204" pitchFamily="34" charset="0"/>
              <a:buChar char="•"/>
            </a:pPr>
            <a:r>
              <a:rPr lang="en-US" sz="2000" dirty="0">
                <a:cs typeface="Arial" panose="020B0604020202020204" pitchFamily="34" charset="0"/>
              </a:rPr>
              <a:t>We used </a:t>
            </a:r>
            <a:r>
              <a:rPr lang="en-US" sz="2000" b="1" dirty="0">
                <a:cs typeface="Arial" panose="020B0604020202020204" pitchFamily="34" charset="0"/>
              </a:rPr>
              <a:t>Markov Multi-state Modeling</a:t>
            </a:r>
            <a:r>
              <a:rPr lang="en-US" sz="2000" dirty="0">
                <a:cs typeface="Arial" panose="020B0604020202020204" pitchFamily="34" charset="0"/>
              </a:rPr>
              <a:t> to evaluate time-sensitive PrI Staging Transition Trajectories.</a:t>
            </a:r>
          </a:p>
          <a:p>
            <a:pPr marL="342900" indent="-342900">
              <a:buClr>
                <a:schemeClr val="accent1"/>
              </a:buClr>
              <a:buFont typeface="Arial" panose="020B0604020202020204" pitchFamily="34" charset="0"/>
              <a:buChar char="•"/>
            </a:pPr>
            <a:endParaRPr lang="en-US" sz="2000" dirty="0">
              <a:cs typeface="Arial" panose="020B0604020202020204" pitchFamily="34" charset="0"/>
            </a:endParaRPr>
          </a:p>
          <a:p>
            <a:pPr marL="342900" indent="-342900">
              <a:buClr>
                <a:schemeClr val="accent1"/>
              </a:buClr>
              <a:buFont typeface="Arial" panose="020B0604020202020204" pitchFamily="34" charset="0"/>
              <a:buChar char="•"/>
            </a:pPr>
            <a:r>
              <a:rPr lang="en-US" sz="2000" dirty="0">
                <a:cs typeface="Arial" panose="020B0604020202020204" pitchFamily="34" charset="0"/>
              </a:rPr>
              <a:t>Based on expert opinion, stage 1 and stage 2 were defined as early-stage pressure injury and other stages were defined as severe pressure injury.</a:t>
            </a:r>
          </a:p>
        </p:txBody>
      </p:sp>
    </p:spTree>
    <p:extLst>
      <p:ext uri="{BB962C8B-B14F-4D97-AF65-F5344CB8AC3E}">
        <p14:creationId xmlns:p14="http://schemas.microsoft.com/office/powerpoint/2010/main" val="21035384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AF6BC54-31F1-B542-8E71-BDC05261DBF0}"/>
              </a:ext>
            </a:extLst>
          </p:cNvPr>
          <p:cNvPicPr>
            <a:picLocks noChangeAspect="1"/>
          </p:cNvPicPr>
          <p:nvPr/>
        </p:nvPicPr>
        <p:blipFill>
          <a:blip r:embed="rId3"/>
          <a:stretch>
            <a:fillRect/>
          </a:stretch>
        </p:blipFill>
        <p:spPr>
          <a:xfrm>
            <a:off x="128954" y="3856970"/>
            <a:ext cx="11945815" cy="2867907"/>
          </a:xfrm>
          <a:prstGeom prst="rect">
            <a:avLst/>
          </a:prstGeom>
          <a:solidFill>
            <a:schemeClr val="tx1"/>
          </a:solidFill>
        </p:spPr>
      </p:pic>
      <p:sp>
        <p:nvSpPr>
          <p:cNvPr id="3" name="Title 2">
            <a:extLst>
              <a:ext uri="{FF2B5EF4-FFF2-40B4-BE49-F238E27FC236}">
                <a16:creationId xmlns:a16="http://schemas.microsoft.com/office/drawing/2014/main" id="{8B6B6A8F-41FC-7CA4-E0CC-80675ECD34CE}"/>
              </a:ext>
            </a:extLst>
          </p:cNvPr>
          <p:cNvSpPr>
            <a:spLocks noGrp="1"/>
          </p:cNvSpPr>
          <p:nvPr>
            <p:ph type="title"/>
          </p:nvPr>
        </p:nvSpPr>
        <p:spPr>
          <a:xfrm>
            <a:off x="727191" y="177772"/>
            <a:ext cx="9404723" cy="1400530"/>
          </a:xfrm>
        </p:spPr>
        <p:txBody>
          <a:bodyPr/>
          <a:lstStyle/>
          <a:p>
            <a:r>
              <a:rPr lang="en-US" sz="4000" dirty="0">
                <a:cs typeface="Arial" panose="020B0604020202020204" pitchFamily="34" charset="0"/>
              </a:rPr>
              <a:t>Study Cohort</a:t>
            </a:r>
            <a:br>
              <a:rPr lang="en-US" sz="4000" dirty="0">
                <a:cs typeface="Arial" panose="020B0604020202020204" pitchFamily="34" charset="0"/>
              </a:rPr>
            </a:br>
            <a:endParaRPr lang="en-US" dirty="0"/>
          </a:p>
        </p:txBody>
      </p:sp>
      <p:sp>
        <p:nvSpPr>
          <p:cNvPr id="6" name="Content Placeholder 5">
            <a:extLst>
              <a:ext uri="{FF2B5EF4-FFF2-40B4-BE49-F238E27FC236}">
                <a16:creationId xmlns:a16="http://schemas.microsoft.com/office/drawing/2014/main" id="{AC176050-DED7-0902-13D8-478C172DCCB5}"/>
              </a:ext>
            </a:extLst>
          </p:cNvPr>
          <p:cNvSpPr>
            <a:spLocks noGrp="1"/>
          </p:cNvSpPr>
          <p:nvPr>
            <p:ph idx="1"/>
          </p:nvPr>
        </p:nvSpPr>
        <p:spPr>
          <a:xfrm>
            <a:off x="564633" y="1161536"/>
            <a:ext cx="9864470" cy="2695434"/>
          </a:xfrm>
        </p:spPr>
        <p:txBody>
          <a:bodyPr>
            <a:normAutofit fontScale="92500" lnSpcReduction="20000"/>
          </a:bodyPr>
          <a:lstStyle/>
          <a:p>
            <a:pPr>
              <a:spcBef>
                <a:spcPts val="600"/>
              </a:spcBef>
              <a:spcAft>
                <a:spcPts val="600"/>
              </a:spcAft>
              <a:buFont typeface="Wingdings" panose="05000000000000000000" pitchFamily="2" charset="2"/>
              <a:buChar char="Ø"/>
            </a:pPr>
            <a:r>
              <a:rPr lang="en-US" sz="2400" dirty="0">
                <a:latin typeface="+mn-lt"/>
                <a:cs typeface="Arial" panose="020B0604020202020204" pitchFamily="34" charset="0"/>
              </a:rPr>
              <a:t>Developed a cohort of 29,475 patients with at least one record of pressure injury documented during 2015 to 2023 from five MGB hospitals. </a:t>
            </a:r>
          </a:p>
          <a:p>
            <a:pPr>
              <a:spcBef>
                <a:spcPts val="600"/>
              </a:spcBef>
              <a:spcAft>
                <a:spcPts val="600"/>
              </a:spcAft>
              <a:buFont typeface="Wingdings" panose="05000000000000000000" pitchFamily="2" charset="2"/>
              <a:buChar char="Ø"/>
            </a:pPr>
            <a:r>
              <a:rPr lang="en-US" sz="2400" dirty="0">
                <a:latin typeface="+mn-lt"/>
                <a:cs typeface="Arial" panose="020B0604020202020204" pitchFamily="34" charset="0"/>
              </a:rPr>
              <a:t>Patients were divided into four groups according to pressure injury anatomical locations, including coccyx, buttocks, sacrum and heel.</a:t>
            </a:r>
          </a:p>
          <a:p>
            <a:pPr>
              <a:spcBef>
                <a:spcPts val="600"/>
              </a:spcBef>
              <a:spcAft>
                <a:spcPts val="600"/>
              </a:spcAft>
              <a:buFont typeface="Wingdings" panose="05000000000000000000" pitchFamily="2" charset="2"/>
              <a:buChar char="Ø"/>
            </a:pPr>
            <a:r>
              <a:rPr lang="en-US" sz="2400" dirty="0">
                <a:latin typeface="+mn-lt"/>
                <a:cs typeface="Arial" panose="020B0604020202020204" pitchFamily="34" charset="0"/>
              </a:rPr>
              <a:t>Within each pressure injury location group, we further divided patients into 3 staging groups, including stage 1, 2 and severe stage (including stage 3, 4 or unstageable)</a:t>
            </a:r>
          </a:p>
          <a:p>
            <a:endParaRPr lang="en-US" dirty="0"/>
          </a:p>
        </p:txBody>
      </p:sp>
    </p:spTree>
    <p:extLst>
      <p:ext uri="{BB962C8B-B14F-4D97-AF65-F5344CB8AC3E}">
        <p14:creationId xmlns:p14="http://schemas.microsoft.com/office/powerpoint/2010/main" val="15844748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692B002-17B0-3E07-0CD1-ABA918B4B4A0}"/>
              </a:ext>
            </a:extLst>
          </p:cNvPr>
          <p:cNvSpPr>
            <a:spLocks noGrp="1"/>
          </p:cNvSpPr>
          <p:nvPr>
            <p:ph type="title"/>
          </p:nvPr>
        </p:nvSpPr>
        <p:spPr>
          <a:xfrm>
            <a:off x="730307" y="518949"/>
            <a:ext cx="9045261" cy="444567"/>
          </a:xfrm>
        </p:spPr>
        <p:txBody>
          <a:bodyPr>
            <a:normAutofit fontScale="90000"/>
          </a:bodyPr>
          <a:lstStyle/>
          <a:p>
            <a:r>
              <a:rPr lang="en-US" dirty="0"/>
              <a:t>Research Questions</a:t>
            </a:r>
          </a:p>
        </p:txBody>
      </p:sp>
      <p:sp>
        <p:nvSpPr>
          <p:cNvPr id="7" name="Content Placeholder 6">
            <a:extLst>
              <a:ext uri="{FF2B5EF4-FFF2-40B4-BE49-F238E27FC236}">
                <a16:creationId xmlns:a16="http://schemas.microsoft.com/office/drawing/2014/main" id="{8F36819B-19F5-1FF2-FC33-015F5BBA667B}"/>
              </a:ext>
            </a:extLst>
          </p:cNvPr>
          <p:cNvSpPr>
            <a:spLocks noGrp="1"/>
          </p:cNvSpPr>
          <p:nvPr>
            <p:ph sz="quarter" idx="12"/>
          </p:nvPr>
        </p:nvSpPr>
        <p:spPr>
          <a:xfrm>
            <a:off x="728663" y="1655804"/>
            <a:ext cx="10742612" cy="4357645"/>
          </a:xfrm>
        </p:spPr>
        <p:txBody>
          <a:bodyPr>
            <a:normAutofit/>
          </a:bodyPr>
          <a:lstStyle/>
          <a:p>
            <a:pPr>
              <a:spcBef>
                <a:spcPts val="1200"/>
              </a:spcBef>
            </a:pPr>
            <a:r>
              <a:rPr lang="en-US" sz="2400" dirty="0"/>
              <a:t>What is the distribution of PrIs by location?</a:t>
            </a:r>
          </a:p>
          <a:p>
            <a:pPr lvl="1">
              <a:spcBef>
                <a:spcPts val="1200"/>
              </a:spcBef>
              <a:buFont typeface="Arial" panose="020B0604020202020204" pitchFamily="34" charset="0"/>
              <a:buChar char="•"/>
            </a:pPr>
            <a:r>
              <a:rPr lang="en-US" sz="2000" dirty="0"/>
              <a:t>Are there differences in age at the time of PrI diagnosis based on patient demographics. </a:t>
            </a:r>
          </a:p>
          <a:p>
            <a:pPr>
              <a:spcBef>
                <a:spcPts val="1200"/>
              </a:spcBef>
            </a:pPr>
            <a:r>
              <a:rPr lang="en-US" sz="2400" dirty="0"/>
              <a:t>What are the transition paths and intensities between PrI states using pressure injury stages derived from rules based on domain knowledge (provided by clinical experts) and NPIAP PrI clinical practice guidelines?</a:t>
            </a:r>
          </a:p>
          <a:p>
            <a:pPr>
              <a:spcBef>
                <a:spcPts val="1200"/>
              </a:spcBef>
            </a:pPr>
            <a:r>
              <a:rPr lang="en-US" sz="2400" dirty="0"/>
              <a:t>What is the impact of the Braden Scale and its 6 sub-components as time-varying covariates to all transitions between pressure injury stages? </a:t>
            </a:r>
          </a:p>
        </p:txBody>
      </p:sp>
    </p:spTree>
    <p:extLst>
      <p:ext uri="{BB962C8B-B14F-4D97-AF65-F5344CB8AC3E}">
        <p14:creationId xmlns:p14="http://schemas.microsoft.com/office/powerpoint/2010/main" val="22839957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6609237F-0B50-46C9-2D16-6D25E64D3284}"/>
              </a:ext>
            </a:extLst>
          </p:cNvPr>
          <p:cNvPicPr>
            <a:picLocks noChangeAspect="1"/>
          </p:cNvPicPr>
          <p:nvPr/>
        </p:nvPicPr>
        <p:blipFill>
          <a:blip r:embed="rId3"/>
          <a:srcRect r="-3" b="13232"/>
          <a:stretch/>
        </p:blipFill>
        <p:spPr>
          <a:xfrm>
            <a:off x="1223014" y="1695677"/>
            <a:ext cx="4632960" cy="4019810"/>
          </a:xfrm>
          <a:prstGeom prst="rect">
            <a:avLst/>
          </a:prstGeom>
          <a:noFill/>
        </p:spPr>
      </p:pic>
      <p:sp>
        <p:nvSpPr>
          <p:cNvPr id="3" name="Content Placeholder 2">
            <a:extLst>
              <a:ext uri="{FF2B5EF4-FFF2-40B4-BE49-F238E27FC236}">
                <a16:creationId xmlns:a16="http://schemas.microsoft.com/office/drawing/2014/main" id="{DB72D4A4-9037-3C80-9C3E-07E10420DF5E}"/>
              </a:ext>
            </a:extLst>
          </p:cNvPr>
          <p:cNvSpPr>
            <a:spLocks noGrp="1"/>
          </p:cNvSpPr>
          <p:nvPr>
            <p:ph sz="half" idx="2"/>
          </p:nvPr>
        </p:nvSpPr>
        <p:spPr>
          <a:xfrm>
            <a:off x="6336027" y="1965474"/>
            <a:ext cx="4656517" cy="4019810"/>
          </a:xfrm>
        </p:spPr>
        <p:txBody>
          <a:bodyPr vert="horz" lIns="91440" tIns="45720" rIns="91440" bIns="45720" rtlCol="0">
            <a:normAutofit/>
          </a:bodyPr>
          <a:lstStyle/>
          <a:p>
            <a:r>
              <a:rPr lang="en-US" sz="2800" dirty="0"/>
              <a:t>The science and engineering of making intelligent machines, especially intelligent computer programs’ (McCarthy, 1956).</a:t>
            </a:r>
          </a:p>
          <a:p>
            <a:endParaRPr lang="en-US" dirty="0"/>
          </a:p>
        </p:txBody>
      </p:sp>
      <p:sp>
        <p:nvSpPr>
          <p:cNvPr id="16" name="Rectangle 1">
            <a:extLst>
              <a:ext uri="{FF2B5EF4-FFF2-40B4-BE49-F238E27FC236}">
                <a16:creationId xmlns:a16="http://schemas.microsoft.com/office/drawing/2014/main" id="{44032665-FD25-032F-D55B-3266D62C5140}"/>
              </a:ext>
            </a:extLst>
          </p:cNvPr>
          <p:cNvSpPr>
            <a:spLocks noChangeArrowheads="1"/>
          </p:cNvSpPr>
          <p:nvPr/>
        </p:nvSpPr>
        <p:spPr bwMode="auto">
          <a:xfrm>
            <a:off x="1199457" y="6165305"/>
            <a:ext cx="9793817" cy="250825"/>
          </a:xfrm>
          <a:prstGeom prst="rect">
            <a:avLst/>
          </a:prstGeom>
        </p:spPr>
        <p:txBody>
          <a:bodyPr vert="horz" lIns="91440" tIns="45720" rIns="91440" bIns="45720" numCol="1" rtlCol="0" anchor="b" anchorCtr="0" compatLnSpc="1">
            <a:prstTxWarp prst="textNoShape">
              <a:avLst/>
            </a:prstTxWarp>
            <a:norm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R="0" eaLnBrk="1" fontAlgn="base" hangingPunct="1">
              <a:spcBef>
                <a:spcPts val="1000"/>
              </a:spcBef>
              <a:spcAft>
                <a:spcPts val="0"/>
              </a:spcAft>
              <a:buClr>
                <a:schemeClr val="accent1"/>
              </a:buClr>
              <a:buSzPct val="80000"/>
              <a:tabLst/>
            </a:pPr>
            <a:r>
              <a:rPr kumimoji="0" lang="en-US" altLang="en-US" sz="900" b="0" i="0" u="none" strike="noStrike" kern="1200" cap="none" normalizeH="0" baseline="0">
                <a:ln>
                  <a:noFill/>
                </a:ln>
                <a:effectLst/>
                <a:latin typeface="+mj-lt"/>
                <a:ea typeface="+mj-ea"/>
                <a:cs typeface="+mj-cs"/>
              </a:rPr>
              <a:t>McCarthy, John. "What is Artificial Intelligence?" ​ Computer Science Department, Stanford University, November 12, 2007. ​ </a:t>
            </a:r>
            <a:r>
              <a:rPr kumimoji="0" lang="en-US" altLang="en-US" sz="900" b="0" i="0" u="sng" strike="noStrike" kern="1200" cap="none" normalizeH="0" baseline="0">
                <a:ln>
                  <a:noFill/>
                </a:ln>
                <a:effectLst/>
                <a:latin typeface="+mj-lt"/>
                <a:ea typeface="+mj-ea"/>
                <a:cs typeface="+mj-cs"/>
              </a:rPr>
              <a:t>Available at: </a:t>
            </a:r>
            <a:r>
              <a:rPr kumimoji="0" lang="en-US" altLang="en-US" sz="900" b="0" i="0" u="sng" strike="noStrike" kern="1200" cap="none" normalizeH="0" baseline="0">
                <a:ln>
                  <a:noFill/>
                </a:ln>
                <a:effectLst/>
                <a:latin typeface="+mj-lt"/>
                <a:ea typeface="+mj-ea"/>
                <a:cs typeface="+mj-cs"/>
                <a:hlinkClick r:id="rId4">
                  <a:extLst>
                    <a:ext uri="{A12FA001-AC4F-418D-AE19-62706E023703}">
                      <ahyp:hlinkClr xmlns:ahyp="http://schemas.microsoft.com/office/drawing/2018/hyperlinkcolor" val="tx"/>
                    </a:ext>
                  </a:extLst>
                </a:hlinkClick>
              </a:rPr>
              <a:t>http://www-formal.stanford.edu/jmc/</a:t>
            </a:r>
            <a:r>
              <a:rPr kumimoji="0" lang="en-US" altLang="en-US" sz="900" b="0" i="0" u="none" strike="noStrike" kern="1200" cap="none" normalizeH="0" baseline="0">
                <a:ln>
                  <a:noFill/>
                </a:ln>
                <a:effectLst/>
                <a:latin typeface="+mj-lt"/>
                <a:ea typeface="+mj-ea"/>
                <a:cs typeface="+mj-cs"/>
              </a:rPr>
              <a:t>  </a:t>
            </a:r>
          </a:p>
        </p:txBody>
      </p:sp>
      <p:sp>
        <p:nvSpPr>
          <p:cNvPr id="2" name="Title 1">
            <a:extLst>
              <a:ext uri="{FF2B5EF4-FFF2-40B4-BE49-F238E27FC236}">
                <a16:creationId xmlns:a16="http://schemas.microsoft.com/office/drawing/2014/main" id="{D1C34ABE-7793-2C81-EBA6-1A9CC58ED483}"/>
              </a:ext>
            </a:extLst>
          </p:cNvPr>
          <p:cNvSpPr>
            <a:spLocks noGrp="1"/>
          </p:cNvSpPr>
          <p:nvPr>
            <p:ph type="title"/>
          </p:nvPr>
        </p:nvSpPr>
        <p:spPr>
          <a:xfrm>
            <a:off x="772161" y="441870"/>
            <a:ext cx="9428480" cy="1073786"/>
          </a:xfrm>
        </p:spPr>
        <p:txBody>
          <a:bodyPr vert="horz" wrap="square" lIns="35717" tIns="35717" rIns="35717" bIns="35717" numCol="1" rtlCol="0" anchor="b" anchorCtr="0" compatLnSpc="1">
            <a:prstTxWarp prst="textNoShape">
              <a:avLst/>
            </a:prstTxWarp>
            <a:normAutofit fontScale="90000"/>
          </a:bodyPr>
          <a:lstStyle/>
          <a:p>
            <a:r>
              <a:rPr lang="en-US" sz="3900" b="0" i="0" kern="1200" dirty="0">
                <a:latin typeface="+mj-lt"/>
                <a:ea typeface="+mj-ea"/>
                <a:cs typeface="+mj-cs"/>
                <a:sym typeface="Georgia" charset="0"/>
              </a:rPr>
              <a:t>Introduction: What is Artificial Intelligence or “AI” </a:t>
            </a:r>
          </a:p>
        </p:txBody>
      </p:sp>
    </p:spTree>
    <p:extLst>
      <p:ext uri="{BB962C8B-B14F-4D97-AF65-F5344CB8AC3E}">
        <p14:creationId xmlns:p14="http://schemas.microsoft.com/office/powerpoint/2010/main" val="4208003431"/>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C4AACBC-BB56-2604-5E4C-F152D2801207}"/>
              </a:ext>
            </a:extLst>
          </p:cNvPr>
          <p:cNvSpPr>
            <a:spLocks noGrp="1"/>
          </p:cNvSpPr>
          <p:nvPr>
            <p:ph type="title"/>
          </p:nvPr>
        </p:nvSpPr>
        <p:spPr>
          <a:xfrm>
            <a:off x="838200" y="365125"/>
            <a:ext cx="10515600" cy="1325563"/>
          </a:xfrm>
        </p:spPr>
        <p:txBody>
          <a:bodyPr anchor="t">
            <a:normAutofit/>
          </a:bodyPr>
          <a:lstStyle/>
          <a:p>
            <a:r>
              <a:rPr lang="en-US" dirty="0"/>
              <a:t>Methods</a:t>
            </a:r>
          </a:p>
        </p:txBody>
      </p:sp>
      <p:sp>
        <p:nvSpPr>
          <p:cNvPr id="2" name="Content Placeholder 1">
            <a:extLst>
              <a:ext uri="{FF2B5EF4-FFF2-40B4-BE49-F238E27FC236}">
                <a16:creationId xmlns:a16="http://schemas.microsoft.com/office/drawing/2014/main" id="{C919EFC3-6ECD-4305-BEF7-313A801EC674}"/>
              </a:ext>
            </a:extLst>
          </p:cNvPr>
          <p:cNvSpPr>
            <a:spLocks noGrp="1"/>
          </p:cNvSpPr>
          <p:nvPr>
            <p:ph sz="half" idx="1"/>
          </p:nvPr>
        </p:nvSpPr>
        <p:spPr>
          <a:xfrm>
            <a:off x="108155" y="1512277"/>
            <a:ext cx="8268929" cy="5429297"/>
          </a:xfrm>
        </p:spPr>
        <p:txBody>
          <a:bodyPr>
            <a:normAutofit fontScale="55000" lnSpcReduction="20000"/>
          </a:bodyPr>
          <a:lstStyle/>
          <a:p>
            <a:pPr marL="514350" indent="-514350">
              <a:spcAft>
                <a:spcPts val="600"/>
              </a:spcAft>
              <a:buFont typeface="+mj-lt"/>
              <a:buAutoNum type="arabicPeriod"/>
            </a:pPr>
            <a:r>
              <a:rPr lang="en-US" sz="6000" dirty="0"/>
              <a:t>Comparative analysis among 4 common PrI locations by age, race, and sex.</a:t>
            </a:r>
          </a:p>
          <a:p>
            <a:pPr marL="514350" indent="-514350">
              <a:spcAft>
                <a:spcPts val="600"/>
              </a:spcAft>
              <a:buFont typeface="+mj-lt"/>
              <a:buAutoNum type="arabicPeriod"/>
            </a:pPr>
            <a:r>
              <a:rPr lang="en-US" sz="6000" dirty="0"/>
              <a:t>Markov multi-state modeling to evaluate time-sensitive progression trajectory of pressure injury stages </a:t>
            </a:r>
          </a:p>
          <a:p>
            <a:pPr marL="514350" indent="-514350">
              <a:spcAft>
                <a:spcPts val="600"/>
              </a:spcAft>
              <a:buFont typeface="+mj-lt"/>
              <a:buAutoNum type="arabicPeriod"/>
            </a:pPr>
            <a:r>
              <a:rPr lang="en-US" sz="6000" dirty="0"/>
              <a:t>Covariate analysis: estimated impact of Braden Scale and its 6 sub-components as time-varying covariates to all transitions between pressure injury stages. </a:t>
            </a:r>
          </a:p>
        </p:txBody>
      </p:sp>
      <p:pic>
        <p:nvPicPr>
          <p:cNvPr id="2052" name="Picture 4">
            <a:extLst>
              <a:ext uri="{FF2B5EF4-FFF2-40B4-BE49-F238E27FC236}">
                <a16:creationId xmlns:a16="http://schemas.microsoft.com/office/drawing/2014/main" id="{40B246B1-D149-2244-FC97-B151A2F50AF7}"/>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462319" y="2272937"/>
            <a:ext cx="2891481" cy="2891481"/>
          </a:xfrm>
          <a:prstGeom prst="rect">
            <a:avLst/>
          </a:prstGeom>
          <a:solidFill>
            <a:srgbClr val="FFFFFF"/>
          </a:solidFill>
        </p:spPr>
      </p:pic>
    </p:spTree>
    <p:extLst>
      <p:ext uri="{BB962C8B-B14F-4D97-AF65-F5344CB8AC3E}">
        <p14:creationId xmlns:p14="http://schemas.microsoft.com/office/powerpoint/2010/main" val="5808693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0B130E2-E4BA-BC4B-A709-EF40A43A3DA9}"/>
              </a:ext>
            </a:extLst>
          </p:cNvPr>
          <p:cNvSpPr txBox="1"/>
          <p:nvPr/>
        </p:nvSpPr>
        <p:spPr>
          <a:xfrm>
            <a:off x="517028" y="710991"/>
            <a:ext cx="9895951" cy="1033669"/>
          </a:xfrm>
          <a:prstGeom prst="rect">
            <a:avLst/>
          </a:prstGeom>
        </p:spPr>
        <p:txBody>
          <a:bodyPr vert="horz" lIns="91440" tIns="45720" rIns="91440" bIns="45720" rtlCol="0" anchor="ctr">
            <a:normAutofit fontScale="92500"/>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5400" b="1" i="0" u="none" strike="noStrike" kern="1200" cap="none" spc="0" normalizeH="0" baseline="0" noProof="0" dirty="0">
                <a:ln>
                  <a:noFill/>
                </a:ln>
                <a:solidFill>
                  <a:srgbClr val="FFFFFF"/>
                </a:solidFill>
                <a:effectLst/>
                <a:uLnTx/>
                <a:uFillTx/>
                <a:latin typeface="Calibri Light" panose="020F0302020204030204"/>
                <a:ea typeface="+mn-ea"/>
                <a:cs typeface="+mn-cs"/>
              </a:rPr>
              <a:t>Methods used to minimize challenges</a:t>
            </a:r>
          </a:p>
        </p:txBody>
      </p:sp>
      <p:graphicFrame>
        <p:nvGraphicFramePr>
          <p:cNvPr id="10" name="Diagram 9">
            <a:extLst>
              <a:ext uri="{FF2B5EF4-FFF2-40B4-BE49-F238E27FC236}">
                <a16:creationId xmlns:a16="http://schemas.microsoft.com/office/drawing/2014/main" id="{019A73A3-7E42-4B46-9B44-5D6323840839}"/>
              </a:ext>
            </a:extLst>
          </p:cNvPr>
          <p:cNvGraphicFramePr/>
          <p:nvPr>
            <p:extLst>
              <p:ext uri="{D42A27DB-BD31-4B8C-83A1-F6EECF244321}">
                <p14:modId xmlns:p14="http://schemas.microsoft.com/office/powerpoint/2010/main" val="3032428958"/>
              </p:ext>
            </p:extLst>
          </p:nvPr>
        </p:nvGraphicFramePr>
        <p:xfrm>
          <a:off x="158716" y="1645357"/>
          <a:ext cx="10068309" cy="53798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9" name="Straight Arrow Connector 8">
            <a:extLst>
              <a:ext uri="{FF2B5EF4-FFF2-40B4-BE49-F238E27FC236}">
                <a16:creationId xmlns:a16="http://schemas.microsoft.com/office/drawing/2014/main" id="{250199F5-F925-414F-9B7C-F4F8DEE898E8}"/>
              </a:ext>
            </a:extLst>
          </p:cNvPr>
          <p:cNvCxnSpPr/>
          <p:nvPr/>
        </p:nvCxnSpPr>
        <p:spPr>
          <a:xfrm>
            <a:off x="10020158" y="4335280"/>
            <a:ext cx="550471" cy="0"/>
          </a:xfrm>
          <a:prstGeom prst="straightConnector1">
            <a:avLst/>
          </a:prstGeom>
          <a:ln w="88900">
            <a:solidFill>
              <a:schemeClr val="accent1">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 name="Rounded Rectangle 1">
            <a:extLst>
              <a:ext uri="{FF2B5EF4-FFF2-40B4-BE49-F238E27FC236}">
                <a16:creationId xmlns:a16="http://schemas.microsoft.com/office/drawing/2014/main" id="{6045FD64-1B4E-EA4D-B39D-263371FB335E}"/>
              </a:ext>
            </a:extLst>
          </p:cNvPr>
          <p:cNvSpPr/>
          <p:nvPr/>
        </p:nvSpPr>
        <p:spPr>
          <a:xfrm>
            <a:off x="10570629" y="3880742"/>
            <a:ext cx="1530956" cy="909075"/>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DB4AB9E8-6BC0-834D-A9DD-90940CB5C842}"/>
              </a:ext>
            </a:extLst>
          </p:cNvPr>
          <p:cNvSpPr txBox="1"/>
          <p:nvPr/>
        </p:nvSpPr>
        <p:spPr>
          <a:xfrm>
            <a:off x="10720764" y="4104446"/>
            <a:ext cx="129715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Calibri" panose="020F0502020204030204"/>
                <a:ea typeface="+mn-ea"/>
                <a:cs typeface="+mn-cs"/>
              </a:rPr>
              <a:t>EPIC CDS</a:t>
            </a:r>
          </a:p>
        </p:txBody>
      </p:sp>
      <p:sp>
        <p:nvSpPr>
          <p:cNvPr id="14" name="Arrow: Down 13">
            <a:extLst>
              <a:ext uri="{FF2B5EF4-FFF2-40B4-BE49-F238E27FC236}">
                <a16:creationId xmlns:a16="http://schemas.microsoft.com/office/drawing/2014/main" id="{51BF1825-C147-67AC-0D35-A5BBA6B80BF8}"/>
              </a:ext>
            </a:extLst>
          </p:cNvPr>
          <p:cNvSpPr/>
          <p:nvPr/>
        </p:nvSpPr>
        <p:spPr>
          <a:xfrm>
            <a:off x="10902462" y="2192215"/>
            <a:ext cx="926123" cy="1688528"/>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vert="eaVert" rtlCol="0" anchor="ctr"/>
          <a:lstStyle/>
          <a:p>
            <a:pPr algn="ctr"/>
            <a:r>
              <a:rPr lang="en-US" dirty="0">
                <a:solidFill>
                  <a:schemeClr val="bg1"/>
                </a:solidFill>
              </a:rPr>
              <a:t>Future Goal</a:t>
            </a:r>
          </a:p>
        </p:txBody>
      </p:sp>
      <p:sp>
        <p:nvSpPr>
          <p:cNvPr id="17" name="Rectangle: Rounded Corners 16">
            <a:extLst>
              <a:ext uri="{FF2B5EF4-FFF2-40B4-BE49-F238E27FC236}">
                <a16:creationId xmlns:a16="http://schemas.microsoft.com/office/drawing/2014/main" id="{E82BE1F1-FFDF-790C-DD29-D8DDA8235EDD}"/>
              </a:ext>
            </a:extLst>
          </p:cNvPr>
          <p:cNvSpPr/>
          <p:nvPr/>
        </p:nvSpPr>
        <p:spPr>
          <a:xfrm>
            <a:off x="2662774" y="5111339"/>
            <a:ext cx="2264767" cy="502009"/>
          </a:xfrm>
          <a:prstGeom prst="roundRect">
            <a:avLst/>
          </a:prstGeom>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rPr>
              <a:t>2.  Incorporate Expert Clinical Knowledge</a:t>
            </a:r>
          </a:p>
        </p:txBody>
      </p:sp>
      <p:sp>
        <p:nvSpPr>
          <p:cNvPr id="18" name="Rectangle: Rounded Corners 17">
            <a:extLst>
              <a:ext uri="{FF2B5EF4-FFF2-40B4-BE49-F238E27FC236}">
                <a16:creationId xmlns:a16="http://schemas.microsoft.com/office/drawing/2014/main" id="{EFB79A01-CF27-E09B-FDBD-197690DB4718}"/>
              </a:ext>
            </a:extLst>
          </p:cNvPr>
          <p:cNvSpPr/>
          <p:nvPr/>
        </p:nvSpPr>
        <p:spPr>
          <a:xfrm>
            <a:off x="5264259" y="3224687"/>
            <a:ext cx="2134113" cy="528810"/>
          </a:xfrm>
          <a:prstGeom prst="roundRect">
            <a:avLst/>
          </a:prstGeom>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rPr>
              <a:t>4.  Incorporate Expert Clinical Knowledge</a:t>
            </a:r>
          </a:p>
        </p:txBody>
      </p:sp>
      <p:sp>
        <p:nvSpPr>
          <p:cNvPr id="5" name="Arrow: Right 4">
            <a:extLst>
              <a:ext uri="{FF2B5EF4-FFF2-40B4-BE49-F238E27FC236}">
                <a16:creationId xmlns:a16="http://schemas.microsoft.com/office/drawing/2014/main" id="{74C46134-D666-BC84-AB2E-8087721DFC81}"/>
              </a:ext>
            </a:extLst>
          </p:cNvPr>
          <p:cNvSpPr/>
          <p:nvPr/>
        </p:nvSpPr>
        <p:spPr>
          <a:xfrm>
            <a:off x="328246" y="6049109"/>
            <a:ext cx="11689668" cy="80889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2"/>
                </a:solidFill>
              </a:rPr>
              <a:t>Clinical nurse and wound care expertise essential across all phases of model development</a:t>
            </a:r>
          </a:p>
        </p:txBody>
      </p:sp>
    </p:spTree>
    <p:extLst>
      <p:ext uri="{BB962C8B-B14F-4D97-AF65-F5344CB8AC3E}">
        <p14:creationId xmlns:p14="http://schemas.microsoft.com/office/powerpoint/2010/main" val="28849025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B08A8-88B8-AD6A-80B1-89F4065D6E58}"/>
              </a:ext>
            </a:extLst>
          </p:cNvPr>
          <p:cNvSpPr>
            <a:spLocks noGrp="1"/>
          </p:cNvSpPr>
          <p:nvPr>
            <p:ph type="title"/>
          </p:nvPr>
        </p:nvSpPr>
        <p:spPr/>
        <p:txBody>
          <a:bodyPr/>
          <a:lstStyle/>
          <a:p>
            <a:r>
              <a:rPr lang="en-US" dirty="0"/>
              <a:t>Results: Baseline Characteristics</a:t>
            </a:r>
          </a:p>
        </p:txBody>
      </p:sp>
      <p:graphicFrame>
        <p:nvGraphicFramePr>
          <p:cNvPr id="4" name="Content Placeholder 3">
            <a:extLst>
              <a:ext uri="{FF2B5EF4-FFF2-40B4-BE49-F238E27FC236}">
                <a16:creationId xmlns:a16="http://schemas.microsoft.com/office/drawing/2014/main" id="{AB1D4169-780B-14B2-E2EA-7840AFB6B3CD}"/>
              </a:ext>
            </a:extLst>
          </p:cNvPr>
          <p:cNvGraphicFramePr>
            <a:graphicFrameLocks noGrp="1"/>
          </p:cNvGraphicFramePr>
          <p:nvPr>
            <p:ph idx="1"/>
            <p:extLst>
              <p:ext uri="{D42A27DB-BD31-4B8C-83A1-F6EECF244321}">
                <p14:modId xmlns:p14="http://schemas.microsoft.com/office/powerpoint/2010/main" val="3894487309"/>
              </p:ext>
            </p:extLst>
          </p:nvPr>
        </p:nvGraphicFramePr>
        <p:xfrm>
          <a:off x="0" y="4327702"/>
          <a:ext cx="12192000" cy="241605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D734C5BF-79B6-9ED5-C4E9-8054B7F2165F}"/>
              </a:ext>
            </a:extLst>
          </p:cNvPr>
          <p:cNvSpPr txBox="1"/>
          <p:nvPr/>
        </p:nvSpPr>
        <p:spPr>
          <a:xfrm>
            <a:off x="587830" y="1716534"/>
            <a:ext cx="10646228" cy="2585323"/>
          </a:xfrm>
          <a:prstGeom prst="rect">
            <a:avLst/>
          </a:prstGeom>
          <a:noFill/>
        </p:spPr>
        <p:txBody>
          <a:bodyPr wrap="square" rtlCol="0">
            <a:spAutoFit/>
          </a:bodyPr>
          <a:lstStyle/>
          <a:p>
            <a:pPr>
              <a:spcBef>
                <a:spcPts val="600"/>
              </a:spcBef>
              <a:spcAft>
                <a:spcPts val="600"/>
              </a:spcAft>
            </a:pPr>
            <a:r>
              <a:rPr lang="en-US" sz="2800" dirty="0"/>
              <a:t>Number of patients in the dataset (2015-2023): 29,475</a:t>
            </a:r>
          </a:p>
          <a:p>
            <a:pPr marL="800100" lvl="1" indent="-342900">
              <a:spcBef>
                <a:spcPts val="600"/>
              </a:spcBef>
              <a:spcAft>
                <a:spcPts val="600"/>
              </a:spcAft>
              <a:buFont typeface="Arial" panose="020B0604020202020204" pitchFamily="34" charset="0"/>
              <a:buChar char="•"/>
            </a:pPr>
            <a:r>
              <a:rPr lang="en-US" sz="2000" dirty="0"/>
              <a:t>Mean age: 70.7; White 79.5%, Black 9%; Female 43.6%</a:t>
            </a:r>
          </a:p>
          <a:p>
            <a:pPr>
              <a:spcBef>
                <a:spcPts val="600"/>
              </a:spcBef>
              <a:spcAft>
                <a:spcPts val="600"/>
              </a:spcAft>
            </a:pPr>
            <a:r>
              <a:rPr lang="en-US" sz="2800" dirty="0"/>
              <a:t>Total number of pressure injuries after data cleaning/exclusions applied: 3474</a:t>
            </a:r>
          </a:p>
          <a:p>
            <a:pPr>
              <a:spcBef>
                <a:spcPts val="600"/>
              </a:spcBef>
              <a:spcAft>
                <a:spcPts val="600"/>
              </a:spcAft>
            </a:pPr>
            <a:r>
              <a:rPr lang="en-US" sz="2800" dirty="0"/>
              <a:t>Number of pressure injuries per location:</a:t>
            </a:r>
          </a:p>
        </p:txBody>
      </p:sp>
    </p:spTree>
    <p:extLst>
      <p:ext uri="{BB962C8B-B14F-4D97-AF65-F5344CB8AC3E}">
        <p14:creationId xmlns:p14="http://schemas.microsoft.com/office/powerpoint/2010/main" val="801810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1">
            <a:extLst>
              <a:ext uri="{FF2B5EF4-FFF2-40B4-BE49-F238E27FC236}">
                <a16:creationId xmlns:a16="http://schemas.microsoft.com/office/drawing/2014/main" id="{AF8ACEA6-F587-7974-4B4C-190F8D9D3399}"/>
              </a:ext>
            </a:extLst>
          </p:cNvPr>
          <p:cNvSpPr>
            <a:spLocks noGrp="1"/>
          </p:cNvSpPr>
          <p:nvPr>
            <p:ph idx="1"/>
          </p:nvPr>
        </p:nvSpPr>
        <p:spPr>
          <a:xfrm>
            <a:off x="200967" y="1855769"/>
            <a:ext cx="5556738" cy="4866577"/>
          </a:xfrm>
        </p:spPr>
        <p:txBody>
          <a:bodyPr>
            <a:normAutofit/>
          </a:bodyPr>
          <a:lstStyle/>
          <a:p>
            <a:r>
              <a:rPr lang="en-US" sz="2400" dirty="0"/>
              <a:t>Heel pressure injuries had lowest prevalence but highest % of severe pressure injuries (30.5%), as compared with other locations (18.1- to 22.5%) </a:t>
            </a:r>
          </a:p>
          <a:p>
            <a:r>
              <a:rPr lang="en-US" sz="2400" dirty="0"/>
              <a:t>Significant difference in median age </a:t>
            </a:r>
            <a:r>
              <a:rPr lang="en-US" sz="2400" dirty="0">
                <a:ea typeface="Times New Roman" panose="02020603050405020304" pitchFamily="18" charset="0"/>
              </a:rPr>
              <a:t>pressure injury first documented </a:t>
            </a:r>
            <a:r>
              <a:rPr lang="en-US" sz="2400" dirty="0"/>
              <a:t>among different injury location groups (p&lt;0.001) </a:t>
            </a:r>
          </a:p>
          <a:p>
            <a:pPr lvl="1">
              <a:buFont typeface="Arial" panose="020B0604020202020204" pitchFamily="34" charset="0"/>
              <a:buChar char="•"/>
            </a:pPr>
            <a:r>
              <a:rPr lang="en-US" sz="2000" dirty="0">
                <a:effectLst/>
                <a:latin typeface="Arial" panose="020B0604020202020204" pitchFamily="34" charset="0"/>
                <a:ea typeface="Times New Roman" panose="02020603050405020304" pitchFamily="18" charset="0"/>
              </a:rPr>
              <a:t>Median age of Black or African American patients significantly lower than both White and Asian (p &lt;0.001) </a:t>
            </a:r>
            <a:endParaRPr lang="en-US" sz="2000" dirty="0"/>
          </a:p>
          <a:p>
            <a:endParaRPr lang="en-US" dirty="0"/>
          </a:p>
        </p:txBody>
      </p:sp>
      <p:sp>
        <p:nvSpPr>
          <p:cNvPr id="12" name="Title 2">
            <a:extLst>
              <a:ext uri="{FF2B5EF4-FFF2-40B4-BE49-F238E27FC236}">
                <a16:creationId xmlns:a16="http://schemas.microsoft.com/office/drawing/2014/main" id="{2F5FE1C8-2DC1-9BD3-18C0-400C95D07A8A}"/>
              </a:ext>
            </a:extLst>
          </p:cNvPr>
          <p:cNvSpPr>
            <a:spLocks noGrp="1"/>
          </p:cNvSpPr>
          <p:nvPr>
            <p:ph type="title"/>
          </p:nvPr>
        </p:nvSpPr>
        <p:spPr>
          <a:xfrm>
            <a:off x="363415" y="365125"/>
            <a:ext cx="10990385" cy="1325563"/>
          </a:xfrm>
        </p:spPr>
        <p:txBody>
          <a:bodyPr>
            <a:normAutofit fontScale="90000"/>
          </a:bodyPr>
          <a:lstStyle/>
          <a:p>
            <a:r>
              <a:rPr lang="en-US" dirty="0"/>
              <a:t>Results: Distribution of Pressure Injury Anatomical Locations and Stages</a:t>
            </a:r>
          </a:p>
        </p:txBody>
      </p:sp>
      <p:pic>
        <p:nvPicPr>
          <p:cNvPr id="9" name="Picture 8">
            <a:extLst>
              <a:ext uri="{FF2B5EF4-FFF2-40B4-BE49-F238E27FC236}">
                <a16:creationId xmlns:a16="http://schemas.microsoft.com/office/drawing/2014/main" id="{79AFB7FF-0BCB-1B3F-9A82-30D9F05DD9F0}"/>
              </a:ext>
            </a:extLst>
          </p:cNvPr>
          <p:cNvPicPr>
            <a:picLocks noChangeAspect="1"/>
          </p:cNvPicPr>
          <p:nvPr/>
        </p:nvPicPr>
        <p:blipFill>
          <a:blip r:embed="rId3"/>
          <a:stretch>
            <a:fillRect/>
          </a:stretch>
        </p:blipFill>
        <p:spPr>
          <a:xfrm>
            <a:off x="5757705" y="2004646"/>
            <a:ext cx="6289326" cy="4084655"/>
          </a:xfrm>
          <a:prstGeom prst="rect">
            <a:avLst/>
          </a:prstGeom>
          <a:solidFill>
            <a:schemeClr val="tx1"/>
          </a:solidFill>
          <a:ln w="28575">
            <a:solidFill>
              <a:schemeClr val="tx1"/>
            </a:solidFill>
          </a:ln>
        </p:spPr>
      </p:pic>
    </p:spTree>
    <p:extLst>
      <p:ext uri="{BB962C8B-B14F-4D97-AF65-F5344CB8AC3E}">
        <p14:creationId xmlns:p14="http://schemas.microsoft.com/office/powerpoint/2010/main" val="16603303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TextBox 100">
            <a:extLst>
              <a:ext uri="{FF2B5EF4-FFF2-40B4-BE49-F238E27FC236}">
                <a16:creationId xmlns:a16="http://schemas.microsoft.com/office/drawing/2014/main" id="{7048B9D4-B991-1F4B-BAE9-A11D7170BF47}"/>
              </a:ext>
            </a:extLst>
          </p:cNvPr>
          <p:cNvSpPr txBox="1"/>
          <p:nvPr/>
        </p:nvSpPr>
        <p:spPr>
          <a:xfrm>
            <a:off x="394970" y="202133"/>
            <a:ext cx="9908482" cy="584775"/>
          </a:xfrm>
          <a:prstGeom prst="rect">
            <a:avLst/>
          </a:prstGeom>
          <a:noFill/>
        </p:spPr>
        <p:txBody>
          <a:bodyPr wrap="none" rtlCol="0">
            <a:spAutoFit/>
          </a:bodyPr>
          <a:lstStyle/>
          <a:p>
            <a:r>
              <a:rPr lang="en-US" sz="3200" dirty="0">
                <a:latin typeface="+mj-lt"/>
                <a:cs typeface="Arial" panose="020B0604020202020204" pitchFamily="34" charset="0"/>
              </a:rPr>
              <a:t>Observed Transition Frequencies Between Stages</a:t>
            </a:r>
          </a:p>
        </p:txBody>
      </p:sp>
      <p:pic>
        <p:nvPicPr>
          <p:cNvPr id="3" name="Picture 2">
            <a:extLst>
              <a:ext uri="{FF2B5EF4-FFF2-40B4-BE49-F238E27FC236}">
                <a16:creationId xmlns:a16="http://schemas.microsoft.com/office/drawing/2014/main" id="{F6F969EB-408E-474F-9719-164DAD9C33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970" y="946411"/>
            <a:ext cx="10541000" cy="4330700"/>
          </a:xfrm>
          <a:prstGeom prst="rect">
            <a:avLst/>
          </a:prstGeom>
        </p:spPr>
      </p:pic>
      <p:sp>
        <p:nvSpPr>
          <p:cNvPr id="2" name="TextBox 1">
            <a:extLst>
              <a:ext uri="{FF2B5EF4-FFF2-40B4-BE49-F238E27FC236}">
                <a16:creationId xmlns:a16="http://schemas.microsoft.com/office/drawing/2014/main" id="{C94A3A5A-7B2E-624E-AF25-6004CFDA8969}"/>
              </a:ext>
            </a:extLst>
          </p:cNvPr>
          <p:cNvSpPr txBox="1"/>
          <p:nvPr/>
        </p:nvSpPr>
        <p:spPr>
          <a:xfrm>
            <a:off x="-1" y="5719227"/>
            <a:ext cx="12192000" cy="1138773"/>
          </a:xfrm>
          <a:prstGeom prst="rect">
            <a:avLst/>
          </a:prstGeom>
          <a:solidFill>
            <a:schemeClr val="bg1">
              <a:lumMod val="95000"/>
            </a:schemeClr>
          </a:solidFill>
        </p:spPr>
        <p:txBody>
          <a:bodyPr wrap="square" rtlCol="0">
            <a:spAutoFit/>
          </a:bodyPr>
          <a:lstStyle/>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Transition = A change from one stage to the distinct following stage.</a:t>
            </a:r>
          </a:p>
          <a:p>
            <a:pPr marL="342900" indent="-342900">
              <a:buFont typeface="Arial" panose="020B0604020202020204" pitchFamily="34" charset="0"/>
              <a:buChar char="•"/>
            </a:pPr>
            <a:r>
              <a:rPr lang="en-US" sz="2400" dirty="0">
                <a:latin typeface="Arial" panose="020B0604020202020204" pitchFamily="34" charset="0"/>
                <a:ea typeface="Times New Roman" panose="02020603050405020304" pitchFamily="18" charset="0"/>
                <a:cs typeface="Arial" panose="020B0604020202020204" pitchFamily="34" charset="0"/>
              </a:rPr>
              <a:t>In </a:t>
            </a:r>
            <a:r>
              <a:rPr lang="en-US" sz="2400" b="1" u="sng" dirty="0">
                <a:latin typeface="Arial" panose="020B0604020202020204" pitchFamily="34" charset="0"/>
                <a:ea typeface="Times New Roman" panose="02020603050405020304" pitchFamily="18" charset="0"/>
                <a:cs typeface="Arial" panose="020B0604020202020204" pitchFamily="34" charset="0"/>
              </a:rPr>
              <a:t>all</a:t>
            </a:r>
            <a:r>
              <a:rPr lang="en-US" sz="2400" dirty="0">
                <a:latin typeface="Arial" panose="020B0604020202020204" pitchFamily="34" charset="0"/>
                <a:ea typeface="Times New Roman" panose="02020603050405020304" pitchFamily="18" charset="0"/>
                <a:cs typeface="Arial" panose="020B0604020202020204" pitchFamily="34" charset="0"/>
              </a:rPr>
              <a:t> locations, patients in stage 2 were more likely to transition to severe stages.</a:t>
            </a:r>
            <a:r>
              <a:rPr lang="en-US" sz="2400" dirty="0">
                <a:latin typeface="Arial" panose="020B0604020202020204" pitchFamily="34" charset="0"/>
                <a:cs typeface="Arial" panose="020B0604020202020204" pitchFamily="34" charset="0"/>
              </a:rPr>
              <a:t> </a:t>
            </a:r>
          </a:p>
          <a:p>
            <a:pPr algn="ctr"/>
            <a:endParaRPr lang="en-US"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773466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595C2D8-F85F-5E4A-8A7A-83A92351612A}"/>
              </a:ext>
            </a:extLst>
          </p:cNvPr>
          <p:cNvSpPr txBox="1"/>
          <p:nvPr/>
        </p:nvSpPr>
        <p:spPr>
          <a:xfrm>
            <a:off x="364492" y="129030"/>
            <a:ext cx="10076701" cy="1200329"/>
          </a:xfrm>
          <a:prstGeom prst="rect">
            <a:avLst/>
          </a:prstGeom>
          <a:noFill/>
        </p:spPr>
        <p:txBody>
          <a:bodyPr wrap="square" rtlCol="0">
            <a:spAutoFit/>
          </a:bodyPr>
          <a:lstStyle/>
          <a:p>
            <a:r>
              <a:rPr lang="en-US" sz="3600" dirty="0">
                <a:latin typeface="+mj-lt"/>
                <a:cs typeface="Arial" panose="020B0604020202020204" pitchFamily="34" charset="0"/>
              </a:rPr>
              <a:t>Results: Impact of Braden Scale and Sub-components as Time-varying Covariates</a:t>
            </a:r>
          </a:p>
        </p:txBody>
      </p:sp>
      <p:sp>
        <p:nvSpPr>
          <p:cNvPr id="5" name="TextBox 4">
            <a:extLst>
              <a:ext uri="{FF2B5EF4-FFF2-40B4-BE49-F238E27FC236}">
                <a16:creationId xmlns:a16="http://schemas.microsoft.com/office/drawing/2014/main" id="{B2A01781-9405-F24A-A5B2-F3E803E601F5}"/>
              </a:ext>
            </a:extLst>
          </p:cNvPr>
          <p:cNvSpPr txBox="1"/>
          <p:nvPr/>
        </p:nvSpPr>
        <p:spPr>
          <a:xfrm>
            <a:off x="-6123574" y="1040795"/>
            <a:ext cx="11374017" cy="784830"/>
          </a:xfrm>
          <a:prstGeom prst="rect">
            <a:avLst/>
          </a:prstGeom>
          <a:noFill/>
        </p:spPr>
        <p:txBody>
          <a:bodyPr wrap="square" rtlCol="0">
            <a:spAutoFit/>
          </a:bodyPr>
          <a:lstStyle/>
          <a:p>
            <a:pPr marL="342900" indent="-342900">
              <a:spcBef>
                <a:spcPts val="600"/>
              </a:spcBef>
              <a:spcAft>
                <a:spcPts val="600"/>
              </a:spcAft>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p:txBody>
      </p:sp>
      <p:sp>
        <p:nvSpPr>
          <p:cNvPr id="7" name="Content Placeholder 6">
            <a:extLst>
              <a:ext uri="{FF2B5EF4-FFF2-40B4-BE49-F238E27FC236}">
                <a16:creationId xmlns:a16="http://schemas.microsoft.com/office/drawing/2014/main" id="{60C91B6A-B5A0-FE25-3C6B-07E5B3ED7B6E}"/>
              </a:ext>
            </a:extLst>
          </p:cNvPr>
          <p:cNvSpPr>
            <a:spLocks noGrp="1"/>
          </p:cNvSpPr>
          <p:nvPr>
            <p:ph idx="1"/>
          </p:nvPr>
        </p:nvSpPr>
        <p:spPr>
          <a:xfrm>
            <a:off x="247261" y="1532548"/>
            <a:ext cx="11504047" cy="5032375"/>
          </a:xfrm>
          <a:noFill/>
        </p:spPr>
        <p:txBody>
          <a:bodyPr>
            <a:normAutofit/>
          </a:bodyPr>
          <a:lstStyle/>
          <a:p>
            <a:pPr>
              <a:spcBef>
                <a:spcPts val="600"/>
              </a:spcBef>
              <a:spcAft>
                <a:spcPts val="600"/>
              </a:spcAft>
            </a:pPr>
            <a:r>
              <a:rPr lang="en-US" sz="2600" dirty="0"/>
              <a:t>Low-risk Braden Scale score significantly associated with &lt; likelihood of transitions from stage 2 to severe stages on Buttocks and from stage 1 to severe stages on Sacrum. </a:t>
            </a:r>
          </a:p>
          <a:p>
            <a:pPr>
              <a:spcBef>
                <a:spcPts val="600"/>
              </a:spcBef>
              <a:spcAft>
                <a:spcPts val="600"/>
              </a:spcAft>
            </a:pPr>
            <a:r>
              <a:rPr lang="en-US" sz="2600" dirty="0"/>
              <a:t>Significant associations identified in Braden sub-components for transition from low to severe stages only.</a:t>
            </a:r>
          </a:p>
          <a:p>
            <a:pPr lvl="1">
              <a:spcBef>
                <a:spcPts val="600"/>
              </a:spcBef>
              <a:spcAft>
                <a:spcPts val="600"/>
              </a:spcAft>
              <a:buFont typeface="Arial" panose="020B0604020202020204" pitchFamily="34" charset="0"/>
              <a:buChar char="•"/>
            </a:pPr>
            <a:r>
              <a:rPr lang="en-US" sz="2200" dirty="0">
                <a:effectLst/>
                <a:latin typeface="+mn-lt"/>
                <a:ea typeface="Times New Roman" panose="02020603050405020304" pitchFamily="18" charset="0"/>
              </a:rPr>
              <a:t>No significant associations found for nutrition, friction and shear in any transitions</a:t>
            </a:r>
            <a:endParaRPr lang="en-US" sz="2200" dirty="0">
              <a:latin typeface="+mn-lt"/>
            </a:endParaRPr>
          </a:p>
          <a:p>
            <a:pPr lvl="1">
              <a:spcBef>
                <a:spcPts val="600"/>
              </a:spcBef>
              <a:spcAft>
                <a:spcPts val="600"/>
              </a:spcAft>
              <a:buFont typeface="Arial" panose="020B0604020202020204" pitchFamily="34" charset="0"/>
              <a:buChar char="•"/>
            </a:pPr>
            <a:r>
              <a:rPr lang="en-US" sz="2200" dirty="0">
                <a:latin typeface="+mn-lt"/>
              </a:rPr>
              <a:t>No significant associations for transitions between stages 1 to 2. </a:t>
            </a:r>
          </a:p>
          <a:p>
            <a:pPr lvl="1">
              <a:spcBef>
                <a:spcPts val="600"/>
              </a:spcBef>
              <a:spcAft>
                <a:spcPts val="600"/>
              </a:spcAft>
              <a:buFont typeface="Arial" panose="020B0604020202020204" pitchFamily="34" charset="0"/>
              <a:buChar char="•"/>
            </a:pPr>
            <a:r>
              <a:rPr lang="en-US" sz="2200" dirty="0">
                <a:latin typeface="+mn-lt"/>
              </a:rPr>
              <a:t>No significant associations between age or sex with stage transitions</a:t>
            </a:r>
          </a:p>
          <a:p>
            <a:pPr lvl="1">
              <a:spcBef>
                <a:spcPts val="600"/>
              </a:spcBef>
              <a:spcAft>
                <a:spcPts val="600"/>
              </a:spcAft>
              <a:buFont typeface="Arial" panose="020B0604020202020204" pitchFamily="34" charset="0"/>
              <a:buChar char="•"/>
            </a:pPr>
            <a:r>
              <a:rPr lang="en-US" sz="2200" dirty="0">
                <a:latin typeface="+mn-lt"/>
              </a:rPr>
              <a:t>Nonwhite patients more likely to transition from stage 1 to 3 in coccyx and sacrum groups </a:t>
            </a:r>
          </a:p>
          <a:p>
            <a:endParaRPr lang="en-US" dirty="0"/>
          </a:p>
        </p:txBody>
      </p:sp>
    </p:spTree>
    <p:extLst>
      <p:ext uri="{BB962C8B-B14F-4D97-AF65-F5344CB8AC3E}">
        <p14:creationId xmlns:p14="http://schemas.microsoft.com/office/powerpoint/2010/main" val="2391355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FD713C-E31B-F27A-4665-DEDC8F51E2AF}"/>
              </a:ext>
            </a:extLst>
          </p:cNvPr>
          <p:cNvSpPr>
            <a:spLocks noGrp="1"/>
          </p:cNvSpPr>
          <p:nvPr>
            <p:ph type="title"/>
          </p:nvPr>
        </p:nvSpPr>
        <p:spPr>
          <a:xfrm>
            <a:off x="646111" y="452718"/>
            <a:ext cx="9404723" cy="1400530"/>
          </a:xfrm>
        </p:spPr>
        <p:txBody>
          <a:bodyPr/>
          <a:lstStyle/>
          <a:p>
            <a:r>
              <a:rPr lang="en-US" dirty="0"/>
              <a:t>Discussion/Implications</a:t>
            </a:r>
          </a:p>
        </p:txBody>
      </p:sp>
      <p:sp>
        <p:nvSpPr>
          <p:cNvPr id="3" name="Content Placeholder 2">
            <a:extLst>
              <a:ext uri="{FF2B5EF4-FFF2-40B4-BE49-F238E27FC236}">
                <a16:creationId xmlns:a16="http://schemas.microsoft.com/office/drawing/2014/main" id="{82757123-4BBB-C399-81E9-6390655ADC2D}"/>
              </a:ext>
            </a:extLst>
          </p:cNvPr>
          <p:cNvSpPr>
            <a:spLocks noGrp="1"/>
          </p:cNvSpPr>
          <p:nvPr>
            <p:ph idx="1"/>
          </p:nvPr>
        </p:nvSpPr>
        <p:spPr>
          <a:xfrm>
            <a:off x="748749" y="1853248"/>
            <a:ext cx="10410663" cy="4195481"/>
          </a:xfrm>
        </p:spPr>
        <p:txBody>
          <a:bodyPr>
            <a:normAutofit/>
          </a:bodyPr>
          <a:lstStyle/>
          <a:p>
            <a:r>
              <a:rPr lang="en-US" dirty="0"/>
              <a:t>We developed a novel multi-state pressure injury trajectory model using real-world clinical data. </a:t>
            </a:r>
          </a:p>
          <a:p>
            <a:r>
              <a:rPr lang="en-US" dirty="0"/>
              <a:t>Stage 2 serves as a "gateway state" during the development trajectory to a severe stage pressure injury. </a:t>
            </a:r>
          </a:p>
          <a:p>
            <a:pPr lvl="1"/>
            <a:r>
              <a:rPr lang="en-US" dirty="0"/>
              <a:t>Once a patient progresses to stage 2, the likelihood of transiting to severe stages is much greater. </a:t>
            </a:r>
          </a:p>
          <a:p>
            <a:r>
              <a:rPr lang="en-US" dirty="0"/>
              <a:t>Observed location-dependent variations, suggesting location-specific interventions and treatments can be important for pressure injury management.</a:t>
            </a:r>
          </a:p>
          <a:p>
            <a:endParaRPr lang="en-US" dirty="0"/>
          </a:p>
        </p:txBody>
      </p:sp>
    </p:spTree>
    <p:extLst>
      <p:ext uri="{BB962C8B-B14F-4D97-AF65-F5344CB8AC3E}">
        <p14:creationId xmlns:p14="http://schemas.microsoft.com/office/powerpoint/2010/main" val="14760775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692B002-17B0-3E07-0CD1-ABA918B4B4A0}"/>
              </a:ext>
            </a:extLst>
          </p:cNvPr>
          <p:cNvSpPr>
            <a:spLocks noGrp="1"/>
          </p:cNvSpPr>
          <p:nvPr>
            <p:ph type="title"/>
          </p:nvPr>
        </p:nvSpPr>
        <p:spPr>
          <a:xfrm>
            <a:off x="730307" y="518949"/>
            <a:ext cx="9045261" cy="444567"/>
          </a:xfrm>
        </p:spPr>
        <p:txBody>
          <a:bodyPr>
            <a:normAutofit fontScale="90000"/>
          </a:bodyPr>
          <a:lstStyle/>
          <a:p>
            <a:r>
              <a:rPr lang="en-US" dirty="0">
                <a:solidFill>
                  <a:schemeClr val="accent6"/>
                </a:solidFill>
              </a:rPr>
              <a:t>Discussion/Implications</a:t>
            </a:r>
          </a:p>
        </p:txBody>
      </p:sp>
      <p:sp>
        <p:nvSpPr>
          <p:cNvPr id="7" name="Content Placeholder 6">
            <a:extLst>
              <a:ext uri="{FF2B5EF4-FFF2-40B4-BE49-F238E27FC236}">
                <a16:creationId xmlns:a16="http://schemas.microsoft.com/office/drawing/2014/main" id="{8F36819B-19F5-1FF2-FC33-015F5BBA667B}"/>
              </a:ext>
            </a:extLst>
          </p:cNvPr>
          <p:cNvSpPr>
            <a:spLocks noGrp="1"/>
          </p:cNvSpPr>
          <p:nvPr>
            <p:ph sz="quarter" idx="12"/>
          </p:nvPr>
        </p:nvSpPr>
        <p:spPr>
          <a:xfrm>
            <a:off x="729436" y="1252341"/>
            <a:ext cx="10741811" cy="4761281"/>
          </a:xfrm>
        </p:spPr>
        <p:txBody>
          <a:bodyPr>
            <a:normAutofit/>
          </a:bodyPr>
          <a:lstStyle/>
          <a:p>
            <a:r>
              <a:rPr lang="en-US" dirty="0"/>
              <a:t>The Braden Scale and its sub-scales are suboptimal for predicting early stage PrI transitions and may limit its value for supporting early PrI prevention. </a:t>
            </a:r>
          </a:p>
          <a:p>
            <a:pPr lvl="1"/>
            <a:r>
              <a:rPr lang="en-US" dirty="0"/>
              <a:t>Highlights the lack of important time-sensitive information in current pressure injury risk assessment tools. </a:t>
            </a:r>
          </a:p>
          <a:p>
            <a:r>
              <a:rPr lang="en-US" dirty="0"/>
              <a:t>The trajectory model showed the advantages of capturing time-dependent information among stage transitions and the need for data-driven CDS.</a:t>
            </a:r>
          </a:p>
          <a:p>
            <a:r>
              <a:rPr lang="en-US" dirty="0"/>
              <a:t>Dynamic pressure injury risk screening CDS is needed to facilitate personalized and timely prevention.</a:t>
            </a:r>
          </a:p>
          <a:p>
            <a:endParaRPr lang="en-US" dirty="0"/>
          </a:p>
          <a:p>
            <a:endParaRPr lang="en-US" dirty="0"/>
          </a:p>
        </p:txBody>
      </p:sp>
    </p:spTree>
    <p:extLst>
      <p:ext uri="{BB962C8B-B14F-4D97-AF65-F5344CB8AC3E}">
        <p14:creationId xmlns:p14="http://schemas.microsoft.com/office/powerpoint/2010/main" val="35116051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2">
            <a:extLst>
              <a:ext uri="{FF2B5EF4-FFF2-40B4-BE49-F238E27FC236}">
                <a16:creationId xmlns:a16="http://schemas.microsoft.com/office/drawing/2014/main" id="{BCC4CEE0-92D5-B6D8-7433-E36E6072C227}"/>
              </a:ext>
            </a:extLst>
          </p:cNvPr>
          <p:cNvSpPr>
            <a:spLocks noGrp="1"/>
          </p:cNvSpPr>
          <p:nvPr>
            <p:ph type="title"/>
          </p:nvPr>
        </p:nvSpPr>
        <p:spPr>
          <a:xfrm>
            <a:off x="839788" y="365125"/>
            <a:ext cx="9586912" cy="1325563"/>
          </a:xfrm>
        </p:spPr>
        <p:txBody>
          <a:bodyPr anchor="ctr">
            <a:normAutofit fontScale="90000"/>
          </a:bodyPr>
          <a:lstStyle/>
          <a:p>
            <a:r>
              <a:rPr lang="en-US" dirty="0"/>
              <a:t>Future Implications of Next Generation CDS Using Multi-state Modeling </a:t>
            </a:r>
          </a:p>
        </p:txBody>
      </p:sp>
      <p:sp>
        <p:nvSpPr>
          <p:cNvPr id="9" name="Content Placeholder 1">
            <a:extLst>
              <a:ext uri="{FF2B5EF4-FFF2-40B4-BE49-F238E27FC236}">
                <a16:creationId xmlns:a16="http://schemas.microsoft.com/office/drawing/2014/main" id="{4FD41CB7-BFEF-ED6D-1C63-AD8A736E427D}"/>
              </a:ext>
            </a:extLst>
          </p:cNvPr>
          <p:cNvSpPr>
            <a:spLocks noGrp="1"/>
          </p:cNvSpPr>
          <p:nvPr>
            <p:ph sz="half" idx="2"/>
          </p:nvPr>
        </p:nvSpPr>
        <p:spPr>
          <a:xfrm>
            <a:off x="409074" y="2057400"/>
            <a:ext cx="5588501" cy="4572000"/>
          </a:xfrm>
        </p:spPr>
        <p:txBody>
          <a:bodyPr>
            <a:normAutofit/>
          </a:bodyPr>
          <a:lstStyle/>
          <a:p>
            <a:pPr marL="577850" indent="-577850">
              <a:buFont typeface="+mj-lt"/>
              <a:buAutoNum type="arabicPeriod"/>
            </a:pPr>
            <a:r>
              <a:rPr lang="en-US" sz="2000" b="1" dirty="0"/>
              <a:t>Early and Targeted Intervention</a:t>
            </a:r>
          </a:p>
          <a:p>
            <a:pPr lvl="1"/>
            <a:r>
              <a:rPr lang="en-US" dirty="0"/>
              <a:t>Real-time tracking of patient progression, enabling timely interventions at critical transition points (e.g., prevention of stage 1 and 2).</a:t>
            </a:r>
          </a:p>
          <a:p>
            <a:pPr lvl="1"/>
            <a:r>
              <a:rPr lang="en-US" dirty="0"/>
              <a:t>Identify higher risk patients earlier and trigger alerts for preventive care.</a:t>
            </a:r>
          </a:p>
          <a:p>
            <a:pPr marL="522288" indent="-522288">
              <a:buFont typeface="+mj-lt"/>
              <a:buAutoNum type="arabicPeriod" startAt="2"/>
            </a:pPr>
            <a:r>
              <a:rPr lang="en-US" sz="2000" b="1" dirty="0"/>
              <a:t>Improving Prediction Beyond Traditional Methods</a:t>
            </a:r>
          </a:p>
          <a:p>
            <a:pPr lvl="1"/>
            <a:r>
              <a:rPr lang="en-US" dirty="0"/>
              <a:t>Data-driven, time-dependent risk assessments, improving predictive power beyond traditional cross-sectional tools.</a:t>
            </a:r>
          </a:p>
          <a:p>
            <a:pPr lvl="1"/>
            <a:r>
              <a:rPr lang="en-US" dirty="0"/>
              <a:t>Identify patients at risk before they reach the “gateway” Stage 2; preventing severe PrIs more effectively.</a:t>
            </a:r>
          </a:p>
          <a:p>
            <a:endParaRPr lang="en-US" sz="1500" dirty="0"/>
          </a:p>
        </p:txBody>
      </p:sp>
      <p:sp>
        <p:nvSpPr>
          <p:cNvPr id="18" name="Text Placeholder 4">
            <a:extLst>
              <a:ext uri="{FF2B5EF4-FFF2-40B4-BE49-F238E27FC236}">
                <a16:creationId xmlns:a16="http://schemas.microsoft.com/office/drawing/2014/main" id="{570B2EA9-E250-CF54-A920-A43340EA2CBE}"/>
              </a:ext>
            </a:extLst>
          </p:cNvPr>
          <p:cNvSpPr>
            <a:spLocks noGrp="1"/>
          </p:cNvSpPr>
          <p:nvPr>
            <p:ph type="body" sz="quarter" idx="3"/>
          </p:nvPr>
        </p:nvSpPr>
        <p:spPr>
          <a:xfrm>
            <a:off x="6096000" y="1794778"/>
            <a:ext cx="5183188" cy="635601"/>
          </a:xfrm>
        </p:spPr>
        <p:txBody>
          <a:bodyPr/>
          <a:lstStyle/>
          <a:p>
            <a:r>
              <a:rPr lang="en-US" altLang="zh-CN" sz="2000" dirty="0">
                <a:ea typeface="Times New Roman" panose="02020603050405020304" pitchFamily="18" charset="0"/>
              </a:rPr>
              <a:t>Pressure Injury Dynamic Progression And Data-driven Risk Assessment CDS</a:t>
            </a:r>
            <a:endParaRPr lang="en-US" sz="2000" dirty="0"/>
          </a:p>
        </p:txBody>
      </p:sp>
      <p:pic>
        <p:nvPicPr>
          <p:cNvPr id="2" name="Picture 8">
            <a:extLst>
              <a:ext uri="{FF2B5EF4-FFF2-40B4-BE49-F238E27FC236}">
                <a16:creationId xmlns:a16="http://schemas.microsoft.com/office/drawing/2014/main" id="{0A23BEB3-1A6B-8CB2-B128-905E915FF9F5}"/>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172200" y="2477470"/>
            <a:ext cx="6019800" cy="4240830"/>
          </a:xfrm>
          <a:prstGeom prst="rect">
            <a:avLst/>
          </a:prstGeom>
          <a:solidFill>
            <a:schemeClr val="tx1">
              <a:lumMod val="95000"/>
            </a:schemeClr>
          </a:solidFill>
        </p:spPr>
      </p:pic>
    </p:spTree>
    <p:extLst>
      <p:ext uri="{BB962C8B-B14F-4D97-AF65-F5344CB8AC3E}">
        <p14:creationId xmlns:p14="http://schemas.microsoft.com/office/powerpoint/2010/main" val="172642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1">
            <a:extLst>
              <a:ext uri="{FF2B5EF4-FFF2-40B4-BE49-F238E27FC236}">
                <a16:creationId xmlns:a16="http://schemas.microsoft.com/office/drawing/2014/main" id="{4FD41CB7-BFEF-ED6D-1C63-AD8A736E427D}"/>
              </a:ext>
            </a:extLst>
          </p:cNvPr>
          <p:cNvSpPr>
            <a:spLocks noGrp="1"/>
          </p:cNvSpPr>
          <p:nvPr>
            <p:ph sz="quarter" idx="12"/>
          </p:nvPr>
        </p:nvSpPr>
        <p:spPr>
          <a:xfrm>
            <a:off x="729436" y="1698171"/>
            <a:ext cx="10741811" cy="4315451"/>
          </a:xfrm>
        </p:spPr>
        <p:txBody>
          <a:bodyPr>
            <a:normAutofit fontScale="92500"/>
          </a:bodyPr>
          <a:lstStyle/>
          <a:p>
            <a:pPr marL="514350" indent="-514350">
              <a:buFont typeface="+mj-lt"/>
              <a:buAutoNum type="arabicPeriod" startAt="3"/>
            </a:pPr>
            <a:r>
              <a:rPr lang="en-US" sz="3000" b="1" dirty="0"/>
              <a:t>Dynamic Risk Assessment and Real-Time Monitoring</a:t>
            </a:r>
          </a:p>
          <a:p>
            <a:pPr lvl="1"/>
            <a:r>
              <a:rPr lang="en-US" sz="2600" dirty="0"/>
              <a:t>Enables continuous, dynamic assessment of patient condition, allowing CDS to adapt recommendations as risk factors change.</a:t>
            </a:r>
          </a:p>
          <a:p>
            <a:pPr marL="514350" indent="-514350">
              <a:buFont typeface="+mj-lt"/>
              <a:buAutoNum type="arabicPeriod" startAt="4"/>
            </a:pPr>
            <a:r>
              <a:rPr lang="en-US" sz="3000" b="1" dirty="0"/>
              <a:t>Personalized Risk Stratification</a:t>
            </a:r>
          </a:p>
          <a:p>
            <a:pPr lvl="1"/>
            <a:r>
              <a:rPr lang="en-US" sz="2600" dirty="0"/>
              <a:t>Incorporate demographic, anatomical, and comorbidity data to tailor risk predictions for individual patients or subgroups.</a:t>
            </a:r>
          </a:p>
          <a:p>
            <a:pPr lvl="2"/>
            <a:r>
              <a:rPr lang="en-US" sz="2200" dirty="0"/>
              <a:t>Address race-dependent and location-specific variations in PrI progression.</a:t>
            </a:r>
          </a:p>
          <a:p>
            <a:pPr lvl="1"/>
            <a:r>
              <a:rPr lang="en-US" sz="2600" dirty="0"/>
              <a:t>Customized prevention strategies based on patient-specific trajectories.</a:t>
            </a:r>
          </a:p>
          <a:p>
            <a:pPr marL="0" indent="0">
              <a:buNone/>
            </a:pPr>
            <a:endParaRPr lang="en-US" dirty="0"/>
          </a:p>
        </p:txBody>
      </p:sp>
      <p:sp>
        <p:nvSpPr>
          <p:cNvPr id="4" name="Title 2">
            <a:extLst>
              <a:ext uri="{FF2B5EF4-FFF2-40B4-BE49-F238E27FC236}">
                <a16:creationId xmlns:a16="http://schemas.microsoft.com/office/drawing/2014/main" id="{717F46A1-ECBD-D104-35C7-FC132463E60E}"/>
              </a:ext>
            </a:extLst>
          </p:cNvPr>
          <p:cNvSpPr>
            <a:spLocks noGrp="1"/>
          </p:cNvSpPr>
          <p:nvPr>
            <p:ph type="title"/>
          </p:nvPr>
        </p:nvSpPr>
        <p:spPr>
          <a:xfrm>
            <a:off x="536214" y="283522"/>
            <a:ext cx="11119571" cy="1121712"/>
          </a:xfrm>
        </p:spPr>
        <p:txBody>
          <a:bodyPr anchor="ctr">
            <a:normAutofit fontScale="90000"/>
          </a:bodyPr>
          <a:lstStyle/>
          <a:p>
            <a:r>
              <a:rPr lang="en-US" dirty="0">
                <a:solidFill>
                  <a:schemeClr val="accent6"/>
                </a:solidFill>
              </a:rPr>
              <a:t>Future Implications of Next Generation CDS Using Multi-state Modeling</a:t>
            </a:r>
            <a:r>
              <a:rPr lang="en-US" i="1" dirty="0">
                <a:solidFill>
                  <a:schemeClr val="accent6"/>
                </a:solidFill>
              </a:rPr>
              <a:t> (Continued)</a:t>
            </a:r>
          </a:p>
        </p:txBody>
      </p:sp>
    </p:spTree>
    <p:extLst>
      <p:ext uri="{BB962C8B-B14F-4D97-AF65-F5344CB8AC3E}">
        <p14:creationId xmlns:p14="http://schemas.microsoft.com/office/powerpoint/2010/main" val="17874555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A3496BC-8921-A21F-CBB1-775F408B7C34}"/>
              </a:ext>
            </a:extLst>
          </p:cNvPr>
          <p:cNvSpPr>
            <a:spLocks noGrp="1"/>
          </p:cNvSpPr>
          <p:nvPr>
            <p:ph type="title"/>
          </p:nvPr>
        </p:nvSpPr>
        <p:spPr>
          <a:xfrm>
            <a:off x="654049" y="692696"/>
            <a:ext cx="9810751" cy="822960"/>
          </a:xfrm>
        </p:spPr>
        <p:txBody>
          <a:bodyPr/>
          <a:lstStyle/>
          <a:p>
            <a:r>
              <a:rPr lang="en-US" sz="4000" dirty="0"/>
              <a:t>The Continuum of AI: From Rule-based Systems to Artificial Superintelligence</a:t>
            </a:r>
          </a:p>
        </p:txBody>
      </p:sp>
      <p:pic>
        <p:nvPicPr>
          <p:cNvPr id="5" name="Picture 4">
            <a:extLst>
              <a:ext uri="{FF2B5EF4-FFF2-40B4-BE49-F238E27FC236}">
                <a16:creationId xmlns:a16="http://schemas.microsoft.com/office/drawing/2014/main" id="{AE264529-2A0D-4C6F-4E10-05C90488152B}"/>
              </a:ext>
            </a:extLst>
          </p:cNvPr>
          <p:cNvPicPr>
            <a:picLocks noChangeAspect="1"/>
          </p:cNvPicPr>
          <p:nvPr/>
        </p:nvPicPr>
        <p:blipFill>
          <a:blip r:embed="rId3"/>
          <a:stretch>
            <a:fillRect/>
          </a:stretch>
        </p:blipFill>
        <p:spPr>
          <a:xfrm>
            <a:off x="751287" y="1666109"/>
            <a:ext cx="9314821" cy="4972744"/>
          </a:xfrm>
          <a:prstGeom prst="rect">
            <a:avLst/>
          </a:prstGeom>
        </p:spPr>
      </p:pic>
    </p:spTree>
    <p:extLst>
      <p:ext uri="{BB962C8B-B14F-4D97-AF65-F5344CB8AC3E}">
        <p14:creationId xmlns:p14="http://schemas.microsoft.com/office/powerpoint/2010/main" val="2096908427"/>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1">
            <a:extLst>
              <a:ext uri="{FF2B5EF4-FFF2-40B4-BE49-F238E27FC236}">
                <a16:creationId xmlns:a16="http://schemas.microsoft.com/office/drawing/2014/main" id="{4FD41CB7-BFEF-ED6D-1C63-AD8A736E427D}"/>
              </a:ext>
            </a:extLst>
          </p:cNvPr>
          <p:cNvSpPr>
            <a:spLocks noGrp="1"/>
          </p:cNvSpPr>
          <p:nvPr>
            <p:ph sz="quarter" idx="12"/>
          </p:nvPr>
        </p:nvSpPr>
        <p:spPr>
          <a:xfrm>
            <a:off x="725093" y="1567543"/>
            <a:ext cx="10930692" cy="4598972"/>
          </a:xfrm>
        </p:spPr>
        <p:txBody>
          <a:bodyPr>
            <a:normAutofit fontScale="92500" lnSpcReduction="20000"/>
          </a:bodyPr>
          <a:lstStyle/>
          <a:p>
            <a:pPr marL="514350" indent="-514350">
              <a:buFont typeface="+mj-lt"/>
              <a:buAutoNum type="arabicPeriod" startAt="5"/>
            </a:pPr>
            <a:r>
              <a:rPr lang="en-US" sz="3200" b="1" dirty="0"/>
              <a:t>Enhanced Clinical Decision-Making</a:t>
            </a:r>
          </a:p>
          <a:p>
            <a:pPr lvl="1"/>
            <a:r>
              <a:rPr lang="en-US" sz="3100" dirty="0"/>
              <a:t>Provide real-time alerts and predictive analytics.</a:t>
            </a:r>
          </a:p>
          <a:p>
            <a:pPr lvl="1"/>
            <a:r>
              <a:rPr lang="en-US" sz="3100" dirty="0"/>
              <a:t>Recommend preventative actions before PrIs progress to severe stages, improving adherence to evidence-based care.</a:t>
            </a:r>
          </a:p>
          <a:p>
            <a:pPr marL="514350" indent="-514350">
              <a:buFont typeface="+mj-lt"/>
              <a:buAutoNum type="arabicPeriod" startAt="6"/>
            </a:pPr>
            <a:r>
              <a:rPr lang="en-US" sz="3200" b="1" dirty="0"/>
              <a:t>Bridging Gaps in Clinical Practice</a:t>
            </a:r>
          </a:p>
          <a:p>
            <a:pPr lvl="1"/>
            <a:r>
              <a:rPr lang="en-US" sz="3100" dirty="0"/>
              <a:t>Rigorous and objective foundation for risk assessment, potentially replacing or enhancing existing tools.</a:t>
            </a:r>
          </a:p>
          <a:p>
            <a:pPr lvl="1"/>
            <a:r>
              <a:rPr lang="en-US" sz="3100" dirty="0"/>
              <a:t>Supports proactive rather than reactive prevention efforts.</a:t>
            </a:r>
          </a:p>
          <a:p>
            <a:endParaRPr lang="en-US" dirty="0"/>
          </a:p>
        </p:txBody>
      </p:sp>
      <p:sp>
        <p:nvSpPr>
          <p:cNvPr id="5" name="Title 2">
            <a:extLst>
              <a:ext uri="{FF2B5EF4-FFF2-40B4-BE49-F238E27FC236}">
                <a16:creationId xmlns:a16="http://schemas.microsoft.com/office/drawing/2014/main" id="{667266E6-B5D2-D0E6-B79F-C46A678020C3}"/>
              </a:ext>
            </a:extLst>
          </p:cNvPr>
          <p:cNvSpPr>
            <a:spLocks noGrp="1"/>
          </p:cNvSpPr>
          <p:nvPr>
            <p:ph type="title"/>
          </p:nvPr>
        </p:nvSpPr>
        <p:spPr>
          <a:xfrm>
            <a:off x="536214" y="283522"/>
            <a:ext cx="11119571" cy="1121712"/>
          </a:xfrm>
        </p:spPr>
        <p:txBody>
          <a:bodyPr anchor="ctr">
            <a:normAutofit fontScale="90000"/>
          </a:bodyPr>
          <a:lstStyle/>
          <a:p>
            <a:r>
              <a:rPr lang="en-US" dirty="0">
                <a:solidFill>
                  <a:schemeClr val="accent6"/>
                </a:solidFill>
              </a:rPr>
              <a:t>Future Implications of Next Generation CDS Using Multi-state Modeling </a:t>
            </a:r>
            <a:r>
              <a:rPr lang="en-US" i="1" dirty="0">
                <a:solidFill>
                  <a:schemeClr val="accent6"/>
                </a:solidFill>
              </a:rPr>
              <a:t>(Continued)</a:t>
            </a:r>
            <a:endParaRPr lang="en-US" dirty="0">
              <a:solidFill>
                <a:schemeClr val="accent6"/>
              </a:solidFill>
            </a:endParaRPr>
          </a:p>
        </p:txBody>
      </p:sp>
    </p:spTree>
    <p:extLst>
      <p:ext uri="{BB962C8B-B14F-4D97-AF65-F5344CB8AC3E}">
        <p14:creationId xmlns:p14="http://schemas.microsoft.com/office/powerpoint/2010/main" val="177720750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A478B12-9051-09BE-8CD6-42D7D9A4E027}"/>
              </a:ext>
            </a:extLst>
          </p:cNvPr>
          <p:cNvSpPr>
            <a:spLocks noGrp="1"/>
          </p:cNvSpPr>
          <p:nvPr>
            <p:ph type="title"/>
          </p:nvPr>
        </p:nvSpPr>
        <p:spPr>
          <a:xfrm>
            <a:off x="685800" y="380383"/>
            <a:ext cx="10515600" cy="1325563"/>
          </a:xfrm>
        </p:spPr>
        <p:txBody>
          <a:bodyPr>
            <a:noAutofit/>
          </a:bodyPr>
          <a:lstStyle/>
          <a:p>
            <a:r>
              <a:rPr lang="en-US" sz="3200" dirty="0"/>
              <a:t>Future Vision: Integration of </a:t>
            </a:r>
            <a:r>
              <a:rPr lang="en-US" sz="3200" b="1" dirty="0"/>
              <a:t>Multi-state Modeling for PrI Tracking Into Hospital EHR Systems</a:t>
            </a:r>
            <a:endParaRPr lang="en-US" sz="3200" dirty="0"/>
          </a:p>
        </p:txBody>
      </p:sp>
      <p:sp>
        <p:nvSpPr>
          <p:cNvPr id="5" name="AutoShape 2" descr="A detailed workflow diagram for integrating multi-state modeling into hospital Electronic Health Record (EHR) systems for tracking pressure injury (PrI) staging. The diagram should include: &#10;&#10;1. **Data Collection &amp; Ingestion:**&#10;   - Sources: EHR, bedside monitors, wearable biosensors, nurse documentation.&#10;   - FHIR API &amp; HL7 standards ensuring interoperability.&#10;   &#10;2. **Data Preprocessing &amp; Feature Engineering:**&#10;   - Data cleaning and normalization.&#10;   - Extracting relevant risk factors for pressure injury progression modeling.&#10;   &#10;3. **Multi-State Machine Learning Model:**&#10;   - Hidden Markov Models (HMMs), RNNs, or Cox models for tracking stage transitions.&#10;   - Predicting time to next PrI stage and risk levels.&#10;   &#10;4. **Clinical Decision Support (CDS) System Integration:**&#10;   - Risk scores displayed in EHR dashboards for clinicians.&#10;   - Automated alerts and workflow triggers (e.g., nurse intervention alerts).&#10;   &#10;5. **Real-Time Intervention &amp; Monitoring:**&#10;   - Auto-recommendations for care actions (e.g., repositioning schedules, wound consults).&#10;   - Continuous updates as new patient data is received.&#10;   &#10;The diagram should be visually structured with arrows, color-coded process blocks, and simple icons representing hospitals, computers, AI models, and healthcare professionals.">
            <a:extLst>
              <a:ext uri="{FF2B5EF4-FFF2-40B4-BE49-F238E27FC236}">
                <a16:creationId xmlns:a16="http://schemas.microsoft.com/office/drawing/2014/main" id="{87D6F436-C645-9940-483A-1760B709FE0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A futuristic digital healthcare interface displaying real-time patient monitoring and predictive analytics. The interface should include dynamic charts, risk assessment graphs, and alert notifications indicating early intervention opportunities. Text on the interface should be clear and relevant to clinical decision support, including terms like 'Real-time Risk Assessment,' 'Early Intervention Alert,' and 'Patient-Specific Risk Factors.' Visual elements should depict personalized patient data, demographic considerations, and location-specific risk factors. The background should convey an advanced medical environment with a holographic-style design, symbolizing next-generation clinical decision support (CDS) using multi-state modeling.">
            <a:extLst>
              <a:ext uri="{FF2B5EF4-FFF2-40B4-BE49-F238E27FC236}">
                <a16:creationId xmlns:a16="http://schemas.microsoft.com/office/drawing/2014/main" id="{6DEEB40B-BCA6-9D33-F48A-A1AB1A138D98}"/>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a:extLst>
              <a:ext uri="{FF2B5EF4-FFF2-40B4-BE49-F238E27FC236}">
                <a16:creationId xmlns:a16="http://schemas.microsoft.com/office/drawing/2014/main" id="{ACE2F302-7248-A2C0-E723-EF7140829431}"/>
              </a:ext>
            </a:extLst>
          </p:cNvPr>
          <p:cNvPicPr>
            <a:picLocks noChangeAspect="1"/>
          </p:cNvPicPr>
          <p:nvPr/>
        </p:nvPicPr>
        <p:blipFill>
          <a:blip r:embed="rId3"/>
          <a:stretch>
            <a:fillRect/>
          </a:stretch>
        </p:blipFill>
        <p:spPr>
          <a:xfrm>
            <a:off x="2042862" y="1810466"/>
            <a:ext cx="7522243" cy="4298424"/>
          </a:xfrm>
          <a:prstGeom prst="rect">
            <a:avLst/>
          </a:prstGeom>
        </p:spPr>
      </p:pic>
    </p:spTree>
    <p:extLst>
      <p:ext uri="{BB962C8B-B14F-4D97-AF65-F5344CB8AC3E}">
        <p14:creationId xmlns:p14="http://schemas.microsoft.com/office/powerpoint/2010/main" val="43885725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C02DD0D-2726-4E94-A76C-AC94359EB2CE}"/>
              </a:ext>
            </a:extLst>
          </p:cNvPr>
          <p:cNvPicPr>
            <a:picLocks noChangeAspect="1"/>
          </p:cNvPicPr>
          <p:nvPr/>
        </p:nvPicPr>
        <p:blipFill rotWithShape="1">
          <a:blip r:embed="rId3">
            <a:alphaModFix/>
          </a:blip>
          <a:srcRect r="1779" b="1"/>
          <a:stretch/>
        </p:blipFill>
        <p:spPr>
          <a:xfrm>
            <a:off x="20" y="10"/>
            <a:ext cx="12191980" cy="6857990"/>
          </a:xfrm>
          <a:prstGeom prst="rect">
            <a:avLst/>
          </a:prstGeom>
        </p:spPr>
      </p:pic>
      <p:sp>
        <p:nvSpPr>
          <p:cNvPr id="2" name="Title 1">
            <a:extLst>
              <a:ext uri="{FF2B5EF4-FFF2-40B4-BE49-F238E27FC236}">
                <a16:creationId xmlns:a16="http://schemas.microsoft.com/office/drawing/2014/main" id="{8CBEDDD0-0260-42BD-A887-C2E6442F65E8}"/>
              </a:ext>
            </a:extLst>
          </p:cNvPr>
          <p:cNvSpPr>
            <a:spLocks noGrp="1"/>
          </p:cNvSpPr>
          <p:nvPr>
            <p:ph type="title"/>
          </p:nvPr>
        </p:nvSpPr>
        <p:spPr>
          <a:xfrm>
            <a:off x="511629" y="5154168"/>
            <a:ext cx="7430839" cy="1261872"/>
          </a:xfrm>
          <a:solidFill>
            <a:schemeClr val="accent1">
              <a:alpha val="74000"/>
            </a:schemeClr>
          </a:solidFill>
        </p:spPr>
        <p:txBody>
          <a:bodyPr vert="horz" lIns="91440" tIns="45720" rIns="91440" bIns="45720" rtlCol="0" anchor="ctr">
            <a:normAutofit/>
          </a:bodyPr>
          <a:lstStyle/>
          <a:p>
            <a:pPr>
              <a:lnSpc>
                <a:spcPct val="90000"/>
              </a:lnSpc>
            </a:pPr>
            <a:r>
              <a:rPr lang="en-US" sz="3000" dirty="0">
                <a:solidFill>
                  <a:schemeClr val="tx1">
                    <a:lumMod val="85000"/>
                    <a:lumOff val="15000"/>
                  </a:schemeClr>
                </a:solidFill>
              </a:rPr>
              <a:t>Improving outcomes for community dwelling older adults</a:t>
            </a:r>
          </a:p>
        </p:txBody>
      </p:sp>
      <p:sp>
        <p:nvSpPr>
          <p:cNvPr id="3" name="Text Placeholder 2">
            <a:extLst>
              <a:ext uri="{FF2B5EF4-FFF2-40B4-BE49-F238E27FC236}">
                <a16:creationId xmlns:a16="http://schemas.microsoft.com/office/drawing/2014/main" id="{ECA0FAE1-8ABE-4813-A974-CAFD904791E4}"/>
              </a:ext>
            </a:extLst>
          </p:cNvPr>
          <p:cNvSpPr>
            <a:spLocks noGrp="1"/>
          </p:cNvSpPr>
          <p:nvPr>
            <p:ph type="body" idx="1"/>
          </p:nvPr>
        </p:nvSpPr>
        <p:spPr>
          <a:xfrm>
            <a:off x="8055430" y="4865914"/>
            <a:ext cx="2382976" cy="1992086"/>
          </a:xfrm>
          <a:solidFill>
            <a:schemeClr val="tx1">
              <a:alpha val="76000"/>
            </a:schemeClr>
          </a:solidFill>
        </p:spPr>
        <p:txBody>
          <a:bodyPr vert="horz" lIns="91440" tIns="45720" rIns="91440" bIns="45720" rtlCol="0" anchor="ctr">
            <a:noAutofit/>
          </a:bodyPr>
          <a:lstStyle/>
          <a:p>
            <a:pPr>
              <a:lnSpc>
                <a:spcPct val="90000"/>
              </a:lnSpc>
              <a:spcBef>
                <a:spcPts val="1000"/>
              </a:spcBef>
            </a:pPr>
            <a:r>
              <a:rPr lang="en-US" sz="2400" dirty="0">
                <a:solidFill>
                  <a:schemeClr val="bg1"/>
                </a:solidFill>
              </a:rPr>
              <a:t>Patient Safety Research (Primary Care)</a:t>
            </a:r>
          </a:p>
        </p:txBody>
      </p:sp>
      <p:sp>
        <p:nvSpPr>
          <p:cNvPr id="7" name="TextBox 6">
            <a:extLst>
              <a:ext uri="{FF2B5EF4-FFF2-40B4-BE49-F238E27FC236}">
                <a16:creationId xmlns:a16="http://schemas.microsoft.com/office/drawing/2014/main" id="{A769CDE0-9448-4803-8C63-1D32F32424E2}"/>
              </a:ext>
            </a:extLst>
          </p:cNvPr>
          <p:cNvSpPr txBox="1"/>
          <p:nvPr/>
        </p:nvSpPr>
        <p:spPr>
          <a:xfrm>
            <a:off x="10438409" y="4871022"/>
            <a:ext cx="1716999" cy="1384995"/>
          </a:xfrm>
          <a:prstGeom prst="rect">
            <a:avLst/>
          </a:prstGeom>
          <a:solidFill>
            <a:schemeClr val="tx1">
              <a:alpha val="55000"/>
            </a:schemeClr>
          </a:solid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800" b="0" i="0" u="none" strike="noStrike" kern="1200" cap="none" spc="0" normalizeH="0" baseline="0" noProof="0" dirty="0">
                <a:ln>
                  <a:noFill/>
                </a:ln>
                <a:solidFill>
                  <a:srgbClr val="FFC000"/>
                </a:solidFill>
                <a:effectLst/>
                <a:uLnTx/>
                <a:uFillTx/>
                <a:latin typeface="Calibri"/>
                <a:ea typeface="+mn-ea"/>
                <a:cs typeface="+mn-cs"/>
              </a:rPr>
              <a:t>eSTEPS</a:t>
            </a: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800" b="0" i="0" u="none" strike="noStrike" kern="1200" cap="none" spc="0" normalizeH="0" baseline="0" noProof="0" dirty="0">
                <a:ln>
                  <a:noFill/>
                </a:ln>
                <a:solidFill>
                  <a:srgbClr val="FFC000"/>
                </a:solidFill>
                <a:effectLst/>
                <a:uLnTx/>
                <a:uFillTx/>
                <a:latin typeface="Calibri"/>
                <a:ea typeface="+mn-ea"/>
                <a:cs typeface="+mn-cs"/>
              </a:rPr>
              <a:t>DOVE</a:t>
            </a:r>
          </a:p>
          <a:p>
            <a:pPr marR="0" lvl="0" algn="l" defTabSz="914400" rtl="0" eaLnBrk="1" fontAlgn="auto" latinLnBrk="0" hangingPunct="1">
              <a:lnSpc>
                <a:spcPct val="100000"/>
              </a:lnSpc>
              <a:spcBef>
                <a:spcPts val="0"/>
              </a:spcBef>
              <a:spcAft>
                <a:spcPts val="0"/>
              </a:spcAft>
              <a:buClrTx/>
              <a:buSzTx/>
              <a:tabLst/>
              <a:defRPr/>
            </a:pPr>
            <a:endParaRPr lang="en-US" sz="2800" dirty="0">
              <a:solidFill>
                <a:srgbClr val="FFC000"/>
              </a:solidFill>
              <a:latin typeface="Calibri"/>
            </a:endParaRPr>
          </a:p>
        </p:txBody>
      </p:sp>
    </p:spTree>
    <p:extLst>
      <p:ext uri="{BB962C8B-B14F-4D97-AF65-F5344CB8AC3E}">
        <p14:creationId xmlns:p14="http://schemas.microsoft.com/office/powerpoint/2010/main" val="152997758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26073" y="4756638"/>
            <a:ext cx="11139854" cy="930447"/>
          </a:xfrm>
        </p:spPr>
        <p:txBody>
          <a:bodyPr vert="horz" lIns="91440" tIns="45720" rIns="91440" bIns="45720" rtlCol="0" anchor="b">
            <a:normAutofit fontScale="90000"/>
          </a:bodyPr>
          <a:lstStyle/>
          <a:p>
            <a:pPr algn="ctr" defTabSz="914400"/>
            <a:r>
              <a:rPr lang="en-US" sz="6600" spc="60" dirty="0">
                <a:solidFill>
                  <a:srgbClr val="FFFFFF"/>
                </a:solidFill>
              </a:rPr>
              <a:t>eSTEPS</a:t>
            </a:r>
          </a:p>
        </p:txBody>
      </p:sp>
      <p:sp>
        <p:nvSpPr>
          <p:cNvPr id="6" name="Text Placeholder 5"/>
          <p:cNvSpPr>
            <a:spLocks noGrp="1"/>
          </p:cNvSpPr>
          <p:nvPr>
            <p:ph type="body" idx="1"/>
          </p:nvPr>
        </p:nvSpPr>
        <p:spPr>
          <a:xfrm>
            <a:off x="1045029" y="5815698"/>
            <a:ext cx="10919837" cy="561341"/>
          </a:xfrm>
        </p:spPr>
        <p:txBody>
          <a:bodyPr vert="horz" lIns="91440" tIns="45720" rIns="91440" bIns="45720" rtlCol="0">
            <a:normAutofit fontScale="25000" lnSpcReduction="20000"/>
          </a:bodyPr>
          <a:lstStyle/>
          <a:p>
            <a:pPr algn="ctr">
              <a:lnSpc>
                <a:spcPct val="120000"/>
              </a:lnSpc>
              <a:spcBef>
                <a:spcPts val="0"/>
              </a:spcBef>
            </a:pPr>
            <a:r>
              <a:rPr lang="en-US" sz="8000" dirty="0">
                <a:solidFill>
                  <a:srgbClr val="FFC000"/>
                </a:solidFill>
              </a:rPr>
              <a:t>*</a:t>
            </a:r>
            <a:r>
              <a:rPr lang="en-US" sz="1800" dirty="0"/>
              <a:t> </a:t>
            </a:r>
            <a:r>
              <a:rPr lang="en-US" sz="9800" dirty="0">
                <a:solidFill>
                  <a:srgbClr val="FFC000"/>
                </a:solidFill>
              </a:rPr>
              <a:t>electronic Strategies for Tailored Exercise to Prevent </a:t>
            </a:r>
            <a:r>
              <a:rPr lang="en-US" sz="9800" dirty="0" err="1">
                <a:solidFill>
                  <a:srgbClr val="FFC000"/>
                </a:solidFill>
              </a:rPr>
              <a:t>fallS</a:t>
            </a:r>
            <a:r>
              <a:rPr lang="en-US" sz="9800" dirty="0">
                <a:solidFill>
                  <a:srgbClr val="FFC000"/>
                </a:solidFill>
              </a:rPr>
              <a:t> </a:t>
            </a:r>
            <a:endParaRPr lang="en-US" sz="1800" dirty="0">
              <a:solidFill>
                <a:srgbClr val="FFC000"/>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8" name="Picture 7" descr="Screen Shot 2014-08-23 at 12.22.25 AM.png">
            <a:extLst>
              <a:ext uri="{FF2B5EF4-FFF2-40B4-BE49-F238E27FC236}">
                <a16:creationId xmlns:a16="http://schemas.microsoft.com/office/drawing/2014/main" id="{82DC2AC1-A285-4578-B50B-B7E1C5D4CDD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35786" y="4710167"/>
            <a:ext cx="2737016" cy="472136"/>
          </a:xfrm>
          <a:prstGeom prst="rect">
            <a:avLst/>
          </a:prstGeom>
        </p:spPr>
      </p:pic>
      <p:pic>
        <p:nvPicPr>
          <p:cNvPr id="9" name="Picture 2" descr="5 Reasons Seniors Should Exercise Regularly">
            <a:extLst>
              <a:ext uri="{FF2B5EF4-FFF2-40B4-BE49-F238E27FC236}">
                <a16:creationId xmlns:a16="http://schemas.microsoft.com/office/drawing/2014/main" id="{F5760B6B-E56E-487D-AB51-A75DDCB5B0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6073" y="648554"/>
            <a:ext cx="4071934" cy="3194275"/>
          </a:xfrm>
          <a:prstGeom prst="rect">
            <a:avLst/>
          </a:prstGeom>
          <a:noFill/>
          <a:extLst>
            <a:ext uri="{909E8E84-426E-40DD-AFC4-6F175D3DCCD1}">
              <a14:hiddenFill xmlns:a14="http://schemas.microsoft.com/office/drawing/2010/main">
                <a:solidFill>
                  <a:srgbClr val="FFFFFF"/>
                </a:solidFill>
              </a14:hiddenFill>
            </a:ext>
          </a:extLst>
        </p:spPr>
      </p:pic>
      <p:sp>
        <p:nvSpPr>
          <p:cNvPr id="15" name="Text Box 2">
            <a:extLst>
              <a:ext uri="{FF2B5EF4-FFF2-40B4-BE49-F238E27FC236}">
                <a16:creationId xmlns:a16="http://schemas.microsoft.com/office/drawing/2014/main" id="{60C622A5-2D1C-4C58-8D7C-3FDD8E15742D}"/>
              </a:ext>
            </a:extLst>
          </p:cNvPr>
          <p:cNvSpPr txBox="1">
            <a:spLocks noChangeArrowheads="1"/>
          </p:cNvSpPr>
          <p:nvPr/>
        </p:nvSpPr>
        <p:spPr bwMode="auto">
          <a:xfrm>
            <a:off x="4702629" y="131270"/>
            <a:ext cx="7262237" cy="4435638"/>
          </a:xfrm>
          <a:prstGeom prst="rect">
            <a:avLst/>
          </a:prstGeom>
          <a:solidFill>
            <a:srgbClr val="FFFFFF"/>
          </a:solidFill>
          <a:ln w="9525">
            <a:noFill/>
            <a:miter lim="800000"/>
            <a:headEnd/>
            <a:tailEnd/>
          </a:ln>
        </p:spPr>
        <p:txBody>
          <a:bodyPr rot="0" vert="horz" wrap="square" lIns="91440" tIns="45720" rIns="91440" bIns="45720" anchor="t" anchorCtr="0">
            <a:spAutoFit/>
          </a:bodyPr>
          <a:lstStyle/>
          <a:p>
            <a:pPr marL="342900" marR="0" lvl="0" indent="-342900" algn="l" defTabSz="914400" rtl="0" eaLnBrk="1" fontAlgn="auto" latinLnBrk="0" hangingPunct="1">
              <a:lnSpc>
                <a:spcPct val="107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Participation in fall-prevention exercise program for an older adult reduces fall risk by 23% </a:t>
            </a:r>
          </a:p>
          <a:p>
            <a:pPr marL="342900" marR="0" lvl="0" indent="-342900" algn="l" defTabSz="914400" rtl="0" eaLnBrk="1" fontAlgn="auto" latinLnBrk="0" hangingPunct="1">
              <a:lnSpc>
                <a:spcPct val="107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Guidelines recommend fall-prevention exercise programs for older adults at risk of falls</a:t>
            </a:r>
          </a:p>
          <a:p>
            <a:pPr marL="342900" marR="0" lvl="0" indent="-342900" algn="l" defTabSz="914400" rtl="0" eaLnBrk="1" fontAlgn="auto" latinLnBrk="0" hangingPunct="1">
              <a:lnSpc>
                <a:spcPct val="107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Fall prevention is inadequately addressed in primary care and disparities exist.</a:t>
            </a:r>
          </a:p>
          <a:p>
            <a:pPr marL="800100" marR="0" lvl="1" indent="-342900" algn="l" defTabSz="914400" rtl="0" eaLnBrk="1" fontAlgn="auto" latinLnBrk="0" hangingPunct="1">
              <a:lnSpc>
                <a:spcPct val="107000"/>
              </a:lnSpc>
              <a:spcBef>
                <a:spcPts val="0"/>
              </a:spcBef>
              <a:spcAft>
                <a:spcPts val="0"/>
              </a:spcAft>
              <a:buClrTx/>
              <a:buSzTx/>
              <a:buFont typeface="Courier New" panose="02070309020205020404" pitchFamily="49" charset="0"/>
              <a:buChar char="o"/>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Providers uncomfortable recommending exercise for unsteady patients</a:t>
            </a:r>
          </a:p>
          <a:p>
            <a:pPr marL="800100" marR="0" lvl="1" indent="-342900" algn="l" defTabSz="914400" rtl="0" eaLnBrk="1" fontAlgn="auto" latinLnBrk="0" hangingPunct="1">
              <a:lnSpc>
                <a:spcPct val="107000"/>
              </a:lnSpc>
              <a:spcBef>
                <a:spcPts val="0"/>
              </a:spcBef>
              <a:spcAft>
                <a:spcPts val="0"/>
              </a:spcAft>
              <a:buClrTx/>
              <a:buSzTx/>
              <a:buFont typeface="Courier New" panose="02070309020205020404" pitchFamily="49" charset="0"/>
              <a:buChar char="o"/>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Providers and patient believe that walking is an acceptable fall prevention exercise</a:t>
            </a:r>
          </a:p>
          <a:p>
            <a:pPr marL="800100" marR="0" lvl="1" indent="-342900" algn="l" defTabSz="914400" rtl="0" eaLnBrk="1" fontAlgn="auto" latinLnBrk="0" hangingPunct="1">
              <a:lnSpc>
                <a:spcPct val="107000"/>
              </a:lnSpc>
              <a:spcBef>
                <a:spcPts val="0"/>
              </a:spcBef>
              <a:spcAft>
                <a:spcPts val="0"/>
              </a:spcAft>
              <a:buClrTx/>
              <a:buSzTx/>
              <a:buFont typeface="Courier New" panose="02070309020205020404" pitchFamily="49" charset="0"/>
              <a:buChar char="o"/>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S Mincho" panose="02020609040205080304" pitchFamily="49" charset="-128"/>
                <a:cs typeface="+mn-cs"/>
              </a:rPr>
              <a:t>Older people in rural areas more likely to fall and experience fall-related injuries and less likely to participate in fall prevention programs</a:t>
            </a: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9370E4B0-6756-0A4A-4C90-1FEE36FC56B1}"/>
              </a:ext>
            </a:extLst>
          </p:cNvPr>
          <p:cNvPicPr>
            <a:picLocks noChangeAspect="1"/>
          </p:cNvPicPr>
          <p:nvPr/>
        </p:nvPicPr>
        <p:blipFill>
          <a:blip r:embed="rId5"/>
          <a:stretch>
            <a:fillRect/>
          </a:stretch>
        </p:blipFill>
        <p:spPr>
          <a:xfrm>
            <a:off x="1443410" y="6361322"/>
            <a:ext cx="1439275" cy="357786"/>
          </a:xfrm>
          <a:prstGeom prst="rect">
            <a:avLst/>
          </a:prstGeom>
        </p:spPr>
      </p:pic>
      <p:pic>
        <p:nvPicPr>
          <p:cNvPr id="4" name="Picture 2" descr="Harvard Medical School - Wikipedia">
            <a:extLst>
              <a:ext uri="{FF2B5EF4-FFF2-40B4-BE49-F238E27FC236}">
                <a16:creationId xmlns:a16="http://schemas.microsoft.com/office/drawing/2014/main" id="{DE80406A-1B1C-A613-1ACF-C4820BA4F70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87609" y="6306872"/>
            <a:ext cx="398381" cy="47485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About Mass General Brigham | Mass General Brigham Innovation">
            <a:extLst>
              <a:ext uri="{FF2B5EF4-FFF2-40B4-BE49-F238E27FC236}">
                <a16:creationId xmlns:a16="http://schemas.microsoft.com/office/drawing/2014/main" id="{CCA0F9FA-95E1-981F-8890-8DB926FF0D3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6522" y="6306872"/>
            <a:ext cx="438988" cy="438988"/>
          </a:xfrm>
          <a:prstGeom prst="rect">
            <a:avLst/>
          </a:prstGeom>
          <a:solidFill>
            <a:schemeClr val="tx1"/>
          </a:solidFill>
        </p:spPr>
      </p:pic>
    </p:spTree>
    <p:extLst>
      <p:ext uri="{BB962C8B-B14F-4D97-AF65-F5344CB8AC3E}">
        <p14:creationId xmlns:p14="http://schemas.microsoft.com/office/powerpoint/2010/main" val="155749400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A63932E-C3ED-4DDA-9B62-9640A1D6A4B3}"/>
              </a:ext>
            </a:extLst>
          </p:cNvPr>
          <p:cNvSpPr>
            <a:spLocks noGrp="1"/>
          </p:cNvSpPr>
          <p:nvPr>
            <p:ph type="title"/>
          </p:nvPr>
        </p:nvSpPr>
        <p:spPr>
          <a:xfrm>
            <a:off x="838200" y="341377"/>
            <a:ext cx="10515600" cy="573024"/>
          </a:xfrm>
        </p:spPr>
        <p:txBody>
          <a:bodyPr>
            <a:normAutofit fontScale="90000"/>
          </a:bodyPr>
          <a:lstStyle/>
          <a:p>
            <a:r>
              <a:rPr lang="en-US" dirty="0"/>
              <a:t>eSTEPS</a:t>
            </a:r>
          </a:p>
        </p:txBody>
      </p:sp>
      <p:sp>
        <p:nvSpPr>
          <p:cNvPr id="7" name="Content Placeholder 6">
            <a:extLst>
              <a:ext uri="{FF2B5EF4-FFF2-40B4-BE49-F238E27FC236}">
                <a16:creationId xmlns:a16="http://schemas.microsoft.com/office/drawing/2014/main" id="{6EE67FE6-D614-4422-8229-39B680BC0126}"/>
              </a:ext>
            </a:extLst>
          </p:cNvPr>
          <p:cNvSpPr>
            <a:spLocks noGrp="1"/>
          </p:cNvSpPr>
          <p:nvPr>
            <p:ph sz="half" idx="1"/>
          </p:nvPr>
        </p:nvSpPr>
        <p:spPr/>
        <p:txBody>
          <a:bodyPr>
            <a:normAutofit/>
          </a:bodyPr>
          <a:lstStyle/>
          <a:p>
            <a:r>
              <a:rPr lang="en-US" dirty="0"/>
              <a:t>Goals:</a:t>
            </a:r>
            <a:endParaRPr lang="en-US" sz="2800" dirty="0"/>
          </a:p>
          <a:p>
            <a:pPr marL="682625" lvl="1" indent="-457200">
              <a:buFont typeface="+mj-lt"/>
              <a:buAutoNum type="arabicPeriod"/>
            </a:pPr>
            <a:r>
              <a:rPr lang="en-US" dirty="0"/>
              <a:t>To improve traditional fall risk screening by using machine learning approaches to accurately identify older adults at risk for falls.</a:t>
            </a:r>
          </a:p>
          <a:p>
            <a:pPr marL="682625" lvl="1" indent="-457200">
              <a:buFont typeface="+mj-lt"/>
              <a:buAutoNum type="arabicPeriod"/>
            </a:pPr>
            <a:r>
              <a:rPr lang="en-US" dirty="0"/>
              <a:t>To provide clinical decision support that helps primary care providers and staff develop a tailored fall prevention exercise plan for high-risk patients.</a:t>
            </a:r>
          </a:p>
          <a:p>
            <a:pPr marL="682625" lvl="1" indent="-457200">
              <a:buFont typeface="+mj-lt"/>
              <a:buAutoNum type="arabicPeriod"/>
            </a:pPr>
            <a:r>
              <a:rPr lang="en-US" dirty="0"/>
              <a:t>To provide patients with low-tech to high tech resources to help them to carry out their personalized exercise plan. </a:t>
            </a:r>
          </a:p>
          <a:p>
            <a:endParaRPr lang="en-US" dirty="0"/>
          </a:p>
        </p:txBody>
      </p:sp>
      <p:graphicFrame>
        <p:nvGraphicFramePr>
          <p:cNvPr id="9" name="Content Placeholder 8">
            <a:extLst>
              <a:ext uri="{FF2B5EF4-FFF2-40B4-BE49-F238E27FC236}">
                <a16:creationId xmlns:a16="http://schemas.microsoft.com/office/drawing/2014/main" id="{60981243-3D08-4263-A18F-03182B95DE9E}"/>
              </a:ext>
            </a:extLst>
          </p:cNvPr>
          <p:cNvGraphicFramePr>
            <a:graphicFrameLocks noGrp="1"/>
          </p:cNvGraphicFramePr>
          <p:nvPr>
            <p:ph sz="half" idx="2"/>
            <p:extLst>
              <p:ext uri="{D42A27DB-BD31-4B8C-83A1-F6EECF244321}">
                <p14:modId xmlns:p14="http://schemas.microsoft.com/office/powerpoint/2010/main" val="4081365509"/>
              </p:ext>
            </p:extLst>
          </p:nvPr>
        </p:nvGraphicFramePr>
        <p:xfrm>
          <a:off x="6172203" y="418295"/>
          <a:ext cx="5838701" cy="28489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498289E3-71A9-5E37-11C0-08341F0837F7}"/>
              </a:ext>
            </a:extLst>
          </p:cNvPr>
          <p:cNvSpPr txBox="1"/>
          <p:nvPr/>
        </p:nvSpPr>
        <p:spPr>
          <a:xfrm>
            <a:off x="6348249" y="3731172"/>
            <a:ext cx="5005552" cy="2544286"/>
          </a:xfrm>
          <a:prstGeom prst="rect">
            <a:avLst/>
          </a:prstGeom>
          <a:solidFill>
            <a:schemeClr val="bg2"/>
          </a:solidFill>
        </p:spPr>
        <p:txBody>
          <a:bodyPr wrap="square" rtlCol="0">
            <a:spAutoFit/>
          </a:bodyPr>
          <a:lstStyle/>
          <a:p>
            <a:pPr marR="0">
              <a:lnSpc>
                <a:spcPct val="115000"/>
              </a:lnSpc>
              <a:spcBef>
                <a:spcPts val="0"/>
              </a:spcBef>
              <a:spcAft>
                <a:spcPts val="800"/>
              </a:spcAft>
              <a:buClr>
                <a:schemeClr val="accent1"/>
              </a:buClr>
            </a:pPr>
            <a:r>
              <a:rPr lang="en-US" sz="1600" b="1" kern="100" dirty="0">
                <a:ea typeface="PMingLiU" panose="02020500000000000000" pitchFamily="18" charset="-120"/>
                <a:cs typeface="Times New Roman" panose="02020603050405020304" pitchFamily="18" charset="0"/>
              </a:rPr>
              <a:t>Manual Fall Risk Screening is Suboptimal</a:t>
            </a:r>
            <a:endParaRPr lang="en-US" sz="1600" b="1" kern="100" dirty="0">
              <a:effectLst/>
              <a:ea typeface="PMingLiU" panose="02020500000000000000" pitchFamily="18" charset="-120"/>
              <a:cs typeface="Times New Roman" panose="02020603050405020304" pitchFamily="18" charset="0"/>
            </a:endParaRPr>
          </a:p>
          <a:p>
            <a:pPr marL="285750" marR="0" indent="-285750">
              <a:lnSpc>
                <a:spcPct val="115000"/>
              </a:lnSpc>
              <a:spcBef>
                <a:spcPts val="0"/>
              </a:spcBef>
              <a:spcAft>
                <a:spcPts val="800"/>
              </a:spcAft>
              <a:buClr>
                <a:schemeClr val="accent1"/>
              </a:buClr>
              <a:buFont typeface="Wingdings" panose="05000000000000000000" pitchFamily="2" charset="2"/>
              <a:buChar char="Ø"/>
            </a:pPr>
            <a:r>
              <a:rPr lang="en-US" sz="1600" kern="100" dirty="0">
                <a:effectLst/>
                <a:ea typeface="PMingLiU" panose="02020500000000000000" pitchFamily="18" charset="-120"/>
                <a:cs typeface="Times New Roman" panose="02020603050405020304" pitchFamily="18" charset="0"/>
              </a:rPr>
              <a:t>A machine learning tool using EHR data showed superior sensitivity and accuracy in detecting patients at risk of future fall injuries compared to standard models.</a:t>
            </a:r>
          </a:p>
          <a:p>
            <a:pPr marL="285750" indent="-285750" algn="l">
              <a:buClr>
                <a:schemeClr val="accent1"/>
              </a:buClr>
              <a:buFont typeface="Wingdings" panose="05000000000000000000" pitchFamily="2" charset="2"/>
              <a:buChar char="Ø"/>
            </a:pPr>
            <a:r>
              <a:rPr lang="en-US" sz="1600" dirty="0"/>
              <a:t>Clinical decision support can link patient-specific risk factors to evidence-based prevention interventions for real-world use.</a:t>
            </a:r>
            <a:endParaRPr lang="en-US" sz="1600" kern="100" dirty="0">
              <a:effectLst/>
              <a:ea typeface="PMingLiU" panose="02020500000000000000" pitchFamily="18" charset="-120"/>
              <a:cs typeface="Times New Roman" panose="02020603050405020304" pitchFamily="18" charset="0"/>
            </a:endParaRPr>
          </a:p>
        </p:txBody>
      </p:sp>
      <p:sp>
        <p:nvSpPr>
          <p:cNvPr id="4" name="Rectangle 1">
            <a:extLst>
              <a:ext uri="{FF2B5EF4-FFF2-40B4-BE49-F238E27FC236}">
                <a16:creationId xmlns:a16="http://schemas.microsoft.com/office/drawing/2014/main" id="{D667C59E-952E-3A7F-331C-C2E450B6A683}"/>
              </a:ext>
            </a:extLst>
          </p:cNvPr>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17" name="Picture 16" descr="Graphical user interface, text, application, email&#10;&#10;Description automatically generated">
            <a:extLst>
              <a:ext uri="{FF2B5EF4-FFF2-40B4-BE49-F238E27FC236}">
                <a16:creationId xmlns:a16="http://schemas.microsoft.com/office/drawing/2014/main" id="{5AE81FE1-6CE4-4235-8252-30DF62F01AC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14508" y="341377"/>
            <a:ext cx="9277493" cy="5794461"/>
          </a:xfrm>
          <a:prstGeom prst="rect">
            <a:avLst/>
          </a:prstGeom>
        </p:spPr>
      </p:pic>
      <p:pic>
        <p:nvPicPr>
          <p:cNvPr id="3" name="Picture 2">
            <a:extLst>
              <a:ext uri="{FF2B5EF4-FFF2-40B4-BE49-F238E27FC236}">
                <a16:creationId xmlns:a16="http://schemas.microsoft.com/office/drawing/2014/main" id="{E6142844-D8FA-4F46-95CE-48FA403324D3}"/>
              </a:ext>
            </a:extLst>
          </p:cNvPr>
          <p:cNvPicPr>
            <a:picLocks noChangeAspect="1"/>
          </p:cNvPicPr>
          <p:nvPr/>
        </p:nvPicPr>
        <p:blipFill>
          <a:blip r:embed="rId9"/>
          <a:stretch>
            <a:fillRect/>
          </a:stretch>
        </p:blipFill>
        <p:spPr>
          <a:xfrm>
            <a:off x="2871716" y="338433"/>
            <a:ext cx="9363075" cy="6496050"/>
          </a:xfrm>
          <a:prstGeom prst="rect">
            <a:avLst/>
          </a:prstGeom>
        </p:spPr>
      </p:pic>
    </p:spTree>
    <p:extLst>
      <p:ext uri="{BB962C8B-B14F-4D97-AF65-F5344CB8AC3E}">
        <p14:creationId xmlns:p14="http://schemas.microsoft.com/office/powerpoint/2010/main" val="1540158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P spid="2"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423B083-79AE-EE12-7A73-26A6EFBBEBED}"/>
              </a:ext>
            </a:extLst>
          </p:cNvPr>
          <p:cNvSpPr>
            <a:spLocks noGrp="1"/>
          </p:cNvSpPr>
          <p:nvPr>
            <p:ph type="title"/>
          </p:nvPr>
        </p:nvSpPr>
        <p:spPr/>
        <p:txBody>
          <a:bodyPr/>
          <a:lstStyle/>
          <a:p>
            <a:r>
              <a:rPr lang="en-US" sz="4400" dirty="0"/>
              <a:t>eSTEPS Clinical Trial</a:t>
            </a:r>
          </a:p>
        </p:txBody>
      </p:sp>
      <p:sp>
        <p:nvSpPr>
          <p:cNvPr id="6" name="Text Placeholder 5"/>
          <p:cNvSpPr>
            <a:spLocks noGrp="1"/>
          </p:cNvSpPr>
          <p:nvPr>
            <p:ph sz="half" idx="1"/>
          </p:nvPr>
        </p:nvSpPr>
        <p:spPr>
          <a:xfrm>
            <a:off x="739036" y="1853249"/>
            <a:ext cx="8189876" cy="4403090"/>
          </a:xfrm>
        </p:spPr>
        <p:txBody>
          <a:bodyPr vert="horz" lIns="91440" tIns="45720" rIns="91440" bIns="45720" rtlCol="0">
            <a:normAutofit/>
          </a:bodyPr>
          <a:lstStyle/>
          <a:p>
            <a:pPr>
              <a:lnSpc>
                <a:spcPct val="120000"/>
              </a:lnSpc>
              <a:spcBef>
                <a:spcPts val="0"/>
              </a:spcBef>
            </a:pPr>
            <a:r>
              <a:rPr lang="en-US" sz="2400" dirty="0">
                <a:effectLst/>
                <a:latin typeface="+mn-lt"/>
                <a:ea typeface="Times New Roman" panose="02020603050405020304" pitchFamily="18" charset="0"/>
                <a:cs typeface="Arial" panose="020B0604020202020204" pitchFamily="34" charset="0"/>
              </a:rPr>
              <a:t>Cluster randomized </a:t>
            </a:r>
            <a:r>
              <a:rPr lang="en-US" sz="2400" dirty="0">
                <a:latin typeface="+mn-lt"/>
                <a:ea typeface="Times New Roman" panose="02020603050405020304" pitchFamily="18" charset="0"/>
                <a:cs typeface="Arial" panose="020B0604020202020204" pitchFamily="34" charset="0"/>
              </a:rPr>
              <a:t>control trial Mass General Brigham (22 practices/&gt;8000 patients)</a:t>
            </a:r>
          </a:p>
          <a:p>
            <a:pPr>
              <a:lnSpc>
                <a:spcPct val="120000"/>
              </a:lnSpc>
              <a:spcBef>
                <a:spcPts val="0"/>
              </a:spcBef>
            </a:pPr>
            <a:r>
              <a:rPr lang="en-US" sz="2400" dirty="0">
                <a:effectLst/>
                <a:latin typeface="+mn-lt"/>
                <a:ea typeface="Times New Roman" panose="02020603050405020304" pitchFamily="18" charset="0"/>
                <a:cs typeface="Arial" panose="020B0604020202020204" pitchFamily="34" charset="0"/>
              </a:rPr>
              <a:t>Replication trial Univer</a:t>
            </a:r>
            <a:r>
              <a:rPr lang="en-US" sz="2400" dirty="0">
                <a:latin typeface="+mn-lt"/>
                <a:ea typeface="Times New Roman" panose="02020603050405020304" pitchFamily="18" charset="0"/>
                <a:cs typeface="Arial" panose="020B0604020202020204" pitchFamily="34" charset="0"/>
              </a:rPr>
              <a:t>sity of Texas Medical Branch (12 practices/&gt;4000 patients)</a:t>
            </a:r>
          </a:p>
          <a:p>
            <a:pPr>
              <a:lnSpc>
                <a:spcPct val="120000"/>
              </a:lnSpc>
              <a:spcBef>
                <a:spcPts val="0"/>
              </a:spcBef>
            </a:pPr>
            <a:r>
              <a:rPr lang="en-US" sz="2400" dirty="0">
                <a:effectLst/>
                <a:latin typeface="+mn-lt"/>
                <a:ea typeface="Times New Roman" panose="02020603050405020304" pitchFamily="18" charset="0"/>
                <a:cs typeface="Arial" panose="020B0604020202020204" pitchFamily="34" charset="0"/>
              </a:rPr>
              <a:t>Recruitment 9 months/follow-up 12-21 months</a:t>
            </a:r>
          </a:p>
          <a:p>
            <a:pPr>
              <a:lnSpc>
                <a:spcPct val="120000"/>
              </a:lnSpc>
              <a:spcBef>
                <a:spcPts val="0"/>
              </a:spcBef>
            </a:pPr>
            <a:r>
              <a:rPr lang="en-US" sz="2400" dirty="0">
                <a:effectLst/>
                <a:latin typeface="+mn-lt"/>
                <a:ea typeface="Times New Roman" panose="02020603050405020304" pitchFamily="18" charset="0"/>
                <a:cs typeface="Arial" panose="020B0604020202020204" pitchFamily="34" charset="0"/>
              </a:rPr>
              <a:t>Outcome measures:</a:t>
            </a:r>
          </a:p>
          <a:p>
            <a:pPr lvl="1">
              <a:lnSpc>
                <a:spcPct val="120000"/>
              </a:lnSpc>
              <a:spcBef>
                <a:spcPts val="0"/>
              </a:spcBef>
              <a:buFont typeface="Arial" panose="020B0604020202020204" pitchFamily="34" charset="0"/>
              <a:buChar char="•"/>
            </a:pPr>
            <a:r>
              <a:rPr lang="en-US" sz="2200" dirty="0">
                <a:latin typeface="+mn-lt"/>
                <a:ea typeface="Times New Roman" panose="02020603050405020304" pitchFamily="18" charset="0"/>
                <a:cs typeface="Arial" panose="020B0604020202020204" pitchFamily="34" charset="0"/>
              </a:rPr>
              <a:t>Patient falls/injuries</a:t>
            </a:r>
          </a:p>
          <a:p>
            <a:pPr lvl="1">
              <a:lnSpc>
                <a:spcPct val="120000"/>
              </a:lnSpc>
              <a:spcBef>
                <a:spcPts val="0"/>
              </a:spcBef>
              <a:buFont typeface="Arial" panose="020B0604020202020204" pitchFamily="34" charset="0"/>
              <a:buChar char="•"/>
            </a:pPr>
            <a:r>
              <a:rPr lang="en-US" sz="2200" dirty="0">
                <a:effectLst/>
                <a:latin typeface="+mn-lt"/>
                <a:ea typeface="Times New Roman" panose="02020603050405020304" pitchFamily="18" charset="0"/>
                <a:cs typeface="Arial" panose="020B0604020202020204" pitchFamily="34" charset="0"/>
              </a:rPr>
              <a:t>Fear of falling/Exercise self-efficacy</a:t>
            </a:r>
          </a:p>
        </p:txBody>
      </p:sp>
      <p:pic>
        <p:nvPicPr>
          <p:cNvPr id="8" name="Picture 7" descr="Screen Shot 2014-08-23 at 12.22.25 AM.png">
            <a:extLst>
              <a:ext uri="{FF2B5EF4-FFF2-40B4-BE49-F238E27FC236}">
                <a16:creationId xmlns:a16="http://schemas.microsoft.com/office/drawing/2014/main" id="{82DC2AC1-A285-4578-B50B-B7E1C5D4CDD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28911" y="6341067"/>
            <a:ext cx="2737016" cy="472136"/>
          </a:xfrm>
          <a:prstGeom prst="rect">
            <a:avLst/>
          </a:prstGeom>
        </p:spPr>
      </p:pic>
      <p:pic>
        <p:nvPicPr>
          <p:cNvPr id="3" name="Picture 2">
            <a:extLst>
              <a:ext uri="{FF2B5EF4-FFF2-40B4-BE49-F238E27FC236}">
                <a16:creationId xmlns:a16="http://schemas.microsoft.com/office/drawing/2014/main" id="{C10FE7F2-DFAD-44BD-AEBD-9AE881F885D9}"/>
              </a:ext>
            </a:extLst>
          </p:cNvPr>
          <p:cNvPicPr>
            <a:picLocks noChangeAspect="1"/>
          </p:cNvPicPr>
          <p:nvPr/>
        </p:nvPicPr>
        <p:blipFill>
          <a:blip r:embed="rId4"/>
          <a:stretch>
            <a:fillRect/>
          </a:stretch>
        </p:blipFill>
        <p:spPr>
          <a:xfrm>
            <a:off x="9309349" y="0"/>
            <a:ext cx="2655517" cy="2480153"/>
          </a:xfrm>
          <a:prstGeom prst="rect">
            <a:avLst/>
          </a:prstGeom>
        </p:spPr>
      </p:pic>
      <p:sp>
        <p:nvSpPr>
          <p:cNvPr id="10" name="TextBox 9">
            <a:extLst>
              <a:ext uri="{FF2B5EF4-FFF2-40B4-BE49-F238E27FC236}">
                <a16:creationId xmlns:a16="http://schemas.microsoft.com/office/drawing/2014/main" id="{AC22DC19-FBE9-1131-12D2-DAEDA658D83A}"/>
              </a:ext>
            </a:extLst>
          </p:cNvPr>
          <p:cNvSpPr txBox="1"/>
          <p:nvPr/>
        </p:nvSpPr>
        <p:spPr>
          <a:xfrm>
            <a:off x="526073" y="5963950"/>
            <a:ext cx="8189875" cy="584775"/>
          </a:xfrm>
          <a:prstGeom prst="rect">
            <a:avLst/>
          </a:prstGeom>
          <a:solidFill>
            <a:schemeClr val="accent1"/>
          </a:solidFill>
        </p:spPr>
        <p:txBody>
          <a:bodyPr wrap="square" rtlCol="0">
            <a:spAutoFit/>
          </a:bodyPr>
          <a:lstStyle/>
          <a:p>
            <a:r>
              <a:rPr lang="en-US" sz="3200" dirty="0">
                <a:solidFill>
                  <a:schemeClr val="bg2"/>
                </a:solidFill>
              </a:rPr>
              <a:t>Clinical trial ends May 2025– stay tuned!</a:t>
            </a:r>
          </a:p>
        </p:txBody>
      </p:sp>
    </p:spTree>
    <p:extLst>
      <p:ext uri="{BB962C8B-B14F-4D97-AF65-F5344CB8AC3E}">
        <p14:creationId xmlns:p14="http://schemas.microsoft.com/office/powerpoint/2010/main" val="166667341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23B0D5-4DF8-405A-A0E1-0A3F7475C48E}"/>
              </a:ext>
            </a:extLst>
          </p:cNvPr>
          <p:cNvSpPr>
            <a:spLocks noGrp="1"/>
          </p:cNvSpPr>
          <p:nvPr>
            <p:ph type="ctrTitle"/>
          </p:nvPr>
        </p:nvSpPr>
        <p:spPr>
          <a:xfrm>
            <a:off x="671945" y="810636"/>
            <a:ext cx="10333511" cy="2931186"/>
          </a:xfrm>
        </p:spPr>
        <p:txBody>
          <a:bodyPr/>
          <a:lstStyle/>
          <a:p>
            <a:r>
              <a:rPr lang="en-US" sz="6000" b="1" dirty="0">
                <a:solidFill>
                  <a:schemeClr val="tx1"/>
                </a:solidFill>
                <a:latin typeface="Calibri" panose="020F0502020204030204" pitchFamily="34" charset="0"/>
                <a:ea typeface="Times New Roman" panose="02020603050405020304" pitchFamily="18" charset="0"/>
              </a:rPr>
              <a:t>D</a:t>
            </a:r>
            <a:r>
              <a:rPr lang="en-US" sz="6000" dirty="0">
                <a:solidFill>
                  <a:schemeClr val="tx1"/>
                </a:solidFill>
                <a:latin typeface="Calibri Light" panose="020F0302020204030204" pitchFamily="34" charset="0"/>
                <a:ea typeface="Times New Roman" panose="02020603050405020304" pitchFamily="18" charset="0"/>
                <a:cs typeface="Calibri Light" panose="020F0302020204030204" pitchFamily="34" charset="0"/>
              </a:rPr>
              <a:t>iagnostic delay </a:t>
            </a:r>
            <a:r>
              <a:rPr lang="en-US" sz="6000" b="1" dirty="0">
                <a:solidFill>
                  <a:schemeClr val="tx1"/>
                </a:solidFill>
                <a:latin typeface="Calibri" panose="020F0502020204030204" pitchFamily="34" charset="0"/>
                <a:ea typeface="Times New Roman" panose="02020603050405020304" pitchFamily="18" charset="0"/>
              </a:rPr>
              <a:t>O</a:t>
            </a:r>
            <a:r>
              <a:rPr lang="en-US" sz="6000" dirty="0">
                <a:solidFill>
                  <a:schemeClr val="tx1"/>
                </a:solidFill>
                <a:latin typeface="Calibri" panose="020F0502020204030204" pitchFamily="34" charset="0"/>
                <a:ea typeface="Times New Roman" panose="02020603050405020304" pitchFamily="18" charset="0"/>
              </a:rPr>
              <a:t>f </a:t>
            </a:r>
            <a:r>
              <a:rPr lang="en-US" sz="6000" b="1" dirty="0">
                <a:solidFill>
                  <a:schemeClr val="tx1"/>
                </a:solidFill>
                <a:latin typeface="Calibri" panose="020F0502020204030204" pitchFamily="34" charset="0"/>
                <a:ea typeface="Times New Roman" panose="02020603050405020304" pitchFamily="18" charset="0"/>
              </a:rPr>
              <a:t>V</a:t>
            </a:r>
            <a:r>
              <a:rPr lang="en-US" sz="6000" dirty="0">
                <a:solidFill>
                  <a:schemeClr val="tx1"/>
                </a:solidFill>
                <a:latin typeface="Calibri Light" panose="020F0302020204030204" pitchFamily="34" charset="0"/>
                <a:ea typeface="Times New Roman" panose="02020603050405020304" pitchFamily="18" charset="0"/>
                <a:cs typeface="Calibri Light" panose="020F0302020204030204" pitchFamily="34" charset="0"/>
              </a:rPr>
              <a:t>T</a:t>
            </a:r>
            <a:r>
              <a:rPr lang="en-US" sz="6000" b="1" dirty="0">
                <a:solidFill>
                  <a:schemeClr val="tx1"/>
                </a:solidFill>
                <a:latin typeface="Calibri" panose="020F0502020204030204" pitchFamily="34" charset="0"/>
                <a:ea typeface="Times New Roman" panose="02020603050405020304" pitchFamily="18" charset="0"/>
              </a:rPr>
              <a:t>E* (DOVE)</a:t>
            </a:r>
            <a:endParaRPr lang="en-US" dirty="0">
              <a:solidFill>
                <a:schemeClr val="tx1"/>
              </a:solidFill>
            </a:endParaRPr>
          </a:p>
        </p:txBody>
      </p:sp>
      <p:sp>
        <p:nvSpPr>
          <p:cNvPr id="6" name="Subtitle 5">
            <a:extLst>
              <a:ext uri="{FF2B5EF4-FFF2-40B4-BE49-F238E27FC236}">
                <a16:creationId xmlns:a16="http://schemas.microsoft.com/office/drawing/2014/main" id="{D2E964A9-9685-9907-939F-80705FF4072E}"/>
              </a:ext>
            </a:extLst>
          </p:cNvPr>
          <p:cNvSpPr>
            <a:spLocks noGrp="1"/>
          </p:cNvSpPr>
          <p:nvPr>
            <p:ph type="subTitle" idx="1"/>
          </p:nvPr>
        </p:nvSpPr>
        <p:spPr>
          <a:xfrm>
            <a:off x="919032" y="4070798"/>
            <a:ext cx="8825658" cy="861420"/>
          </a:xfrm>
        </p:spPr>
        <p:txBody>
          <a:bodyPr>
            <a:normAutofit/>
          </a:bodyPr>
          <a:lstStyle/>
          <a:p>
            <a:r>
              <a:rPr lang="en-US" sz="3200" dirty="0"/>
              <a:t>*Venous Thromboembolism</a:t>
            </a:r>
          </a:p>
        </p:txBody>
      </p:sp>
      <p:pic>
        <p:nvPicPr>
          <p:cNvPr id="3" name="Picture 2">
            <a:extLst>
              <a:ext uri="{FF2B5EF4-FFF2-40B4-BE49-F238E27FC236}">
                <a16:creationId xmlns:a16="http://schemas.microsoft.com/office/drawing/2014/main" id="{C6BBA485-231F-C712-5B33-0F9229CEF080}"/>
              </a:ext>
            </a:extLst>
          </p:cNvPr>
          <p:cNvPicPr>
            <a:picLocks noChangeAspect="1"/>
          </p:cNvPicPr>
          <p:nvPr/>
        </p:nvPicPr>
        <p:blipFill>
          <a:blip r:embed="rId3"/>
          <a:stretch>
            <a:fillRect/>
          </a:stretch>
        </p:blipFill>
        <p:spPr>
          <a:xfrm>
            <a:off x="8404263" y="3923080"/>
            <a:ext cx="2376055" cy="2376055"/>
          </a:xfrm>
          <a:prstGeom prst="rect">
            <a:avLst/>
          </a:prstGeom>
        </p:spPr>
      </p:pic>
    </p:spTree>
    <p:extLst>
      <p:ext uri="{BB962C8B-B14F-4D97-AF65-F5344CB8AC3E}">
        <p14:creationId xmlns:p14="http://schemas.microsoft.com/office/powerpoint/2010/main" val="93057802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520AB-4D15-1C61-1294-8ED56D52EC6E}"/>
              </a:ext>
            </a:extLst>
          </p:cNvPr>
          <p:cNvSpPr>
            <a:spLocks noGrp="1"/>
          </p:cNvSpPr>
          <p:nvPr>
            <p:ph type="title"/>
          </p:nvPr>
        </p:nvSpPr>
        <p:spPr>
          <a:xfrm>
            <a:off x="646111" y="452718"/>
            <a:ext cx="9706429" cy="1400530"/>
          </a:xfrm>
        </p:spPr>
        <p:txBody>
          <a:bodyPr anchor="b">
            <a:normAutofit/>
          </a:bodyPr>
          <a:lstStyle/>
          <a:p>
            <a:r>
              <a:rPr lang="en-US" dirty="0"/>
              <a:t>Background: Venous Thromboembolism (VTE)</a:t>
            </a:r>
          </a:p>
        </p:txBody>
      </p:sp>
      <p:sp>
        <p:nvSpPr>
          <p:cNvPr id="6" name="Content Placeholder 2">
            <a:extLst>
              <a:ext uri="{FF2B5EF4-FFF2-40B4-BE49-F238E27FC236}">
                <a16:creationId xmlns:a16="http://schemas.microsoft.com/office/drawing/2014/main" id="{66DB5152-B578-F15F-EC27-A191760AED20}"/>
              </a:ext>
            </a:extLst>
          </p:cNvPr>
          <p:cNvSpPr>
            <a:spLocks noGrp="1"/>
          </p:cNvSpPr>
          <p:nvPr>
            <p:ph idx="1"/>
          </p:nvPr>
        </p:nvSpPr>
        <p:spPr>
          <a:xfrm>
            <a:off x="1103312" y="2052918"/>
            <a:ext cx="8946541" cy="4195481"/>
          </a:xfrm>
        </p:spPr>
        <p:txBody>
          <a:bodyPr>
            <a:normAutofit lnSpcReduction="10000"/>
          </a:bodyPr>
          <a:lstStyle/>
          <a:p>
            <a:r>
              <a:rPr lang="en-US" sz="2400" dirty="0"/>
              <a:t>Venous thromboembolic disease (VTED) = </a:t>
            </a:r>
            <a:br>
              <a:rPr lang="en-US" sz="2400" dirty="0"/>
            </a:br>
            <a:r>
              <a:rPr lang="en-US" sz="2400" dirty="0"/>
              <a:t>Deep Vein Thrombosis (DVT)-- Pulmonary Embolism (PE)  </a:t>
            </a:r>
          </a:p>
          <a:p>
            <a:pPr lvl="1">
              <a:buFont typeface="Arial" panose="020B0604020202020204" pitchFamily="34" charset="0"/>
              <a:buChar char="•"/>
            </a:pPr>
            <a:r>
              <a:rPr lang="en-US" dirty="0"/>
              <a:t>Dangerous, preventable public health problem</a:t>
            </a:r>
          </a:p>
          <a:p>
            <a:pPr lvl="1">
              <a:buFont typeface="Arial" panose="020B0604020202020204" pitchFamily="34" charset="0"/>
              <a:buChar char="•"/>
            </a:pPr>
            <a:r>
              <a:rPr lang="en-US" dirty="0"/>
              <a:t>Affects 300,000-600,000 individuals in the U.S. annually</a:t>
            </a:r>
          </a:p>
          <a:p>
            <a:pPr lvl="1">
              <a:buFont typeface="Arial" panose="020B0604020202020204" pitchFamily="34" charset="0"/>
              <a:buChar char="•"/>
            </a:pPr>
            <a:r>
              <a:rPr lang="en-US" dirty="0"/>
              <a:t>Requires timely and adequate treatment</a:t>
            </a:r>
          </a:p>
          <a:p>
            <a:r>
              <a:rPr lang="en-US" sz="2400" dirty="0"/>
              <a:t>VTE signs and symptoms are non-specific making timely recognition a challenge</a:t>
            </a:r>
          </a:p>
          <a:p>
            <a:pPr lvl="1">
              <a:buFont typeface="Arial" panose="020B0604020202020204" pitchFamily="34" charset="0"/>
              <a:buChar char="•"/>
            </a:pPr>
            <a:r>
              <a:rPr lang="en-US" dirty="0"/>
              <a:t>Delayed VTE diagnosis in primary care settings is common: </a:t>
            </a:r>
            <a:r>
              <a:rPr lang="en-US" dirty="0">
                <a:sym typeface="Symbol" panose="05050102010706020507" pitchFamily="18" charset="2"/>
              </a:rPr>
              <a:t> 4 days between symptom onset and diagnosis</a:t>
            </a:r>
          </a:p>
          <a:p>
            <a:pPr lvl="1">
              <a:buFont typeface="Arial" panose="020B0604020202020204" pitchFamily="34" charset="0"/>
              <a:buChar char="•"/>
            </a:pPr>
            <a:r>
              <a:rPr lang="en-US" dirty="0">
                <a:sym typeface="Symbol" panose="05050102010706020507" pitchFamily="18" charset="2"/>
              </a:rPr>
              <a:t>Previous studies used retrospective record reviews and small sample sizes to estimate time from symptoms presented in primary care to diagnosis</a:t>
            </a:r>
            <a:endParaRPr lang="en-US" dirty="0"/>
          </a:p>
        </p:txBody>
      </p:sp>
      <p:sp>
        <p:nvSpPr>
          <p:cNvPr id="3" name="Slide Number Placeholder 2">
            <a:extLst>
              <a:ext uri="{FF2B5EF4-FFF2-40B4-BE49-F238E27FC236}">
                <a16:creationId xmlns:a16="http://schemas.microsoft.com/office/drawing/2014/main" id="{E6015E28-B1D6-BD7E-ECCC-69AF7A52E939}"/>
              </a:ext>
            </a:extLst>
          </p:cNvPr>
          <p:cNvSpPr>
            <a:spLocks noGrp="1"/>
          </p:cNvSpPr>
          <p:nvPr>
            <p:ph type="sldNum" sz="quarter" idx="12"/>
          </p:nvPr>
        </p:nvSpPr>
        <p:spPr>
          <a:xfrm>
            <a:off x="10352540" y="295729"/>
            <a:ext cx="838199" cy="767687"/>
          </a:xfrm>
        </p:spPr>
        <p:txBody>
          <a:bodyPr/>
          <a:lstStyle/>
          <a:p>
            <a:fld id="{152DC991-3DCC-2845-8129-AD1AB7512B88}" type="slidenum">
              <a:rPr lang="en-US" smtClean="0"/>
              <a:pPr/>
              <a:t>47</a:t>
            </a:fld>
            <a:endParaRPr lang="en-US"/>
          </a:p>
        </p:txBody>
      </p:sp>
    </p:spTree>
    <p:extLst>
      <p:ext uri="{BB962C8B-B14F-4D97-AF65-F5344CB8AC3E}">
        <p14:creationId xmlns:p14="http://schemas.microsoft.com/office/powerpoint/2010/main" val="223563061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059FF-E8A1-0EFA-90E9-3D64FD63F320}"/>
              </a:ext>
            </a:extLst>
          </p:cNvPr>
          <p:cNvSpPr>
            <a:spLocks noGrp="1"/>
          </p:cNvSpPr>
          <p:nvPr>
            <p:ph type="title"/>
          </p:nvPr>
        </p:nvSpPr>
        <p:spPr>
          <a:xfrm>
            <a:off x="296964" y="330120"/>
            <a:ext cx="10055576" cy="1033669"/>
          </a:xfrm>
        </p:spPr>
        <p:txBody>
          <a:bodyPr>
            <a:normAutofit/>
          </a:bodyPr>
          <a:lstStyle/>
          <a:p>
            <a:pPr algn="ctr"/>
            <a:r>
              <a:rPr lang="en-US" sz="4000" dirty="0">
                <a:solidFill>
                  <a:schemeClr val="tx1"/>
                </a:solidFill>
              </a:rPr>
              <a:t>DOVE Project Goals and Data Sources</a:t>
            </a:r>
          </a:p>
        </p:txBody>
      </p:sp>
      <p:sp>
        <p:nvSpPr>
          <p:cNvPr id="5" name="Content Placeholder 2">
            <a:extLst>
              <a:ext uri="{FF2B5EF4-FFF2-40B4-BE49-F238E27FC236}">
                <a16:creationId xmlns:a16="http://schemas.microsoft.com/office/drawing/2014/main" id="{F92BC399-6E38-3F02-58D8-7F153EF846DC}"/>
              </a:ext>
            </a:extLst>
          </p:cNvPr>
          <p:cNvSpPr txBox="1">
            <a:spLocks/>
          </p:cNvSpPr>
          <p:nvPr/>
        </p:nvSpPr>
        <p:spPr>
          <a:xfrm>
            <a:off x="0" y="1620982"/>
            <a:ext cx="7093527" cy="5237018"/>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4163" indent="-284163">
              <a:buNone/>
            </a:pPr>
            <a:r>
              <a:rPr lang="en-US" sz="2400" dirty="0"/>
              <a:t>1. Develop DOVE electronic clinical quality measure (eCQM) to Quantify VTE diagnostic delay of adults in primary care at the provider group level.</a:t>
            </a:r>
          </a:p>
          <a:p>
            <a:pPr marL="0" indent="0">
              <a:buNone/>
            </a:pPr>
            <a:endParaRPr lang="en-US" sz="1000" dirty="0"/>
          </a:p>
          <a:p>
            <a:pPr marL="457200" indent="-173038"/>
            <a:r>
              <a:rPr lang="en-US" sz="2200" dirty="0"/>
              <a:t>VTE phenotype using commonly captured EHR data.</a:t>
            </a:r>
          </a:p>
          <a:p>
            <a:pPr marL="457200" indent="-173038"/>
            <a:r>
              <a:rPr lang="en-US" sz="2200" u="sng" dirty="0"/>
              <a:t>Natural Language Processing (NLP)</a:t>
            </a:r>
            <a:r>
              <a:rPr lang="en-US" sz="2200" dirty="0"/>
              <a:t> approach to identify VTE symptoms in unstructured clinical notes.</a:t>
            </a:r>
          </a:p>
          <a:p>
            <a:pPr marL="284163" indent="-284163">
              <a:buNone/>
            </a:pPr>
            <a:r>
              <a:rPr lang="en-US" sz="2400" dirty="0"/>
              <a:t>2. Develop </a:t>
            </a:r>
            <a:r>
              <a:rPr lang="en-US" sz="2400" u="sng" dirty="0"/>
              <a:t>clinical decision support (CDS)</a:t>
            </a:r>
            <a:r>
              <a:rPr lang="en-US" sz="2400" dirty="0"/>
              <a:t> using EHR data and machine learning methods </a:t>
            </a:r>
            <a:br>
              <a:rPr lang="en-US" sz="2400" dirty="0"/>
            </a:br>
            <a:r>
              <a:rPr lang="en-US" sz="2400" dirty="0"/>
              <a:t>Goal: Alert providers of patients at high risk for VTE diagnosis.</a:t>
            </a:r>
          </a:p>
          <a:p>
            <a:pPr marL="0" indent="0">
              <a:buNone/>
            </a:pPr>
            <a:r>
              <a:rPr lang="en-US" sz="2400" b="1" dirty="0"/>
              <a:t>Data sources:</a:t>
            </a:r>
          </a:p>
          <a:p>
            <a:pPr marL="457200" lvl="1" indent="-173038"/>
            <a:r>
              <a:rPr lang="en-US" sz="2200" dirty="0"/>
              <a:t>EHRs: </a:t>
            </a:r>
            <a:r>
              <a:rPr lang="en-US" sz="2200" b="1" dirty="0"/>
              <a:t>Site 1 </a:t>
            </a:r>
            <a:r>
              <a:rPr lang="en-US" sz="2200" dirty="0"/>
              <a:t>Mass General Brigham, </a:t>
            </a:r>
            <a:r>
              <a:rPr lang="en-US" sz="2200" b="1" dirty="0"/>
              <a:t>Site 2</a:t>
            </a:r>
            <a:r>
              <a:rPr lang="en-US" sz="2200" dirty="0"/>
              <a:t> University of Kentucky, </a:t>
            </a:r>
            <a:r>
              <a:rPr lang="en-US" sz="2200" b="1" dirty="0"/>
              <a:t>Site 3</a:t>
            </a:r>
            <a:r>
              <a:rPr lang="en-US" sz="2200" dirty="0"/>
              <a:t> Penn State Health</a:t>
            </a:r>
          </a:p>
        </p:txBody>
      </p:sp>
      <p:pic>
        <p:nvPicPr>
          <p:cNvPr id="13" name="Picture 12">
            <a:extLst>
              <a:ext uri="{FF2B5EF4-FFF2-40B4-BE49-F238E27FC236}">
                <a16:creationId xmlns:a16="http://schemas.microsoft.com/office/drawing/2014/main" id="{D7C220F0-0F61-7E29-5424-15436B9D4AC5}"/>
              </a:ext>
            </a:extLst>
          </p:cNvPr>
          <p:cNvPicPr>
            <a:picLocks noChangeAspect="1"/>
          </p:cNvPicPr>
          <p:nvPr/>
        </p:nvPicPr>
        <p:blipFill>
          <a:blip r:embed="rId3"/>
          <a:stretch>
            <a:fillRect/>
          </a:stretch>
        </p:blipFill>
        <p:spPr>
          <a:xfrm>
            <a:off x="7426036" y="1869276"/>
            <a:ext cx="4255005" cy="4101209"/>
          </a:xfrm>
          <a:prstGeom prst="rect">
            <a:avLst/>
          </a:prstGeom>
        </p:spPr>
      </p:pic>
      <p:sp>
        <p:nvSpPr>
          <p:cNvPr id="3" name="Slide Number Placeholder 2">
            <a:extLst>
              <a:ext uri="{FF2B5EF4-FFF2-40B4-BE49-F238E27FC236}">
                <a16:creationId xmlns:a16="http://schemas.microsoft.com/office/drawing/2014/main" id="{7EBAAF61-1D20-3542-42A5-498794C9DCF1}"/>
              </a:ext>
            </a:extLst>
          </p:cNvPr>
          <p:cNvSpPr>
            <a:spLocks noGrp="1"/>
          </p:cNvSpPr>
          <p:nvPr>
            <p:ph type="sldNum" sz="quarter" idx="12"/>
          </p:nvPr>
        </p:nvSpPr>
        <p:spPr/>
        <p:txBody>
          <a:bodyPr/>
          <a:lstStyle/>
          <a:p>
            <a:fld id="{152DC991-3DCC-2845-8129-AD1AB7512B88}" type="slidenum">
              <a:rPr lang="en-US" smtClean="0"/>
              <a:t>48</a:t>
            </a:fld>
            <a:endParaRPr lang="en-US"/>
          </a:p>
        </p:txBody>
      </p:sp>
    </p:spTree>
    <p:extLst>
      <p:ext uri="{BB962C8B-B14F-4D97-AF65-F5344CB8AC3E}">
        <p14:creationId xmlns:p14="http://schemas.microsoft.com/office/powerpoint/2010/main" val="211482729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059FF-E8A1-0EFA-90E9-3D64FD63F320}"/>
              </a:ext>
            </a:extLst>
          </p:cNvPr>
          <p:cNvSpPr>
            <a:spLocks noGrp="1"/>
          </p:cNvSpPr>
          <p:nvPr>
            <p:ph type="title"/>
          </p:nvPr>
        </p:nvSpPr>
        <p:spPr>
          <a:xfrm>
            <a:off x="568036" y="278535"/>
            <a:ext cx="9373219" cy="1033669"/>
          </a:xfrm>
        </p:spPr>
        <p:txBody>
          <a:bodyPr>
            <a:normAutofit/>
          </a:bodyPr>
          <a:lstStyle/>
          <a:p>
            <a:r>
              <a:rPr lang="en-US" sz="4000" dirty="0">
                <a:solidFill>
                  <a:schemeClr val="tx1"/>
                </a:solidFill>
              </a:rPr>
              <a:t>DOVE eCQM Measure Specifications</a:t>
            </a:r>
          </a:p>
        </p:txBody>
      </p:sp>
      <p:sp>
        <p:nvSpPr>
          <p:cNvPr id="11" name="Content Placeholder 2">
            <a:extLst>
              <a:ext uri="{FF2B5EF4-FFF2-40B4-BE49-F238E27FC236}">
                <a16:creationId xmlns:a16="http://schemas.microsoft.com/office/drawing/2014/main" id="{3689DB6F-9758-4A33-9A2C-598B6BB111CF}"/>
              </a:ext>
            </a:extLst>
          </p:cNvPr>
          <p:cNvSpPr>
            <a:spLocks noGrp="1"/>
          </p:cNvSpPr>
          <p:nvPr>
            <p:ph idx="1"/>
          </p:nvPr>
        </p:nvSpPr>
        <p:spPr>
          <a:xfrm>
            <a:off x="381000" y="1390384"/>
            <a:ext cx="11430000" cy="2496313"/>
          </a:xfrm>
        </p:spPr>
        <p:txBody>
          <a:bodyPr>
            <a:normAutofit/>
          </a:bodyPr>
          <a:lstStyle/>
          <a:p>
            <a:pPr marL="0" indent="0">
              <a:buNone/>
            </a:pPr>
            <a:r>
              <a:rPr lang="en-US" sz="2400" b="1" dirty="0"/>
              <a:t>Denominator:</a:t>
            </a:r>
            <a:r>
              <a:rPr lang="en-US" sz="2400" dirty="0"/>
              <a:t> All adult patients (18+) presenting in primary care with </a:t>
            </a:r>
            <a:r>
              <a:rPr lang="en-US" sz="2400" u="sng" dirty="0"/>
              <a:t>VTE-related symptoms</a:t>
            </a:r>
            <a:r>
              <a:rPr lang="en-US" sz="2400" dirty="0"/>
              <a:t> (identified by the NLP algorithm) who are subsequently </a:t>
            </a:r>
            <a:r>
              <a:rPr lang="en-US" sz="2400" spc="100" dirty="0"/>
              <a:t>diagnosed with VTE (≤ 30 </a:t>
            </a:r>
            <a:r>
              <a:rPr lang="en-US" sz="2400" dirty="0"/>
              <a:t>days of primary care visit).</a:t>
            </a:r>
          </a:p>
          <a:p>
            <a:pPr marL="0" indent="0">
              <a:buNone/>
            </a:pPr>
            <a:endParaRPr lang="en-US" sz="800" dirty="0"/>
          </a:p>
          <a:p>
            <a:pPr marL="0" indent="0">
              <a:buNone/>
            </a:pPr>
            <a:r>
              <a:rPr lang="en-US" sz="2400" b="1" dirty="0"/>
              <a:t>Numerator:</a:t>
            </a:r>
            <a:r>
              <a:rPr lang="en-US" sz="2400" dirty="0"/>
              <a:t> Subset of denominator where VTE diagnosis occurs greater than 24 hours following the index primary care visit.</a:t>
            </a:r>
          </a:p>
        </p:txBody>
      </p:sp>
      <p:sp>
        <p:nvSpPr>
          <p:cNvPr id="3" name="Slide Number Placeholder 2">
            <a:extLst>
              <a:ext uri="{FF2B5EF4-FFF2-40B4-BE49-F238E27FC236}">
                <a16:creationId xmlns:a16="http://schemas.microsoft.com/office/drawing/2014/main" id="{14EBBFC2-FD49-9B69-8DC2-45A80D393EBA}"/>
              </a:ext>
            </a:extLst>
          </p:cNvPr>
          <p:cNvSpPr>
            <a:spLocks noGrp="1"/>
          </p:cNvSpPr>
          <p:nvPr>
            <p:ph type="sldNum" sz="quarter" idx="12"/>
          </p:nvPr>
        </p:nvSpPr>
        <p:spPr/>
        <p:txBody>
          <a:bodyPr/>
          <a:lstStyle/>
          <a:p>
            <a:fld id="{152DC991-3DCC-2845-8129-AD1AB7512B88}" type="slidenum">
              <a:rPr lang="en-US" smtClean="0"/>
              <a:t>49</a:t>
            </a:fld>
            <a:endParaRPr lang="en-US"/>
          </a:p>
        </p:txBody>
      </p:sp>
      <p:pic>
        <p:nvPicPr>
          <p:cNvPr id="24" name="Picture 23">
            <a:extLst>
              <a:ext uri="{FF2B5EF4-FFF2-40B4-BE49-F238E27FC236}">
                <a16:creationId xmlns:a16="http://schemas.microsoft.com/office/drawing/2014/main" id="{FEDB5EC4-A7BF-4A3A-2585-CDBCE6397A1D}"/>
              </a:ext>
            </a:extLst>
          </p:cNvPr>
          <p:cNvPicPr>
            <a:picLocks noChangeAspect="1"/>
          </p:cNvPicPr>
          <p:nvPr/>
        </p:nvPicPr>
        <p:blipFill>
          <a:blip r:embed="rId3"/>
          <a:stretch>
            <a:fillRect/>
          </a:stretch>
        </p:blipFill>
        <p:spPr>
          <a:xfrm>
            <a:off x="2871256" y="3886697"/>
            <a:ext cx="8304744" cy="2718594"/>
          </a:xfrm>
          <a:prstGeom prst="rect">
            <a:avLst/>
          </a:prstGeom>
          <a:ln>
            <a:solidFill>
              <a:schemeClr val="accent1"/>
            </a:solidFill>
          </a:ln>
        </p:spPr>
      </p:pic>
      <p:cxnSp>
        <p:nvCxnSpPr>
          <p:cNvPr id="25" name="Straight Connector 24">
            <a:extLst>
              <a:ext uri="{FF2B5EF4-FFF2-40B4-BE49-F238E27FC236}">
                <a16:creationId xmlns:a16="http://schemas.microsoft.com/office/drawing/2014/main" id="{22A8AAF0-65DB-2468-2372-4E0B51CB0B06}"/>
              </a:ext>
            </a:extLst>
          </p:cNvPr>
          <p:cNvCxnSpPr>
            <a:cxnSpLocks/>
          </p:cNvCxnSpPr>
          <p:nvPr/>
        </p:nvCxnSpPr>
        <p:spPr>
          <a:xfrm flipV="1">
            <a:off x="10904637" y="4447486"/>
            <a:ext cx="0" cy="1608600"/>
          </a:xfrm>
          <a:prstGeom prst="line">
            <a:avLst/>
          </a:prstGeom>
          <a:ln w="60325">
            <a:solidFill>
              <a:schemeClr val="accent1"/>
            </a:solidFill>
            <a:head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25431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789CB7-9180-675D-3A39-A7BD10E0DB3F}"/>
              </a:ext>
            </a:extLst>
          </p:cNvPr>
          <p:cNvSpPr>
            <a:spLocks noGrp="1"/>
          </p:cNvSpPr>
          <p:nvPr>
            <p:ph type="title"/>
          </p:nvPr>
        </p:nvSpPr>
        <p:spPr>
          <a:xfrm>
            <a:off x="503871" y="282187"/>
            <a:ext cx="9404723" cy="1400530"/>
          </a:xfrm>
        </p:spPr>
        <p:txBody>
          <a:bodyPr anchor="t">
            <a:normAutofit/>
          </a:bodyPr>
          <a:lstStyle/>
          <a:p>
            <a:r>
              <a:rPr lang="en-US" dirty="0"/>
              <a:t>The Promise of AI and Informatics for Improving Patient Care</a:t>
            </a:r>
          </a:p>
        </p:txBody>
      </p:sp>
      <p:sp>
        <p:nvSpPr>
          <p:cNvPr id="39" name="Text Placeholder 4">
            <a:extLst>
              <a:ext uri="{FF2B5EF4-FFF2-40B4-BE49-F238E27FC236}">
                <a16:creationId xmlns:a16="http://schemas.microsoft.com/office/drawing/2014/main" id="{E2B4B363-4D47-E7A5-0AE1-D70CC2DA2B1D}"/>
              </a:ext>
            </a:extLst>
          </p:cNvPr>
          <p:cNvSpPr>
            <a:spLocks noGrp="1"/>
          </p:cNvSpPr>
          <p:nvPr>
            <p:ph type="body" sz="half" idx="18"/>
          </p:nvPr>
        </p:nvSpPr>
        <p:spPr>
          <a:xfrm>
            <a:off x="440677" y="2613065"/>
            <a:ext cx="3157279" cy="1708500"/>
          </a:xfrm>
        </p:spPr>
        <p:txBody>
          <a:bodyPr>
            <a:normAutofit/>
          </a:bodyPr>
          <a:lstStyle/>
          <a:p>
            <a:pPr marL="285750" indent="-285750">
              <a:buFont typeface="Wingdings" panose="05000000000000000000" pitchFamily="2" charset="2"/>
              <a:buChar char="ü"/>
            </a:pPr>
            <a:r>
              <a:rPr lang="en-US" sz="1800" dirty="0"/>
              <a:t>Analyzing vast amounts of data in real time</a:t>
            </a:r>
          </a:p>
          <a:p>
            <a:pPr marL="285750" indent="-285750">
              <a:buFont typeface="Wingdings" panose="05000000000000000000" pitchFamily="2" charset="2"/>
              <a:buChar char="ü"/>
            </a:pPr>
            <a:r>
              <a:rPr lang="en-US" sz="1800" dirty="0"/>
              <a:t>Offering evidence-based recommendations</a:t>
            </a:r>
          </a:p>
          <a:p>
            <a:endParaRPr lang="en-US" dirty="0"/>
          </a:p>
        </p:txBody>
      </p:sp>
      <p:sp>
        <p:nvSpPr>
          <p:cNvPr id="42" name="Text Placeholder 7">
            <a:extLst>
              <a:ext uri="{FF2B5EF4-FFF2-40B4-BE49-F238E27FC236}">
                <a16:creationId xmlns:a16="http://schemas.microsoft.com/office/drawing/2014/main" id="{CE7F8B9B-AA2B-F759-762C-389D4146CAB4}"/>
              </a:ext>
            </a:extLst>
          </p:cNvPr>
          <p:cNvSpPr>
            <a:spLocks noGrp="1"/>
          </p:cNvSpPr>
          <p:nvPr>
            <p:ph type="body" sz="half" idx="19"/>
          </p:nvPr>
        </p:nvSpPr>
        <p:spPr>
          <a:xfrm>
            <a:off x="7660640" y="2671864"/>
            <a:ext cx="3550280" cy="1578072"/>
          </a:xfrm>
        </p:spPr>
        <p:txBody>
          <a:bodyPr>
            <a:normAutofit fontScale="85000" lnSpcReduction="10000"/>
          </a:bodyPr>
          <a:lstStyle/>
          <a:p>
            <a:pPr marL="342900" indent="-342900">
              <a:buFont typeface="Wingdings" panose="05000000000000000000" pitchFamily="2" charset="2"/>
              <a:buChar char="ü"/>
            </a:pPr>
            <a:r>
              <a:rPr lang="en-US" sz="2100" dirty="0"/>
              <a:t>Automating repetitive tasks e.g., documentation and scheduling,</a:t>
            </a:r>
          </a:p>
          <a:p>
            <a:pPr marL="342900" indent="-342900">
              <a:buFont typeface="Wingdings" panose="05000000000000000000" pitchFamily="2" charset="2"/>
              <a:buChar char="ü"/>
            </a:pPr>
            <a:r>
              <a:rPr lang="en-US" sz="2100" dirty="0"/>
              <a:t>Allowing nurses to focus on patient care </a:t>
            </a:r>
          </a:p>
          <a:p>
            <a:endParaRPr lang="en-US" dirty="0"/>
          </a:p>
        </p:txBody>
      </p:sp>
      <p:sp>
        <p:nvSpPr>
          <p:cNvPr id="4" name="Text Placeholder 2">
            <a:extLst>
              <a:ext uri="{FF2B5EF4-FFF2-40B4-BE49-F238E27FC236}">
                <a16:creationId xmlns:a16="http://schemas.microsoft.com/office/drawing/2014/main" id="{D7FF397B-FBB1-1422-1796-0BAF171D6816}"/>
              </a:ext>
            </a:extLst>
          </p:cNvPr>
          <p:cNvSpPr txBox="1">
            <a:spLocks/>
          </p:cNvSpPr>
          <p:nvPr/>
        </p:nvSpPr>
        <p:spPr>
          <a:xfrm>
            <a:off x="3975250" y="2648000"/>
            <a:ext cx="2940050" cy="576262"/>
          </a:xfrm>
          <a:prstGeom prst="rect">
            <a:avLst/>
          </a:prstGeom>
        </p:spPr>
        <p:txBody>
          <a:bodyPr vert="horz" lIns="91440" tIns="45720" rIns="91440" bIns="45720" rtlCol="0" anchor="b">
            <a:no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2400" b="0" i="0" kern="1200">
                <a:solidFill>
                  <a:schemeClr val="accent1"/>
                </a:solidFill>
                <a:latin typeface="+mj-lt"/>
                <a:ea typeface="+mj-ea"/>
                <a:cs typeface="+mj-cs"/>
              </a:defRPr>
            </a:lvl1pPr>
            <a:lvl2pPr marL="457200" indent="0" algn="l" defTabSz="457200" rtl="0" eaLnBrk="1" latinLnBrk="0" hangingPunct="1">
              <a:spcBef>
                <a:spcPts val="1000"/>
              </a:spcBef>
              <a:spcAft>
                <a:spcPts val="0"/>
              </a:spcAft>
              <a:buClr>
                <a:schemeClr val="accent1"/>
              </a:buClr>
              <a:buSzPct val="80000"/>
              <a:buFont typeface="Wingdings 3" charset="2"/>
              <a:buNone/>
              <a:defRPr sz="2000" b="1" i="0" kern="1200">
                <a:solidFill>
                  <a:schemeClr val="tx1"/>
                </a:solidFill>
                <a:latin typeface="+mj-lt"/>
                <a:ea typeface="+mj-ea"/>
                <a:cs typeface="+mj-cs"/>
              </a:defRPr>
            </a:lvl2pPr>
            <a:lvl3pPr marL="914400" indent="0" algn="l" defTabSz="457200" rtl="0" eaLnBrk="1" latinLnBrk="0" hangingPunct="1">
              <a:spcBef>
                <a:spcPts val="1000"/>
              </a:spcBef>
              <a:spcAft>
                <a:spcPts val="0"/>
              </a:spcAft>
              <a:buClr>
                <a:schemeClr val="accent1"/>
              </a:buClr>
              <a:buSzPct val="80000"/>
              <a:buFont typeface="Wingdings 3" charset="2"/>
              <a:buNone/>
              <a:defRPr sz="1800" b="1" i="0" kern="1200">
                <a:solidFill>
                  <a:schemeClr val="tx1"/>
                </a:solidFill>
                <a:latin typeface="+mj-lt"/>
                <a:ea typeface="+mj-ea"/>
                <a:cs typeface="+mj-cs"/>
              </a:defRPr>
            </a:lvl3pPr>
            <a:lvl4pPr marL="1371600" indent="0" algn="l" defTabSz="457200" rtl="0" eaLnBrk="1" latinLnBrk="0" hangingPunct="1">
              <a:spcBef>
                <a:spcPts val="1000"/>
              </a:spcBef>
              <a:spcAft>
                <a:spcPts val="0"/>
              </a:spcAft>
              <a:buClr>
                <a:schemeClr val="accent1"/>
              </a:buClr>
              <a:buSzPct val="80000"/>
              <a:buFont typeface="Wingdings 3" charset="2"/>
              <a:buNone/>
              <a:defRPr sz="1600" b="1" i="0" kern="1200">
                <a:solidFill>
                  <a:schemeClr val="tx1"/>
                </a:solidFill>
                <a:latin typeface="+mj-lt"/>
                <a:ea typeface="+mj-ea"/>
                <a:cs typeface="+mj-cs"/>
              </a:defRPr>
            </a:lvl4pPr>
            <a:lvl5pPr marL="1828800" indent="0" algn="l" defTabSz="457200" rtl="0" eaLnBrk="1" latinLnBrk="0" hangingPunct="1">
              <a:spcBef>
                <a:spcPts val="1000"/>
              </a:spcBef>
              <a:spcAft>
                <a:spcPts val="0"/>
              </a:spcAft>
              <a:buClr>
                <a:schemeClr val="accent1"/>
              </a:buClr>
              <a:buSzPct val="80000"/>
              <a:buFont typeface="Wingdings 3" charset="2"/>
              <a:buNone/>
              <a:defRPr sz="1600" b="1" i="0" kern="1200">
                <a:solidFill>
                  <a:schemeClr val="tx1"/>
                </a:solidFill>
                <a:latin typeface="+mj-lt"/>
                <a:ea typeface="+mj-ea"/>
                <a:cs typeface="+mj-cs"/>
              </a:defRPr>
            </a:lvl5pPr>
            <a:lvl6pPr marL="2286000" indent="0" algn="l" defTabSz="457200" rtl="0" eaLnBrk="1" latinLnBrk="0" hangingPunct="1">
              <a:spcBef>
                <a:spcPts val="1000"/>
              </a:spcBef>
              <a:spcAft>
                <a:spcPts val="0"/>
              </a:spcAft>
              <a:buClr>
                <a:schemeClr val="accent1"/>
              </a:buClr>
              <a:buSzPct val="80000"/>
              <a:buFont typeface="Wingdings 3" charset="2"/>
              <a:buNone/>
              <a:defRPr sz="1600" b="1" i="0" kern="1200">
                <a:solidFill>
                  <a:schemeClr val="tx1"/>
                </a:solidFill>
                <a:latin typeface="+mj-lt"/>
                <a:ea typeface="+mj-ea"/>
                <a:cs typeface="+mj-cs"/>
              </a:defRPr>
            </a:lvl6pPr>
            <a:lvl7pPr marL="2743200" indent="0" algn="l" defTabSz="457200" rtl="0" eaLnBrk="1" latinLnBrk="0" hangingPunct="1">
              <a:spcBef>
                <a:spcPts val="1000"/>
              </a:spcBef>
              <a:spcAft>
                <a:spcPts val="0"/>
              </a:spcAft>
              <a:buClr>
                <a:schemeClr val="accent1"/>
              </a:buClr>
              <a:buSzPct val="80000"/>
              <a:buFont typeface="Wingdings 3" charset="2"/>
              <a:buNone/>
              <a:defRPr sz="1600" b="1" i="0" kern="1200">
                <a:solidFill>
                  <a:schemeClr val="tx1"/>
                </a:solidFill>
                <a:latin typeface="+mj-lt"/>
                <a:ea typeface="+mj-ea"/>
                <a:cs typeface="+mj-cs"/>
              </a:defRPr>
            </a:lvl7pPr>
            <a:lvl8pPr marL="3200400" indent="0" algn="l" defTabSz="457200" rtl="0" eaLnBrk="1" latinLnBrk="0" hangingPunct="1">
              <a:spcBef>
                <a:spcPts val="1000"/>
              </a:spcBef>
              <a:spcAft>
                <a:spcPts val="0"/>
              </a:spcAft>
              <a:buClr>
                <a:schemeClr val="accent1"/>
              </a:buClr>
              <a:buSzPct val="80000"/>
              <a:buFont typeface="Wingdings 3" charset="2"/>
              <a:buNone/>
              <a:defRPr sz="1600" b="1" i="0" kern="1200">
                <a:solidFill>
                  <a:schemeClr val="tx1"/>
                </a:solidFill>
                <a:latin typeface="+mj-lt"/>
                <a:ea typeface="+mj-ea"/>
                <a:cs typeface="+mj-cs"/>
              </a:defRPr>
            </a:lvl8pPr>
            <a:lvl9pPr marL="3657600" indent="0" algn="l" defTabSz="457200" rtl="0" eaLnBrk="1" latinLnBrk="0" hangingPunct="1">
              <a:spcBef>
                <a:spcPts val="1000"/>
              </a:spcBef>
              <a:spcAft>
                <a:spcPts val="0"/>
              </a:spcAft>
              <a:buClr>
                <a:schemeClr val="accent1"/>
              </a:buClr>
              <a:buSzPct val="80000"/>
              <a:buFont typeface="Wingdings 3" charset="2"/>
              <a:buNone/>
              <a:defRPr sz="1600" b="1" i="0" kern="1200">
                <a:solidFill>
                  <a:schemeClr val="tx1"/>
                </a:solidFill>
                <a:latin typeface="+mj-lt"/>
                <a:ea typeface="+mj-ea"/>
                <a:cs typeface="+mj-cs"/>
              </a:defRPr>
            </a:lvl9pPr>
          </a:lstStyle>
          <a:p>
            <a:r>
              <a:rPr lang="en-US" dirty="0"/>
              <a:t>Improved Patient Outcomes</a:t>
            </a:r>
          </a:p>
        </p:txBody>
      </p:sp>
      <p:sp>
        <p:nvSpPr>
          <p:cNvPr id="5" name="Text Placeholder 8">
            <a:extLst>
              <a:ext uri="{FF2B5EF4-FFF2-40B4-BE49-F238E27FC236}">
                <a16:creationId xmlns:a16="http://schemas.microsoft.com/office/drawing/2014/main" id="{DCE5FC85-CAC0-AC81-BE4A-2A67578EA6E5}"/>
              </a:ext>
            </a:extLst>
          </p:cNvPr>
          <p:cNvSpPr txBox="1">
            <a:spLocks/>
          </p:cNvSpPr>
          <p:nvPr/>
        </p:nvSpPr>
        <p:spPr>
          <a:xfrm>
            <a:off x="405872" y="4342641"/>
            <a:ext cx="4063738" cy="576262"/>
          </a:xfrm>
          <a:prstGeom prst="rect">
            <a:avLst/>
          </a:prstGeom>
        </p:spPr>
        <p:txBody>
          <a:bodyPr vert="horz" lIns="91440" tIns="45720" rIns="91440" bIns="45720" rtlCol="0" anchor="b">
            <a:no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2400" b="0" i="0" kern="1200">
                <a:solidFill>
                  <a:schemeClr val="accent1"/>
                </a:solidFill>
                <a:latin typeface="+mj-lt"/>
                <a:ea typeface="+mj-ea"/>
                <a:cs typeface="+mj-cs"/>
              </a:defRPr>
            </a:lvl1pPr>
            <a:lvl2pPr marL="457200" indent="0" algn="l" defTabSz="457200" rtl="0" eaLnBrk="1" latinLnBrk="0" hangingPunct="1">
              <a:spcBef>
                <a:spcPts val="1000"/>
              </a:spcBef>
              <a:spcAft>
                <a:spcPts val="0"/>
              </a:spcAft>
              <a:buClr>
                <a:schemeClr val="accent1"/>
              </a:buClr>
              <a:buSzPct val="80000"/>
              <a:buFont typeface="Wingdings 3" charset="2"/>
              <a:buNone/>
              <a:defRPr sz="2000" b="1" i="0" kern="1200">
                <a:solidFill>
                  <a:schemeClr val="tx1"/>
                </a:solidFill>
                <a:latin typeface="+mj-lt"/>
                <a:ea typeface="+mj-ea"/>
                <a:cs typeface="+mj-cs"/>
              </a:defRPr>
            </a:lvl2pPr>
            <a:lvl3pPr marL="914400" indent="0" algn="l" defTabSz="457200" rtl="0" eaLnBrk="1" latinLnBrk="0" hangingPunct="1">
              <a:spcBef>
                <a:spcPts val="1000"/>
              </a:spcBef>
              <a:spcAft>
                <a:spcPts val="0"/>
              </a:spcAft>
              <a:buClr>
                <a:schemeClr val="accent1"/>
              </a:buClr>
              <a:buSzPct val="80000"/>
              <a:buFont typeface="Wingdings 3" charset="2"/>
              <a:buNone/>
              <a:defRPr sz="1800" b="1" i="0" kern="1200">
                <a:solidFill>
                  <a:schemeClr val="tx1"/>
                </a:solidFill>
                <a:latin typeface="+mj-lt"/>
                <a:ea typeface="+mj-ea"/>
                <a:cs typeface="+mj-cs"/>
              </a:defRPr>
            </a:lvl3pPr>
            <a:lvl4pPr marL="1371600" indent="0" algn="l" defTabSz="457200" rtl="0" eaLnBrk="1" latinLnBrk="0" hangingPunct="1">
              <a:spcBef>
                <a:spcPts val="1000"/>
              </a:spcBef>
              <a:spcAft>
                <a:spcPts val="0"/>
              </a:spcAft>
              <a:buClr>
                <a:schemeClr val="accent1"/>
              </a:buClr>
              <a:buSzPct val="80000"/>
              <a:buFont typeface="Wingdings 3" charset="2"/>
              <a:buNone/>
              <a:defRPr sz="1600" b="1" i="0" kern="1200">
                <a:solidFill>
                  <a:schemeClr val="tx1"/>
                </a:solidFill>
                <a:latin typeface="+mj-lt"/>
                <a:ea typeface="+mj-ea"/>
                <a:cs typeface="+mj-cs"/>
              </a:defRPr>
            </a:lvl4pPr>
            <a:lvl5pPr marL="1828800" indent="0" algn="l" defTabSz="457200" rtl="0" eaLnBrk="1" latinLnBrk="0" hangingPunct="1">
              <a:spcBef>
                <a:spcPts val="1000"/>
              </a:spcBef>
              <a:spcAft>
                <a:spcPts val="0"/>
              </a:spcAft>
              <a:buClr>
                <a:schemeClr val="accent1"/>
              </a:buClr>
              <a:buSzPct val="80000"/>
              <a:buFont typeface="Wingdings 3" charset="2"/>
              <a:buNone/>
              <a:defRPr sz="1600" b="1" i="0" kern="1200">
                <a:solidFill>
                  <a:schemeClr val="tx1"/>
                </a:solidFill>
                <a:latin typeface="+mj-lt"/>
                <a:ea typeface="+mj-ea"/>
                <a:cs typeface="+mj-cs"/>
              </a:defRPr>
            </a:lvl5pPr>
            <a:lvl6pPr marL="2286000" indent="0" algn="l" defTabSz="457200" rtl="0" eaLnBrk="1" latinLnBrk="0" hangingPunct="1">
              <a:spcBef>
                <a:spcPts val="1000"/>
              </a:spcBef>
              <a:spcAft>
                <a:spcPts val="0"/>
              </a:spcAft>
              <a:buClr>
                <a:schemeClr val="accent1"/>
              </a:buClr>
              <a:buSzPct val="80000"/>
              <a:buFont typeface="Wingdings 3" charset="2"/>
              <a:buNone/>
              <a:defRPr sz="1600" b="1" i="0" kern="1200">
                <a:solidFill>
                  <a:schemeClr val="tx1"/>
                </a:solidFill>
                <a:latin typeface="+mj-lt"/>
                <a:ea typeface="+mj-ea"/>
                <a:cs typeface="+mj-cs"/>
              </a:defRPr>
            </a:lvl6pPr>
            <a:lvl7pPr marL="2743200" indent="0" algn="l" defTabSz="457200" rtl="0" eaLnBrk="1" latinLnBrk="0" hangingPunct="1">
              <a:spcBef>
                <a:spcPts val="1000"/>
              </a:spcBef>
              <a:spcAft>
                <a:spcPts val="0"/>
              </a:spcAft>
              <a:buClr>
                <a:schemeClr val="accent1"/>
              </a:buClr>
              <a:buSzPct val="80000"/>
              <a:buFont typeface="Wingdings 3" charset="2"/>
              <a:buNone/>
              <a:defRPr sz="1600" b="1" i="0" kern="1200">
                <a:solidFill>
                  <a:schemeClr val="tx1"/>
                </a:solidFill>
                <a:latin typeface="+mj-lt"/>
                <a:ea typeface="+mj-ea"/>
                <a:cs typeface="+mj-cs"/>
              </a:defRPr>
            </a:lvl7pPr>
            <a:lvl8pPr marL="3200400" indent="0" algn="l" defTabSz="457200" rtl="0" eaLnBrk="1" latinLnBrk="0" hangingPunct="1">
              <a:spcBef>
                <a:spcPts val="1000"/>
              </a:spcBef>
              <a:spcAft>
                <a:spcPts val="0"/>
              </a:spcAft>
              <a:buClr>
                <a:schemeClr val="accent1"/>
              </a:buClr>
              <a:buSzPct val="80000"/>
              <a:buFont typeface="Wingdings 3" charset="2"/>
              <a:buNone/>
              <a:defRPr sz="1600" b="1" i="0" kern="1200">
                <a:solidFill>
                  <a:schemeClr val="tx1"/>
                </a:solidFill>
                <a:latin typeface="+mj-lt"/>
                <a:ea typeface="+mj-ea"/>
                <a:cs typeface="+mj-cs"/>
              </a:defRPr>
            </a:lvl8pPr>
            <a:lvl9pPr marL="3657600" indent="0" algn="l" defTabSz="457200" rtl="0" eaLnBrk="1" latinLnBrk="0" hangingPunct="1">
              <a:spcBef>
                <a:spcPts val="1000"/>
              </a:spcBef>
              <a:spcAft>
                <a:spcPts val="0"/>
              </a:spcAft>
              <a:buClr>
                <a:schemeClr val="accent1"/>
              </a:buClr>
              <a:buSzPct val="80000"/>
              <a:buFont typeface="Wingdings 3" charset="2"/>
              <a:buNone/>
              <a:defRPr sz="1600" b="1" i="0" kern="1200">
                <a:solidFill>
                  <a:schemeClr val="tx1"/>
                </a:solidFill>
                <a:latin typeface="+mj-lt"/>
                <a:ea typeface="+mj-ea"/>
                <a:cs typeface="+mj-cs"/>
              </a:defRPr>
            </a:lvl9pPr>
          </a:lstStyle>
          <a:p>
            <a:r>
              <a:rPr lang="en-US" dirty="0"/>
              <a:t>Predictive Analytics</a:t>
            </a:r>
          </a:p>
        </p:txBody>
      </p:sp>
      <p:sp>
        <p:nvSpPr>
          <p:cNvPr id="6" name="Text Placeholder 4">
            <a:extLst>
              <a:ext uri="{FF2B5EF4-FFF2-40B4-BE49-F238E27FC236}">
                <a16:creationId xmlns:a16="http://schemas.microsoft.com/office/drawing/2014/main" id="{C84E1BD5-9CA3-6DF5-F334-CB2CC7B6E453}"/>
              </a:ext>
            </a:extLst>
          </p:cNvPr>
          <p:cNvSpPr txBox="1">
            <a:spLocks/>
          </p:cNvSpPr>
          <p:nvPr/>
        </p:nvSpPr>
        <p:spPr>
          <a:xfrm>
            <a:off x="3817879" y="1767153"/>
            <a:ext cx="2940050" cy="1033943"/>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1400" b="0" i="0" kern="1200">
                <a:solidFill>
                  <a:schemeClr val="tx1"/>
                </a:solidFill>
                <a:latin typeface="+mj-lt"/>
                <a:ea typeface="+mj-ea"/>
                <a:cs typeface="+mj-cs"/>
              </a:defRPr>
            </a:lvl1pPr>
            <a:lvl2pPr marL="457200" indent="0" algn="l" defTabSz="457200" rtl="0" eaLnBrk="1" latinLnBrk="0" hangingPunct="1">
              <a:spcBef>
                <a:spcPts val="1000"/>
              </a:spcBef>
              <a:spcAft>
                <a:spcPts val="0"/>
              </a:spcAft>
              <a:buClr>
                <a:schemeClr val="accent1"/>
              </a:buClr>
              <a:buSzPct val="80000"/>
              <a:buFont typeface="Wingdings 3" charset="2"/>
              <a:buNone/>
              <a:defRPr sz="1200" b="0" i="0" kern="1200">
                <a:solidFill>
                  <a:schemeClr val="tx1"/>
                </a:solidFill>
                <a:latin typeface="+mj-lt"/>
                <a:ea typeface="+mj-ea"/>
                <a:cs typeface="+mj-cs"/>
              </a:defRPr>
            </a:lvl2pPr>
            <a:lvl3pPr marL="914400" indent="0" algn="l" defTabSz="457200" rtl="0" eaLnBrk="1" latinLnBrk="0" hangingPunct="1">
              <a:spcBef>
                <a:spcPts val="1000"/>
              </a:spcBef>
              <a:spcAft>
                <a:spcPts val="0"/>
              </a:spcAft>
              <a:buClr>
                <a:schemeClr val="accent1"/>
              </a:buClr>
              <a:buSzPct val="80000"/>
              <a:buFont typeface="Wingdings 3" charset="2"/>
              <a:buNone/>
              <a:defRPr sz="1000" b="0" i="0" kern="1200">
                <a:solidFill>
                  <a:schemeClr val="tx1"/>
                </a:solidFill>
                <a:latin typeface="+mj-lt"/>
                <a:ea typeface="+mj-ea"/>
                <a:cs typeface="+mj-cs"/>
              </a:defRPr>
            </a:lvl3pPr>
            <a:lvl4pPr marL="1371600" indent="0" algn="l" defTabSz="457200" rtl="0" eaLnBrk="1" latinLnBrk="0" hangingPunct="1">
              <a:spcBef>
                <a:spcPts val="1000"/>
              </a:spcBef>
              <a:spcAft>
                <a:spcPts val="0"/>
              </a:spcAft>
              <a:buClr>
                <a:schemeClr val="accent1"/>
              </a:buClr>
              <a:buSzPct val="80000"/>
              <a:buFont typeface="Wingdings 3" charset="2"/>
              <a:buNone/>
              <a:defRPr sz="900" b="0" i="0" kern="1200">
                <a:solidFill>
                  <a:schemeClr val="tx1"/>
                </a:solidFill>
                <a:latin typeface="+mj-lt"/>
                <a:ea typeface="+mj-ea"/>
                <a:cs typeface="+mj-cs"/>
              </a:defRPr>
            </a:lvl4pPr>
            <a:lvl5pPr marL="1828800" indent="0" algn="l" defTabSz="457200" rtl="0" eaLnBrk="1" latinLnBrk="0" hangingPunct="1">
              <a:spcBef>
                <a:spcPts val="1000"/>
              </a:spcBef>
              <a:spcAft>
                <a:spcPts val="0"/>
              </a:spcAft>
              <a:buClr>
                <a:schemeClr val="accent1"/>
              </a:buClr>
              <a:buSzPct val="80000"/>
              <a:buFont typeface="Wingdings 3" charset="2"/>
              <a:buNone/>
              <a:defRPr sz="900" b="0" i="0" kern="1200">
                <a:solidFill>
                  <a:schemeClr val="tx1"/>
                </a:solidFill>
                <a:latin typeface="+mj-lt"/>
                <a:ea typeface="+mj-ea"/>
                <a:cs typeface="+mj-cs"/>
              </a:defRPr>
            </a:lvl5pPr>
            <a:lvl6pPr marL="2286000" indent="0" algn="l" defTabSz="457200" rtl="0" eaLnBrk="1" latinLnBrk="0" hangingPunct="1">
              <a:spcBef>
                <a:spcPts val="1000"/>
              </a:spcBef>
              <a:spcAft>
                <a:spcPts val="0"/>
              </a:spcAft>
              <a:buClr>
                <a:schemeClr val="accent1"/>
              </a:buClr>
              <a:buSzPct val="80000"/>
              <a:buFont typeface="Wingdings 3" charset="2"/>
              <a:buNone/>
              <a:defRPr sz="900" b="0" i="0" kern="1200">
                <a:solidFill>
                  <a:schemeClr val="tx1"/>
                </a:solidFill>
                <a:latin typeface="+mj-lt"/>
                <a:ea typeface="+mj-ea"/>
                <a:cs typeface="+mj-cs"/>
              </a:defRPr>
            </a:lvl6pPr>
            <a:lvl7pPr marL="2743200" indent="0" algn="l" defTabSz="457200" rtl="0" eaLnBrk="1" latinLnBrk="0" hangingPunct="1">
              <a:spcBef>
                <a:spcPts val="1000"/>
              </a:spcBef>
              <a:spcAft>
                <a:spcPts val="0"/>
              </a:spcAft>
              <a:buClr>
                <a:schemeClr val="accent1"/>
              </a:buClr>
              <a:buSzPct val="80000"/>
              <a:buFont typeface="Wingdings 3" charset="2"/>
              <a:buNone/>
              <a:defRPr sz="900" b="0" i="0" kern="1200">
                <a:solidFill>
                  <a:schemeClr val="tx1"/>
                </a:solidFill>
                <a:latin typeface="+mj-lt"/>
                <a:ea typeface="+mj-ea"/>
                <a:cs typeface="+mj-cs"/>
              </a:defRPr>
            </a:lvl7pPr>
            <a:lvl8pPr marL="3200400" indent="0" algn="l" defTabSz="457200" rtl="0" eaLnBrk="1" latinLnBrk="0" hangingPunct="1">
              <a:spcBef>
                <a:spcPts val="1000"/>
              </a:spcBef>
              <a:spcAft>
                <a:spcPts val="0"/>
              </a:spcAft>
              <a:buClr>
                <a:schemeClr val="accent1"/>
              </a:buClr>
              <a:buSzPct val="80000"/>
              <a:buFont typeface="Wingdings 3" charset="2"/>
              <a:buNone/>
              <a:defRPr sz="900" b="0" i="0" kern="1200">
                <a:solidFill>
                  <a:schemeClr val="tx1"/>
                </a:solidFill>
                <a:latin typeface="+mj-lt"/>
                <a:ea typeface="+mj-ea"/>
                <a:cs typeface="+mj-cs"/>
              </a:defRPr>
            </a:lvl8pPr>
            <a:lvl9pPr marL="3657600" indent="0" algn="l" defTabSz="457200" rtl="0" eaLnBrk="1" latinLnBrk="0" hangingPunct="1">
              <a:spcBef>
                <a:spcPts val="1000"/>
              </a:spcBef>
              <a:spcAft>
                <a:spcPts val="0"/>
              </a:spcAft>
              <a:buClr>
                <a:schemeClr val="accent1"/>
              </a:buClr>
              <a:buSzPct val="80000"/>
              <a:buFont typeface="Wingdings 3" charset="2"/>
              <a:buNone/>
              <a:defRPr sz="900" b="0" i="0" kern="1200">
                <a:solidFill>
                  <a:schemeClr val="tx1"/>
                </a:solidFill>
                <a:latin typeface="+mj-lt"/>
                <a:ea typeface="+mj-ea"/>
                <a:cs typeface="+mj-cs"/>
              </a:defRPr>
            </a:lvl9pPr>
          </a:lstStyle>
          <a:p>
            <a:endParaRPr lang="en-US" dirty="0"/>
          </a:p>
        </p:txBody>
      </p:sp>
      <p:sp>
        <p:nvSpPr>
          <p:cNvPr id="9" name="Text Placeholder 4">
            <a:extLst>
              <a:ext uri="{FF2B5EF4-FFF2-40B4-BE49-F238E27FC236}">
                <a16:creationId xmlns:a16="http://schemas.microsoft.com/office/drawing/2014/main" id="{D1B2E72B-6361-492E-6B16-626581E90A5C}"/>
              </a:ext>
            </a:extLst>
          </p:cNvPr>
          <p:cNvSpPr txBox="1">
            <a:spLocks/>
          </p:cNvSpPr>
          <p:nvPr/>
        </p:nvSpPr>
        <p:spPr>
          <a:xfrm>
            <a:off x="463198" y="5143018"/>
            <a:ext cx="3402919" cy="1440183"/>
          </a:xfrm>
          <a:prstGeom prst="rect">
            <a:avLst/>
          </a:prstGeom>
        </p:spPr>
        <p:txBody>
          <a:bodyPr vert="horz" lIns="91440" tIns="45720" rIns="91440" bIns="45720" rtlCol="0" anchor="t">
            <a:normAutofit lnSpcReduction="10000"/>
          </a:bodyPr>
          <a:lstStyle>
            <a:lvl1pPr marL="0" indent="0" algn="l" defTabSz="457200" rtl="0" eaLnBrk="1" latinLnBrk="0" hangingPunct="1">
              <a:spcBef>
                <a:spcPts val="1000"/>
              </a:spcBef>
              <a:spcAft>
                <a:spcPts val="0"/>
              </a:spcAft>
              <a:buClr>
                <a:schemeClr val="accent1"/>
              </a:buClr>
              <a:buSzPct val="80000"/>
              <a:buFont typeface="Wingdings 3" charset="2"/>
              <a:buNone/>
              <a:defRPr sz="1400" b="0" i="0" kern="1200">
                <a:solidFill>
                  <a:schemeClr val="tx1"/>
                </a:solidFill>
                <a:latin typeface="+mj-lt"/>
                <a:ea typeface="+mj-ea"/>
                <a:cs typeface="+mj-cs"/>
              </a:defRPr>
            </a:lvl1pPr>
            <a:lvl2pPr marL="457200" indent="0" algn="l" defTabSz="457200" rtl="0" eaLnBrk="1" latinLnBrk="0" hangingPunct="1">
              <a:spcBef>
                <a:spcPts val="1000"/>
              </a:spcBef>
              <a:spcAft>
                <a:spcPts val="0"/>
              </a:spcAft>
              <a:buClr>
                <a:schemeClr val="accent1"/>
              </a:buClr>
              <a:buSzPct val="80000"/>
              <a:buFont typeface="Wingdings 3" charset="2"/>
              <a:buNone/>
              <a:defRPr sz="1200" b="0" i="0" kern="1200">
                <a:solidFill>
                  <a:schemeClr val="tx1"/>
                </a:solidFill>
                <a:latin typeface="+mj-lt"/>
                <a:ea typeface="+mj-ea"/>
                <a:cs typeface="+mj-cs"/>
              </a:defRPr>
            </a:lvl2pPr>
            <a:lvl3pPr marL="914400" indent="0" algn="l" defTabSz="457200" rtl="0" eaLnBrk="1" latinLnBrk="0" hangingPunct="1">
              <a:spcBef>
                <a:spcPts val="1000"/>
              </a:spcBef>
              <a:spcAft>
                <a:spcPts val="0"/>
              </a:spcAft>
              <a:buClr>
                <a:schemeClr val="accent1"/>
              </a:buClr>
              <a:buSzPct val="80000"/>
              <a:buFont typeface="Wingdings 3" charset="2"/>
              <a:buNone/>
              <a:defRPr sz="1000" b="0" i="0" kern="1200">
                <a:solidFill>
                  <a:schemeClr val="tx1"/>
                </a:solidFill>
                <a:latin typeface="+mj-lt"/>
                <a:ea typeface="+mj-ea"/>
                <a:cs typeface="+mj-cs"/>
              </a:defRPr>
            </a:lvl3pPr>
            <a:lvl4pPr marL="1371600" indent="0" algn="l" defTabSz="457200" rtl="0" eaLnBrk="1" latinLnBrk="0" hangingPunct="1">
              <a:spcBef>
                <a:spcPts val="1000"/>
              </a:spcBef>
              <a:spcAft>
                <a:spcPts val="0"/>
              </a:spcAft>
              <a:buClr>
                <a:schemeClr val="accent1"/>
              </a:buClr>
              <a:buSzPct val="80000"/>
              <a:buFont typeface="Wingdings 3" charset="2"/>
              <a:buNone/>
              <a:defRPr sz="900" b="0" i="0" kern="1200">
                <a:solidFill>
                  <a:schemeClr val="tx1"/>
                </a:solidFill>
                <a:latin typeface="+mj-lt"/>
                <a:ea typeface="+mj-ea"/>
                <a:cs typeface="+mj-cs"/>
              </a:defRPr>
            </a:lvl4pPr>
            <a:lvl5pPr marL="1828800" indent="0" algn="l" defTabSz="457200" rtl="0" eaLnBrk="1" latinLnBrk="0" hangingPunct="1">
              <a:spcBef>
                <a:spcPts val="1000"/>
              </a:spcBef>
              <a:spcAft>
                <a:spcPts val="0"/>
              </a:spcAft>
              <a:buClr>
                <a:schemeClr val="accent1"/>
              </a:buClr>
              <a:buSzPct val="80000"/>
              <a:buFont typeface="Wingdings 3" charset="2"/>
              <a:buNone/>
              <a:defRPr sz="900" b="0" i="0" kern="1200">
                <a:solidFill>
                  <a:schemeClr val="tx1"/>
                </a:solidFill>
                <a:latin typeface="+mj-lt"/>
                <a:ea typeface="+mj-ea"/>
                <a:cs typeface="+mj-cs"/>
              </a:defRPr>
            </a:lvl5pPr>
            <a:lvl6pPr marL="2286000" indent="0" algn="l" defTabSz="457200" rtl="0" eaLnBrk="1" latinLnBrk="0" hangingPunct="1">
              <a:spcBef>
                <a:spcPts val="1000"/>
              </a:spcBef>
              <a:spcAft>
                <a:spcPts val="0"/>
              </a:spcAft>
              <a:buClr>
                <a:schemeClr val="accent1"/>
              </a:buClr>
              <a:buSzPct val="80000"/>
              <a:buFont typeface="Wingdings 3" charset="2"/>
              <a:buNone/>
              <a:defRPr sz="900" b="0" i="0" kern="1200">
                <a:solidFill>
                  <a:schemeClr val="tx1"/>
                </a:solidFill>
                <a:latin typeface="+mj-lt"/>
                <a:ea typeface="+mj-ea"/>
                <a:cs typeface="+mj-cs"/>
              </a:defRPr>
            </a:lvl6pPr>
            <a:lvl7pPr marL="2743200" indent="0" algn="l" defTabSz="457200" rtl="0" eaLnBrk="1" latinLnBrk="0" hangingPunct="1">
              <a:spcBef>
                <a:spcPts val="1000"/>
              </a:spcBef>
              <a:spcAft>
                <a:spcPts val="0"/>
              </a:spcAft>
              <a:buClr>
                <a:schemeClr val="accent1"/>
              </a:buClr>
              <a:buSzPct val="80000"/>
              <a:buFont typeface="Wingdings 3" charset="2"/>
              <a:buNone/>
              <a:defRPr sz="900" b="0" i="0" kern="1200">
                <a:solidFill>
                  <a:schemeClr val="tx1"/>
                </a:solidFill>
                <a:latin typeface="+mj-lt"/>
                <a:ea typeface="+mj-ea"/>
                <a:cs typeface="+mj-cs"/>
              </a:defRPr>
            </a:lvl7pPr>
            <a:lvl8pPr marL="3200400" indent="0" algn="l" defTabSz="457200" rtl="0" eaLnBrk="1" latinLnBrk="0" hangingPunct="1">
              <a:spcBef>
                <a:spcPts val="1000"/>
              </a:spcBef>
              <a:spcAft>
                <a:spcPts val="0"/>
              </a:spcAft>
              <a:buClr>
                <a:schemeClr val="accent1"/>
              </a:buClr>
              <a:buSzPct val="80000"/>
              <a:buFont typeface="Wingdings 3" charset="2"/>
              <a:buNone/>
              <a:defRPr sz="900" b="0" i="0" kern="1200">
                <a:solidFill>
                  <a:schemeClr val="tx1"/>
                </a:solidFill>
                <a:latin typeface="+mj-lt"/>
                <a:ea typeface="+mj-ea"/>
                <a:cs typeface="+mj-cs"/>
              </a:defRPr>
            </a:lvl8pPr>
            <a:lvl9pPr marL="3657600" indent="0" algn="l" defTabSz="457200" rtl="0" eaLnBrk="1" latinLnBrk="0" hangingPunct="1">
              <a:spcBef>
                <a:spcPts val="1000"/>
              </a:spcBef>
              <a:spcAft>
                <a:spcPts val="0"/>
              </a:spcAft>
              <a:buClr>
                <a:schemeClr val="accent1"/>
              </a:buClr>
              <a:buSzPct val="80000"/>
              <a:buFont typeface="Wingdings 3" charset="2"/>
              <a:buNone/>
              <a:defRPr sz="900" b="0" i="0" kern="1200">
                <a:solidFill>
                  <a:schemeClr val="tx1"/>
                </a:solidFill>
                <a:latin typeface="+mj-lt"/>
                <a:ea typeface="+mj-ea"/>
                <a:cs typeface="+mj-cs"/>
              </a:defRPr>
            </a:lvl9pPr>
          </a:lstStyle>
          <a:p>
            <a:pPr marL="285750" indent="-285750">
              <a:buFont typeface="Wingdings" panose="05000000000000000000" pitchFamily="2" charset="2"/>
              <a:buChar char="ü"/>
            </a:pPr>
            <a:r>
              <a:rPr lang="en-US" sz="1800" b="0" i="0" dirty="0">
                <a:effectLst/>
                <a:latin typeface="+mn-lt"/>
              </a:rPr>
              <a:t>Identify data trends and patterns </a:t>
            </a:r>
          </a:p>
          <a:p>
            <a:pPr marL="285750" indent="-285750">
              <a:buFont typeface="Wingdings" panose="05000000000000000000" pitchFamily="2" charset="2"/>
              <a:buChar char="ü"/>
            </a:pPr>
            <a:r>
              <a:rPr lang="en-US" sz="1800" b="0" i="0" dirty="0">
                <a:effectLst/>
                <a:latin typeface="+mn-lt"/>
              </a:rPr>
              <a:t>Early disease detection</a:t>
            </a:r>
          </a:p>
          <a:p>
            <a:pPr marL="285750" indent="-285750">
              <a:buFont typeface="Wingdings" panose="05000000000000000000" pitchFamily="2" charset="2"/>
              <a:buChar char="ü"/>
            </a:pPr>
            <a:r>
              <a:rPr lang="en-US" sz="1800" b="0" i="0" dirty="0">
                <a:effectLst/>
                <a:latin typeface="+mn-lt"/>
              </a:rPr>
              <a:t>Predict outcomes </a:t>
            </a:r>
          </a:p>
          <a:p>
            <a:pPr marL="285750" indent="-285750">
              <a:buFont typeface="Wingdings" panose="05000000000000000000" pitchFamily="2" charset="2"/>
              <a:buChar char="ü"/>
            </a:pPr>
            <a:endParaRPr lang="en-US" sz="1800" dirty="0">
              <a:latin typeface="+mn-lt"/>
            </a:endParaRPr>
          </a:p>
        </p:txBody>
      </p:sp>
      <p:sp>
        <p:nvSpPr>
          <p:cNvPr id="2" name="Text Placeholder 2">
            <a:extLst>
              <a:ext uri="{FF2B5EF4-FFF2-40B4-BE49-F238E27FC236}">
                <a16:creationId xmlns:a16="http://schemas.microsoft.com/office/drawing/2014/main" id="{5D81199F-BFE7-D7E3-120B-D55E33F79F05}"/>
              </a:ext>
            </a:extLst>
          </p:cNvPr>
          <p:cNvSpPr txBox="1">
            <a:spLocks/>
          </p:cNvSpPr>
          <p:nvPr/>
        </p:nvSpPr>
        <p:spPr>
          <a:xfrm>
            <a:off x="440677" y="1784744"/>
            <a:ext cx="2999908" cy="791646"/>
          </a:xfrm>
          <a:prstGeom prst="rect">
            <a:avLst/>
          </a:prstGeom>
        </p:spPr>
        <p:txBody>
          <a:bodyPr vert="horz" lIns="91440" tIns="45720" rIns="91440" bIns="45720" rtlCol="0" anchor="b">
            <a:no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2400" b="0" i="0" kern="1200">
                <a:solidFill>
                  <a:schemeClr val="accent1"/>
                </a:solidFill>
                <a:latin typeface="+mj-lt"/>
                <a:ea typeface="+mj-ea"/>
                <a:cs typeface="+mj-cs"/>
              </a:defRPr>
            </a:lvl1pPr>
            <a:lvl2pPr marL="457200" indent="0" algn="l" defTabSz="457200" rtl="0" eaLnBrk="1" latinLnBrk="0" hangingPunct="1">
              <a:spcBef>
                <a:spcPts val="1000"/>
              </a:spcBef>
              <a:spcAft>
                <a:spcPts val="0"/>
              </a:spcAft>
              <a:buClr>
                <a:schemeClr val="accent1"/>
              </a:buClr>
              <a:buSzPct val="80000"/>
              <a:buFont typeface="Wingdings 3" charset="2"/>
              <a:buNone/>
              <a:defRPr sz="2000" b="1" i="0" kern="1200">
                <a:solidFill>
                  <a:schemeClr val="tx1"/>
                </a:solidFill>
                <a:latin typeface="+mj-lt"/>
                <a:ea typeface="+mj-ea"/>
                <a:cs typeface="+mj-cs"/>
              </a:defRPr>
            </a:lvl2pPr>
            <a:lvl3pPr marL="914400" indent="0" algn="l" defTabSz="457200" rtl="0" eaLnBrk="1" latinLnBrk="0" hangingPunct="1">
              <a:spcBef>
                <a:spcPts val="1000"/>
              </a:spcBef>
              <a:spcAft>
                <a:spcPts val="0"/>
              </a:spcAft>
              <a:buClr>
                <a:schemeClr val="accent1"/>
              </a:buClr>
              <a:buSzPct val="80000"/>
              <a:buFont typeface="Wingdings 3" charset="2"/>
              <a:buNone/>
              <a:defRPr sz="1800" b="1" i="0" kern="1200">
                <a:solidFill>
                  <a:schemeClr val="tx1"/>
                </a:solidFill>
                <a:latin typeface="+mj-lt"/>
                <a:ea typeface="+mj-ea"/>
                <a:cs typeface="+mj-cs"/>
              </a:defRPr>
            </a:lvl3pPr>
            <a:lvl4pPr marL="1371600" indent="0" algn="l" defTabSz="457200" rtl="0" eaLnBrk="1" latinLnBrk="0" hangingPunct="1">
              <a:spcBef>
                <a:spcPts val="1000"/>
              </a:spcBef>
              <a:spcAft>
                <a:spcPts val="0"/>
              </a:spcAft>
              <a:buClr>
                <a:schemeClr val="accent1"/>
              </a:buClr>
              <a:buSzPct val="80000"/>
              <a:buFont typeface="Wingdings 3" charset="2"/>
              <a:buNone/>
              <a:defRPr sz="1600" b="1" i="0" kern="1200">
                <a:solidFill>
                  <a:schemeClr val="tx1"/>
                </a:solidFill>
                <a:latin typeface="+mj-lt"/>
                <a:ea typeface="+mj-ea"/>
                <a:cs typeface="+mj-cs"/>
              </a:defRPr>
            </a:lvl4pPr>
            <a:lvl5pPr marL="1828800" indent="0" algn="l" defTabSz="457200" rtl="0" eaLnBrk="1" latinLnBrk="0" hangingPunct="1">
              <a:spcBef>
                <a:spcPts val="1000"/>
              </a:spcBef>
              <a:spcAft>
                <a:spcPts val="0"/>
              </a:spcAft>
              <a:buClr>
                <a:schemeClr val="accent1"/>
              </a:buClr>
              <a:buSzPct val="80000"/>
              <a:buFont typeface="Wingdings 3" charset="2"/>
              <a:buNone/>
              <a:defRPr sz="1600" b="1" i="0" kern="1200">
                <a:solidFill>
                  <a:schemeClr val="tx1"/>
                </a:solidFill>
                <a:latin typeface="+mj-lt"/>
                <a:ea typeface="+mj-ea"/>
                <a:cs typeface="+mj-cs"/>
              </a:defRPr>
            </a:lvl5pPr>
            <a:lvl6pPr marL="2286000" indent="0" algn="l" defTabSz="457200" rtl="0" eaLnBrk="1" latinLnBrk="0" hangingPunct="1">
              <a:spcBef>
                <a:spcPts val="1000"/>
              </a:spcBef>
              <a:spcAft>
                <a:spcPts val="0"/>
              </a:spcAft>
              <a:buClr>
                <a:schemeClr val="accent1"/>
              </a:buClr>
              <a:buSzPct val="80000"/>
              <a:buFont typeface="Wingdings 3" charset="2"/>
              <a:buNone/>
              <a:defRPr sz="1600" b="1" i="0" kern="1200">
                <a:solidFill>
                  <a:schemeClr val="tx1"/>
                </a:solidFill>
                <a:latin typeface="+mj-lt"/>
                <a:ea typeface="+mj-ea"/>
                <a:cs typeface="+mj-cs"/>
              </a:defRPr>
            </a:lvl6pPr>
            <a:lvl7pPr marL="2743200" indent="0" algn="l" defTabSz="457200" rtl="0" eaLnBrk="1" latinLnBrk="0" hangingPunct="1">
              <a:spcBef>
                <a:spcPts val="1000"/>
              </a:spcBef>
              <a:spcAft>
                <a:spcPts val="0"/>
              </a:spcAft>
              <a:buClr>
                <a:schemeClr val="accent1"/>
              </a:buClr>
              <a:buSzPct val="80000"/>
              <a:buFont typeface="Wingdings 3" charset="2"/>
              <a:buNone/>
              <a:defRPr sz="1600" b="1" i="0" kern="1200">
                <a:solidFill>
                  <a:schemeClr val="tx1"/>
                </a:solidFill>
                <a:latin typeface="+mj-lt"/>
                <a:ea typeface="+mj-ea"/>
                <a:cs typeface="+mj-cs"/>
              </a:defRPr>
            </a:lvl7pPr>
            <a:lvl8pPr marL="3200400" indent="0" algn="l" defTabSz="457200" rtl="0" eaLnBrk="1" latinLnBrk="0" hangingPunct="1">
              <a:spcBef>
                <a:spcPts val="1000"/>
              </a:spcBef>
              <a:spcAft>
                <a:spcPts val="0"/>
              </a:spcAft>
              <a:buClr>
                <a:schemeClr val="accent1"/>
              </a:buClr>
              <a:buSzPct val="80000"/>
              <a:buFont typeface="Wingdings 3" charset="2"/>
              <a:buNone/>
              <a:defRPr sz="1600" b="1" i="0" kern="1200">
                <a:solidFill>
                  <a:schemeClr val="tx1"/>
                </a:solidFill>
                <a:latin typeface="+mj-lt"/>
                <a:ea typeface="+mj-ea"/>
                <a:cs typeface="+mj-cs"/>
              </a:defRPr>
            </a:lvl8pPr>
            <a:lvl9pPr marL="3657600" indent="0" algn="l" defTabSz="457200" rtl="0" eaLnBrk="1" latinLnBrk="0" hangingPunct="1">
              <a:spcBef>
                <a:spcPts val="1000"/>
              </a:spcBef>
              <a:spcAft>
                <a:spcPts val="0"/>
              </a:spcAft>
              <a:buClr>
                <a:schemeClr val="accent1"/>
              </a:buClr>
              <a:buSzPct val="80000"/>
              <a:buFont typeface="Wingdings 3" charset="2"/>
              <a:buNone/>
              <a:defRPr sz="1600" b="1" i="0" kern="1200">
                <a:solidFill>
                  <a:schemeClr val="tx1"/>
                </a:solidFill>
                <a:latin typeface="+mj-lt"/>
                <a:ea typeface="+mj-ea"/>
                <a:cs typeface="+mj-cs"/>
              </a:defRPr>
            </a:lvl9pPr>
          </a:lstStyle>
          <a:p>
            <a:r>
              <a:rPr lang="en-US" dirty="0"/>
              <a:t>Enhanced Decision Making</a:t>
            </a:r>
          </a:p>
        </p:txBody>
      </p:sp>
      <p:sp>
        <p:nvSpPr>
          <p:cNvPr id="11" name="Text Placeholder 4">
            <a:extLst>
              <a:ext uri="{FF2B5EF4-FFF2-40B4-BE49-F238E27FC236}">
                <a16:creationId xmlns:a16="http://schemas.microsoft.com/office/drawing/2014/main" id="{92BCEB8F-A330-4518-F38A-EC8B5D418376}"/>
              </a:ext>
            </a:extLst>
          </p:cNvPr>
          <p:cNvSpPr txBox="1">
            <a:spLocks/>
          </p:cNvSpPr>
          <p:nvPr/>
        </p:nvSpPr>
        <p:spPr>
          <a:xfrm>
            <a:off x="576948" y="5652400"/>
            <a:ext cx="2940050" cy="1033943"/>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1400" b="0" i="0" kern="1200">
                <a:solidFill>
                  <a:schemeClr val="tx1"/>
                </a:solidFill>
                <a:latin typeface="+mj-lt"/>
                <a:ea typeface="+mj-ea"/>
                <a:cs typeface="+mj-cs"/>
              </a:defRPr>
            </a:lvl1pPr>
            <a:lvl2pPr marL="457200" indent="0" algn="l" defTabSz="457200" rtl="0" eaLnBrk="1" latinLnBrk="0" hangingPunct="1">
              <a:spcBef>
                <a:spcPts val="1000"/>
              </a:spcBef>
              <a:spcAft>
                <a:spcPts val="0"/>
              </a:spcAft>
              <a:buClr>
                <a:schemeClr val="accent1"/>
              </a:buClr>
              <a:buSzPct val="80000"/>
              <a:buFont typeface="Wingdings 3" charset="2"/>
              <a:buNone/>
              <a:defRPr sz="1200" b="0" i="0" kern="1200">
                <a:solidFill>
                  <a:schemeClr val="tx1"/>
                </a:solidFill>
                <a:latin typeface="+mj-lt"/>
                <a:ea typeface="+mj-ea"/>
                <a:cs typeface="+mj-cs"/>
              </a:defRPr>
            </a:lvl2pPr>
            <a:lvl3pPr marL="914400" indent="0" algn="l" defTabSz="457200" rtl="0" eaLnBrk="1" latinLnBrk="0" hangingPunct="1">
              <a:spcBef>
                <a:spcPts val="1000"/>
              </a:spcBef>
              <a:spcAft>
                <a:spcPts val="0"/>
              </a:spcAft>
              <a:buClr>
                <a:schemeClr val="accent1"/>
              </a:buClr>
              <a:buSzPct val="80000"/>
              <a:buFont typeface="Wingdings 3" charset="2"/>
              <a:buNone/>
              <a:defRPr sz="1000" b="0" i="0" kern="1200">
                <a:solidFill>
                  <a:schemeClr val="tx1"/>
                </a:solidFill>
                <a:latin typeface="+mj-lt"/>
                <a:ea typeface="+mj-ea"/>
                <a:cs typeface="+mj-cs"/>
              </a:defRPr>
            </a:lvl3pPr>
            <a:lvl4pPr marL="1371600" indent="0" algn="l" defTabSz="457200" rtl="0" eaLnBrk="1" latinLnBrk="0" hangingPunct="1">
              <a:spcBef>
                <a:spcPts val="1000"/>
              </a:spcBef>
              <a:spcAft>
                <a:spcPts val="0"/>
              </a:spcAft>
              <a:buClr>
                <a:schemeClr val="accent1"/>
              </a:buClr>
              <a:buSzPct val="80000"/>
              <a:buFont typeface="Wingdings 3" charset="2"/>
              <a:buNone/>
              <a:defRPr sz="900" b="0" i="0" kern="1200">
                <a:solidFill>
                  <a:schemeClr val="tx1"/>
                </a:solidFill>
                <a:latin typeface="+mj-lt"/>
                <a:ea typeface="+mj-ea"/>
                <a:cs typeface="+mj-cs"/>
              </a:defRPr>
            </a:lvl4pPr>
            <a:lvl5pPr marL="1828800" indent="0" algn="l" defTabSz="457200" rtl="0" eaLnBrk="1" latinLnBrk="0" hangingPunct="1">
              <a:spcBef>
                <a:spcPts val="1000"/>
              </a:spcBef>
              <a:spcAft>
                <a:spcPts val="0"/>
              </a:spcAft>
              <a:buClr>
                <a:schemeClr val="accent1"/>
              </a:buClr>
              <a:buSzPct val="80000"/>
              <a:buFont typeface="Wingdings 3" charset="2"/>
              <a:buNone/>
              <a:defRPr sz="900" b="0" i="0" kern="1200">
                <a:solidFill>
                  <a:schemeClr val="tx1"/>
                </a:solidFill>
                <a:latin typeface="+mj-lt"/>
                <a:ea typeface="+mj-ea"/>
                <a:cs typeface="+mj-cs"/>
              </a:defRPr>
            </a:lvl5pPr>
            <a:lvl6pPr marL="2286000" indent="0" algn="l" defTabSz="457200" rtl="0" eaLnBrk="1" latinLnBrk="0" hangingPunct="1">
              <a:spcBef>
                <a:spcPts val="1000"/>
              </a:spcBef>
              <a:spcAft>
                <a:spcPts val="0"/>
              </a:spcAft>
              <a:buClr>
                <a:schemeClr val="accent1"/>
              </a:buClr>
              <a:buSzPct val="80000"/>
              <a:buFont typeface="Wingdings 3" charset="2"/>
              <a:buNone/>
              <a:defRPr sz="900" b="0" i="0" kern="1200">
                <a:solidFill>
                  <a:schemeClr val="tx1"/>
                </a:solidFill>
                <a:latin typeface="+mj-lt"/>
                <a:ea typeface="+mj-ea"/>
                <a:cs typeface="+mj-cs"/>
              </a:defRPr>
            </a:lvl6pPr>
            <a:lvl7pPr marL="2743200" indent="0" algn="l" defTabSz="457200" rtl="0" eaLnBrk="1" latinLnBrk="0" hangingPunct="1">
              <a:spcBef>
                <a:spcPts val="1000"/>
              </a:spcBef>
              <a:spcAft>
                <a:spcPts val="0"/>
              </a:spcAft>
              <a:buClr>
                <a:schemeClr val="accent1"/>
              </a:buClr>
              <a:buSzPct val="80000"/>
              <a:buFont typeface="Wingdings 3" charset="2"/>
              <a:buNone/>
              <a:defRPr sz="900" b="0" i="0" kern="1200">
                <a:solidFill>
                  <a:schemeClr val="tx1"/>
                </a:solidFill>
                <a:latin typeface="+mj-lt"/>
                <a:ea typeface="+mj-ea"/>
                <a:cs typeface="+mj-cs"/>
              </a:defRPr>
            </a:lvl7pPr>
            <a:lvl8pPr marL="3200400" indent="0" algn="l" defTabSz="457200" rtl="0" eaLnBrk="1" latinLnBrk="0" hangingPunct="1">
              <a:spcBef>
                <a:spcPts val="1000"/>
              </a:spcBef>
              <a:spcAft>
                <a:spcPts val="0"/>
              </a:spcAft>
              <a:buClr>
                <a:schemeClr val="accent1"/>
              </a:buClr>
              <a:buSzPct val="80000"/>
              <a:buFont typeface="Wingdings 3" charset="2"/>
              <a:buNone/>
              <a:defRPr sz="900" b="0" i="0" kern="1200">
                <a:solidFill>
                  <a:schemeClr val="tx1"/>
                </a:solidFill>
                <a:latin typeface="+mj-lt"/>
                <a:ea typeface="+mj-ea"/>
                <a:cs typeface="+mj-cs"/>
              </a:defRPr>
            </a:lvl8pPr>
            <a:lvl9pPr marL="3657600" indent="0" algn="l" defTabSz="457200" rtl="0" eaLnBrk="1" latinLnBrk="0" hangingPunct="1">
              <a:spcBef>
                <a:spcPts val="1000"/>
              </a:spcBef>
              <a:spcAft>
                <a:spcPts val="0"/>
              </a:spcAft>
              <a:buClr>
                <a:schemeClr val="accent1"/>
              </a:buClr>
              <a:buSzPct val="80000"/>
              <a:buFont typeface="Wingdings 3" charset="2"/>
              <a:buNone/>
              <a:defRPr sz="900" b="0" i="0" kern="1200">
                <a:solidFill>
                  <a:schemeClr val="tx1"/>
                </a:solidFill>
                <a:latin typeface="+mj-lt"/>
                <a:ea typeface="+mj-ea"/>
                <a:cs typeface="+mj-cs"/>
              </a:defRPr>
            </a:lvl9pPr>
          </a:lstStyle>
          <a:p>
            <a:endParaRPr lang="en-US" dirty="0"/>
          </a:p>
        </p:txBody>
      </p:sp>
      <p:sp>
        <p:nvSpPr>
          <p:cNvPr id="13" name="Text Placeholder 12">
            <a:extLst>
              <a:ext uri="{FF2B5EF4-FFF2-40B4-BE49-F238E27FC236}">
                <a16:creationId xmlns:a16="http://schemas.microsoft.com/office/drawing/2014/main" id="{A2076AA5-412D-9366-F55C-EE55A0EC89D0}"/>
              </a:ext>
            </a:extLst>
          </p:cNvPr>
          <p:cNvSpPr>
            <a:spLocks noGrp="1"/>
          </p:cNvSpPr>
          <p:nvPr>
            <p:ph type="body" sz="quarter" idx="3"/>
          </p:nvPr>
        </p:nvSpPr>
        <p:spPr>
          <a:xfrm>
            <a:off x="7660640" y="1588324"/>
            <a:ext cx="3538320" cy="1024741"/>
          </a:xfrm>
        </p:spPr>
        <p:txBody>
          <a:bodyPr/>
          <a:lstStyle/>
          <a:p>
            <a:r>
              <a:rPr lang="en-US" dirty="0"/>
              <a:t>Reduced Administrative Burden</a:t>
            </a:r>
          </a:p>
        </p:txBody>
      </p:sp>
      <p:sp>
        <p:nvSpPr>
          <p:cNvPr id="14" name="TextBox 13">
            <a:extLst>
              <a:ext uri="{FF2B5EF4-FFF2-40B4-BE49-F238E27FC236}">
                <a16:creationId xmlns:a16="http://schemas.microsoft.com/office/drawing/2014/main" id="{D740405F-D00A-35B8-6CC4-85C621A0AB92}"/>
              </a:ext>
            </a:extLst>
          </p:cNvPr>
          <p:cNvSpPr txBox="1"/>
          <p:nvPr/>
        </p:nvSpPr>
        <p:spPr>
          <a:xfrm>
            <a:off x="4057841" y="3322721"/>
            <a:ext cx="2774867" cy="2616101"/>
          </a:xfrm>
          <a:prstGeom prst="rect">
            <a:avLst/>
          </a:prstGeom>
          <a:noFill/>
        </p:spPr>
        <p:txBody>
          <a:bodyPr wrap="square" rtlCol="0">
            <a:spAutoFit/>
          </a:bodyPr>
          <a:lstStyle/>
          <a:p>
            <a:pPr marL="285750" indent="-285750">
              <a:spcBef>
                <a:spcPts val="600"/>
              </a:spcBef>
              <a:spcAft>
                <a:spcPts val="300"/>
              </a:spcAft>
              <a:buClr>
                <a:schemeClr val="accent1"/>
              </a:buClr>
              <a:buSzPct val="80000"/>
              <a:buFont typeface="Wingdings" panose="05000000000000000000" pitchFamily="2" charset="2"/>
              <a:buChar char="ü"/>
            </a:pPr>
            <a:r>
              <a:rPr lang="en-US" dirty="0"/>
              <a:t>Reminders and increased communication </a:t>
            </a:r>
          </a:p>
          <a:p>
            <a:pPr marL="285750" indent="-285750">
              <a:spcBef>
                <a:spcPts val="600"/>
              </a:spcBef>
              <a:spcAft>
                <a:spcPts val="300"/>
              </a:spcAft>
              <a:buClr>
                <a:schemeClr val="accent1"/>
              </a:buClr>
              <a:buSzPct val="80000"/>
              <a:buFont typeface="Wingdings" panose="05000000000000000000" pitchFamily="2" charset="2"/>
              <a:buChar char="ü"/>
            </a:pPr>
            <a:r>
              <a:rPr lang="en-US" sz="1800" b="0" i="0" dirty="0">
                <a:effectLst/>
                <a:latin typeface="+mn-lt"/>
              </a:rPr>
              <a:t>Proactive, personalized care</a:t>
            </a:r>
          </a:p>
          <a:p>
            <a:pPr marL="285750" indent="-285750">
              <a:spcBef>
                <a:spcPts val="600"/>
              </a:spcBef>
              <a:spcAft>
                <a:spcPts val="300"/>
              </a:spcAft>
              <a:buClr>
                <a:schemeClr val="accent1"/>
              </a:buClr>
              <a:buSzPct val="80000"/>
              <a:buFont typeface="Wingdings" panose="05000000000000000000" pitchFamily="2" charset="2"/>
              <a:buChar char="ü"/>
            </a:pPr>
            <a:r>
              <a:rPr lang="en-US" sz="1800" dirty="0"/>
              <a:t>Ongoing, real-time identification of safety issues</a:t>
            </a:r>
          </a:p>
        </p:txBody>
      </p:sp>
      <p:sp>
        <p:nvSpPr>
          <p:cNvPr id="30" name="Text Placeholder 4">
            <a:extLst>
              <a:ext uri="{FF2B5EF4-FFF2-40B4-BE49-F238E27FC236}">
                <a16:creationId xmlns:a16="http://schemas.microsoft.com/office/drawing/2014/main" id="{99CD038A-6A8D-CA56-39D8-55AC41A33F17}"/>
              </a:ext>
            </a:extLst>
          </p:cNvPr>
          <p:cNvSpPr txBox="1">
            <a:spLocks/>
          </p:cNvSpPr>
          <p:nvPr/>
        </p:nvSpPr>
        <p:spPr>
          <a:xfrm>
            <a:off x="8138066" y="5606825"/>
            <a:ext cx="2940050" cy="1033943"/>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1400" b="0" i="0" kern="1200">
                <a:solidFill>
                  <a:schemeClr val="tx1"/>
                </a:solidFill>
                <a:latin typeface="+mj-lt"/>
                <a:ea typeface="+mj-ea"/>
                <a:cs typeface="+mj-cs"/>
              </a:defRPr>
            </a:lvl1pPr>
            <a:lvl2pPr marL="457200" indent="0" algn="l" defTabSz="457200" rtl="0" eaLnBrk="1" latinLnBrk="0" hangingPunct="1">
              <a:spcBef>
                <a:spcPts val="1000"/>
              </a:spcBef>
              <a:spcAft>
                <a:spcPts val="0"/>
              </a:spcAft>
              <a:buClr>
                <a:schemeClr val="accent1"/>
              </a:buClr>
              <a:buSzPct val="80000"/>
              <a:buFont typeface="Wingdings 3" charset="2"/>
              <a:buNone/>
              <a:defRPr sz="1200" b="0" i="0" kern="1200">
                <a:solidFill>
                  <a:schemeClr val="tx1"/>
                </a:solidFill>
                <a:latin typeface="+mj-lt"/>
                <a:ea typeface="+mj-ea"/>
                <a:cs typeface="+mj-cs"/>
              </a:defRPr>
            </a:lvl2pPr>
            <a:lvl3pPr marL="914400" indent="0" algn="l" defTabSz="457200" rtl="0" eaLnBrk="1" latinLnBrk="0" hangingPunct="1">
              <a:spcBef>
                <a:spcPts val="1000"/>
              </a:spcBef>
              <a:spcAft>
                <a:spcPts val="0"/>
              </a:spcAft>
              <a:buClr>
                <a:schemeClr val="accent1"/>
              </a:buClr>
              <a:buSzPct val="80000"/>
              <a:buFont typeface="Wingdings 3" charset="2"/>
              <a:buNone/>
              <a:defRPr sz="1000" b="0" i="0" kern="1200">
                <a:solidFill>
                  <a:schemeClr val="tx1"/>
                </a:solidFill>
                <a:latin typeface="+mj-lt"/>
                <a:ea typeface="+mj-ea"/>
                <a:cs typeface="+mj-cs"/>
              </a:defRPr>
            </a:lvl3pPr>
            <a:lvl4pPr marL="1371600" indent="0" algn="l" defTabSz="457200" rtl="0" eaLnBrk="1" latinLnBrk="0" hangingPunct="1">
              <a:spcBef>
                <a:spcPts val="1000"/>
              </a:spcBef>
              <a:spcAft>
                <a:spcPts val="0"/>
              </a:spcAft>
              <a:buClr>
                <a:schemeClr val="accent1"/>
              </a:buClr>
              <a:buSzPct val="80000"/>
              <a:buFont typeface="Wingdings 3" charset="2"/>
              <a:buNone/>
              <a:defRPr sz="900" b="0" i="0" kern="1200">
                <a:solidFill>
                  <a:schemeClr val="tx1"/>
                </a:solidFill>
                <a:latin typeface="+mj-lt"/>
                <a:ea typeface="+mj-ea"/>
                <a:cs typeface="+mj-cs"/>
              </a:defRPr>
            </a:lvl4pPr>
            <a:lvl5pPr marL="1828800" indent="0" algn="l" defTabSz="457200" rtl="0" eaLnBrk="1" latinLnBrk="0" hangingPunct="1">
              <a:spcBef>
                <a:spcPts val="1000"/>
              </a:spcBef>
              <a:spcAft>
                <a:spcPts val="0"/>
              </a:spcAft>
              <a:buClr>
                <a:schemeClr val="accent1"/>
              </a:buClr>
              <a:buSzPct val="80000"/>
              <a:buFont typeface="Wingdings 3" charset="2"/>
              <a:buNone/>
              <a:defRPr sz="900" b="0" i="0" kern="1200">
                <a:solidFill>
                  <a:schemeClr val="tx1"/>
                </a:solidFill>
                <a:latin typeface="+mj-lt"/>
                <a:ea typeface="+mj-ea"/>
                <a:cs typeface="+mj-cs"/>
              </a:defRPr>
            </a:lvl5pPr>
            <a:lvl6pPr marL="2286000" indent="0" algn="l" defTabSz="457200" rtl="0" eaLnBrk="1" latinLnBrk="0" hangingPunct="1">
              <a:spcBef>
                <a:spcPts val="1000"/>
              </a:spcBef>
              <a:spcAft>
                <a:spcPts val="0"/>
              </a:spcAft>
              <a:buClr>
                <a:schemeClr val="accent1"/>
              </a:buClr>
              <a:buSzPct val="80000"/>
              <a:buFont typeface="Wingdings 3" charset="2"/>
              <a:buNone/>
              <a:defRPr sz="900" b="0" i="0" kern="1200">
                <a:solidFill>
                  <a:schemeClr val="tx1"/>
                </a:solidFill>
                <a:latin typeface="+mj-lt"/>
                <a:ea typeface="+mj-ea"/>
                <a:cs typeface="+mj-cs"/>
              </a:defRPr>
            </a:lvl6pPr>
            <a:lvl7pPr marL="2743200" indent="0" algn="l" defTabSz="457200" rtl="0" eaLnBrk="1" latinLnBrk="0" hangingPunct="1">
              <a:spcBef>
                <a:spcPts val="1000"/>
              </a:spcBef>
              <a:spcAft>
                <a:spcPts val="0"/>
              </a:spcAft>
              <a:buClr>
                <a:schemeClr val="accent1"/>
              </a:buClr>
              <a:buSzPct val="80000"/>
              <a:buFont typeface="Wingdings 3" charset="2"/>
              <a:buNone/>
              <a:defRPr sz="900" b="0" i="0" kern="1200">
                <a:solidFill>
                  <a:schemeClr val="tx1"/>
                </a:solidFill>
                <a:latin typeface="+mj-lt"/>
                <a:ea typeface="+mj-ea"/>
                <a:cs typeface="+mj-cs"/>
              </a:defRPr>
            </a:lvl7pPr>
            <a:lvl8pPr marL="3200400" indent="0" algn="l" defTabSz="457200" rtl="0" eaLnBrk="1" latinLnBrk="0" hangingPunct="1">
              <a:spcBef>
                <a:spcPts val="1000"/>
              </a:spcBef>
              <a:spcAft>
                <a:spcPts val="0"/>
              </a:spcAft>
              <a:buClr>
                <a:schemeClr val="accent1"/>
              </a:buClr>
              <a:buSzPct val="80000"/>
              <a:buFont typeface="Wingdings 3" charset="2"/>
              <a:buNone/>
              <a:defRPr sz="900" b="0" i="0" kern="1200">
                <a:solidFill>
                  <a:schemeClr val="tx1"/>
                </a:solidFill>
                <a:latin typeface="+mj-lt"/>
                <a:ea typeface="+mj-ea"/>
                <a:cs typeface="+mj-cs"/>
              </a:defRPr>
            </a:lvl8pPr>
            <a:lvl9pPr marL="3657600" indent="0" algn="l" defTabSz="457200" rtl="0" eaLnBrk="1" latinLnBrk="0" hangingPunct="1">
              <a:spcBef>
                <a:spcPts val="1000"/>
              </a:spcBef>
              <a:spcAft>
                <a:spcPts val="0"/>
              </a:spcAft>
              <a:buClr>
                <a:schemeClr val="accent1"/>
              </a:buClr>
              <a:buSzPct val="80000"/>
              <a:buFont typeface="Wingdings 3" charset="2"/>
              <a:buNone/>
              <a:defRPr sz="900" b="0" i="0" kern="1200">
                <a:solidFill>
                  <a:schemeClr val="tx1"/>
                </a:solidFill>
                <a:latin typeface="+mj-lt"/>
                <a:ea typeface="+mj-ea"/>
                <a:cs typeface="+mj-cs"/>
              </a:defRPr>
            </a:lvl9pPr>
          </a:lstStyle>
          <a:p>
            <a:endParaRPr lang="en-US" dirty="0"/>
          </a:p>
        </p:txBody>
      </p:sp>
      <p:sp>
        <p:nvSpPr>
          <p:cNvPr id="31" name="Text Placeholder 2">
            <a:extLst>
              <a:ext uri="{FF2B5EF4-FFF2-40B4-BE49-F238E27FC236}">
                <a16:creationId xmlns:a16="http://schemas.microsoft.com/office/drawing/2014/main" id="{4EDB510D-85A0-8095-4FA5-9768D5C5F86E}"/>
              </a:ext>
            </a:extLst>
          </p:cNvPr>
          <p:cNvSpPr txBox="1">
            <a:spLocks/>
          </p:cNvSpPr>
          <p:nvPr/>
        </p:nvSpPr>
        <p:spPr>
          <a:xfrm>
            <a:off x="7829661" y="4615088"/>
            <a:ext cx="3694123" cy="576262"/>
          </a:xfrm>
          <a:prstGeom prst="rect">
            <a:avLst/>
          </a:prstGeom>
        </p:spPr>
        <p:txBody>
          <a:bodyPr vert="horz" lIns="91440" tIns="45720" rIns="91440" bIns="45720" rtlCol="0" anchor="b">
            <a:no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2400" b="0" i="0" kern="1200">
                <a:solidFill>
                  <a:schemeClr val="accent1"/>
                </a:solidFill>
                <a:latin typeface="+mj-lt"/>
                <a:ea typeface="+mj-ea"/>
                <a:cs typeface="+mj-cs"/>
              </a:defRPr>
            </a:lvl1pPr>
            <a:lvl2pPr marL="457200" indent="0" algn="l" defTabSz="457200" rtl="0" eaLnBrk="1" latinLnBrk="0" hangingPunct="1">
              <a:spcBef>
                <a:spcPts val="1000"/>
              </a:spcBef>
              <a:spcAft>
                <a:spcPts val="0"/>
              </a:spcAft>
              <a:buClr>
                <a:schemeClr val="accent1"/>
              </a:buClr>
              <a:buSzPct val="80000"/>
              <a:buFont typeface="Wingdings 3" charset="2"/>
              <a:buNone/>
              <a:defRPr sz="2000" b="1" i="0" kern="1200">
                <a:solidFill>
                  <a:schemeClr val="tx1"/>
                </a:solidFill>
                <a:latin typeface="+mj-lt"/>
                <a:ea typeface="+mj-ea"/>
                <a:cs typeface="+mj-cs"/>
              </a:defRPr>
            </a:lvl2pPr>
            <a:lvl3pPr marL="914400" indent="0" algn="l" defTabSz="457200" rtl="0" eaLnBrk="1" latinLnBrk="0" hangingPunct="1">
              <a:spcBef>
                <a:spcPts val="1000"/>
              </a:spcBef>
              <a:spcAft>
                <a:spcPts val="0"/>
              </a:spcAft>
              <a:buClr>
                <a:schemeClr val="accent1"/>
              </a:buClr>
              <a:buSzPct val="80000"/>
              <a:buFont typeface="Wingdings 3" charset="2"/>
              <a:buNone/>
              <a:defRPr sz="1800" b="1" i="0" kern="1200">
                <a:solidFill>
                  <a:schemeClr val="tx1"/>
                </a:solidFill>
                <a:latin typeface="+mj-lt"/>
                <a:ea typeface="+mj-ea"/>
                <a:cs typeface="+mj-cs"/>
              </a:defRPr>
            </a:lvl3pPr>
            <a:lvl4pPr marL="1371600" indent="0" algn="l" defTabSz="457200" rtl="0" eaLnBrk="1" latinLnBrk="0" hangingPunct="1">
              <a:spcBef>
                <a:spcPts val="1000"/>
              </a:spcBef>
              <a:spcAft>
                <a:spcPts val="0"/>
              </a:spcAft>
              <a:buClr>
                <a:schemeClr val="accent1"/>
              </a:buClr>
              <a:buSzPct val="80000"/>
              <a:buFont typeface="Wingdings 3" charset="2"/>
              <a:buNone/>
              <a:defRPr sz="1600" b="1" i="0" kern="1200">
                <a:solidFill>
                  <a:schemeClr val="tx1"/>
                </a:solidFill>
                <a:latin typeface="+mj-lt"/>
                <a:ea typeface="+mj-ea"/>
                <a:cs typeface="+mj-cs"/>
              </a:defRPr>
            </a:lvl4pPr>
            <a:lvl5pPr marL="1828800" indent="0" algn="l" defTabSz="457200" rtl="0" eaLnBrk="1" latinLnBrk="0" hangingPunct="1">
              <a:spcBef>
                <a:spcPts val="1000"/>
              </a:spcBef>
              <a:spcAft>
                <a:spcPts val="0"/>
              </a:spcAft>
              <a:buClr>
                <a:schemeClr val="accent1"/>
              </a:buClr>
              <a:buSzPct val="80000"/>
              <a:buFont typeface="Wingdings 3" charset="2"/>
              <a:buNone/>
              <a:defRPr sz="1600" b="1" i="0" kern="1200">
                <a:solidFill>
                  <a:schemeClr val="tx1"/>
                </a:solidFill>
                <a:latin typeface="+mj-lt"/>
                <a:ea typeface="+mj-ea"/>
                <a:cs typeface="+mj-cs"/>
              </a:defRPr>
            </a:lvl5pPr>
            <a:lvl6pPr marL="2286000" indent="0" algn="l" defTabSz="457200" rtl="0" eaLnBrk="1" latinLnBrk="0" hangingPunct="1">
              <a:spcBef>
                <a:spcPts val="1000"/>
              </a:spcBef>
              <a:spcAft>
                <a:spcPts val="0"/>
              </a:spcAft>
              <a:buClr>
                <a:schemeClr val="accent1"/>
              </a:buClr>
              <a:buSzPct val="80000"/>
              <a:buFont typeface="Wingdings 3" charset="2"/>
              <a:buNone/>
              <a:defRPr sz="1600" b="1" i="0" kern="1200">
                <a:solidFill>
                  <a:schemeClr val="tx1"/>
                </a:solidFill>
                <a:latin typeface="+mj-lt"/>
                <a:ea typeface="+mj-ea"/>
                <a:cs typeface="+mj-cs"/>
              </a:defRPr>
            </a:lvl6pPr>
            <a:lvl7pPr marL="2743200" indent="0" algn="l" defTabSz="457200" rtl="0" eaLnBrk="1" latinLnBrk="0" hangingPunct="1">
              <a:spcBef>
                <a:spcPts val="1000"/>
              </a:spcBef>
              <a:spcAft>
                <a:spcPts val="0"/>
              </a:spcAft>
              <a:buClr>
                <a:schemeClr val="accent1"/>
              </a:buClr>
              <a:buSzPct val="80000"/>
              <a:buFont typeface="Wingdings 3" charset="2"/>
              <a:buNone/>
              <a:defRPr sz="1600" b="1" i="0" kern="1200">
                <a:solidFill>
                  <a:schemeClr val="tx1"/>
                </a:solidFill>
                <a:latin typeface="+mj-lt"/>
                <a:ea typeface="+mj-ea"/>
                <a:cs typeface="+mj-cs"/>
              </a:defRPr>
            </a:lvl7pPr>
            <a:lvl8pPr marL="3200400" indent="0" algn="l" defTabSz="457200" rtl="0" eaLnBrk="1" latinLnBrk="0" hangingPunct="1">
              <a:spcBef>
                <a:spcPts val="1000"/>
              </a:spcBef>
              <a:spcAft>
                <a:spcPts val="0"/>
              </a:spcAft>
              <a:buClr>
                <a:schemeClr val="accent1"/>
              </a:buClr>
              <a:buSzPct val="80000"/>
              <a:buFont typeface="Wingdings 3" charset="2"/>
              <a:buNone/>
              <a:defRPr sz="1600" b="1" i="0" kern="1200">
                <a:solidFill>
                  <a:schemeClr val="tx1"/>
                </a:solidFill>
                <a:latin typeface="+mj-lt"/>
                <a:ea typeface="+mj-ea"/>
                <a:cs typeface="+mj-cs"/>
              </a:defRPr>
            </a:lvl8pPr>
            <a:lvl9pPr marL="3657600" indent="0" algn="l" defTabSz="457200" rtl="0" eaLnBrk="1" latinLnBrk="0" hangingPunct="1">
              <a:spcBef>
                <a:spcPts val="1000"/>
              </a:spcBef>
              <a:spcAft>
                <a:spcPts val="0"/>
              </a:spcAft>
              <a:buClr>
                <a:schemeClr val="accent1"/>
              </a:buClr>
              <a:buSzPct val="80000"/>
              <a:buFont typeface="Wingdings 3" charset="2"/>
              <a:buNone/>
              <a:defRPr sz="1600" b="1" i="0" kern="1200">
                <a:solidFill>
                  <a:schemeClr val="tx1"/>
                </a:solidFill>
                <a:latin typeface="+mj-lt"/>
                <a:ea typeface="+mj-ea"/>
                <a:cs typeface="+mj-cs"/>
              </a:defRPr>
            </a:lvl9pPr>
          </a:lstStyle>
          <a:p>
            <a:r>
              <a:rPr lang="en-US" dirty="0"/>
              <a:t>Optimized Resource Allocation</a:t>
            </a:r>
          </a:p>
        </p:txBody>
      </p:sp>
      <p:sp>
        <p:nvSpPr>
          <p:cNvPr id="32" name="TextBox 31">
            <a:extLst>
              <a:ext uri="{FF2B5EF4-FFF2-40B4-BE49-F238E27FC236}">
                <a16:creationId xmlns:a16="http://schemas.microsoft.com/office/drawing/2014/main" id="{173821DB-5E14-F1F3-468F-0C0D97A83A3C}"/>
              </a:ext>
            </a:extLst>
          </p:cNvPr>
          <p:cNvSpPr txBox="1"/>
          <p:nvPr/>
        </p:nvSpPr>
        <p:spPr>
          <a:xfrm>
            <a:off x="7760956" y="5296857"/>
            <a:ext cx="3854096" cy="1200329"/>
          </a:xfrm>
          <a:prstGeom prst="rect">
            <a:avLst/>
          </a:prstGeom>
          <a:noFill/>
        </p:spPr>
        <p:txBody>
          <a:bodyPr wrap="square" rtlCol="0">
            <a:spAutoFit/>
          </a:bodyPr>
          <a:lstStyle/>
          <a:p>
            <a:pPr marL="285750" indent="-285750">
              <a:buClr>
                <a:schemeClr val="accent1"/>
              </a:buClr>
              <a:buSzPct val="80000"/>
              <a:buFont typeface="Wingdings" panose="05000000000000000000" pitchFamily="2" charset="2"/>
              <a:buChar char="ü"/>
            </a:pPr>
            <a:r>
              <a:rPr lang="en-US" dirty="0"/>
              <a:t>Time savings from more efficient documentation can be reallocated to higher value clinical tasks</a:t>
            </a:r>
          </a:p>
        </p:txBody>
      </p:sp>
    </p:spTree>
    <p:extLst>
      <p:ext uri="{BB962C8B-B14F-4D97-AF65-F5344CB8AC3E}">
        <p14:creationId xmlns:p14="http://schemas.microsoft.com/office/powerpoint/2010/main" val="23886134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059FF-E8A1-0EFA-90E9-3D64FD63F320}"/>
              </a:ext>
            </a:extLst>
          </p:cNvPr>
          <p:cNvSpPr>
            <a:spLocks noGrp="1"/>
          </p:cNvSpPr>
          <p:nvPr>
            <p:ph type="title"/>
          </p:nvPr>
        </p:nvSpPr>
        <p:spPr>
          <a:xfrm>
            <a:off x="540328" y="278535"/>
            <a:ext cx="9924472" cy="1033669"/>
          </a:xfrm>
        </p:spPr>
        <p:txBody>
          <a:bodyPr>
            <a:noAutofit/>
          </a:bodyPr>
          <a:lstStyle/>
          <a:p>
            <a:r>
              <a:rPr lang="en-US" sz="4400" dirty="0">
                <a:solidFill>
                  <a:schemeClr val="tx1"/>
                </a:solidFill>
              </a:rPr>
              <a:t>DOVE VTE Phenotyping Algorithm Accuracy</a:t>
            </a:r>
            <a:endParaRPr lang="en-US" sz="4400" i="1" dirty="0">
              <a:solidFill>
                <a:schemeClr val="tx1"/>
              </a:solidFill>
            </a:endParaRPr>
          </a:p>
        </p:txBody>
      </p:sp>
      <p:sp>
        <p:nvSpPr>
          <p:cNvPr id="9" name="Slide Number Placeholder 3">
            <a:extLst>
              <a:ext uri="{FF2B5EF4-FFF2-40B4-BE49-F238E27FC236}">
                <a16:creationId xmlns:a16="http://schemas.microsoft.com/office/drawing/2014/main" id="{ACE4C14C-8FF8-4AFB-8D40-C5A4405F0C68}"/>
              </a:ext>
            </a:extLst>
          </p:cNvPr>
          <p:cNvSpPr txBox="1">
            <a:spLocks/>
          </p:cNvSpPr>
          <p:nvPr/>
        </p:nvSpPr>
        <p:spPr>
          <a:xfrm>
            <a:off x="10135891" y="6493423"/>
            <a:ext cx="1331963" cy="404456"/>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42C32FFB-F9AE-46F0-A233-A2E628258990}"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50</a:t>
            </a:fld>
            <a:endParaRPr kumimoji="0" lang="en-US" sz="1333"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3" name="Group 12">
            <a:extLst>
              <a:ext uri="{FF2B5EF4-FFF2-40B4-BE49-F238E27FC236}">
                <a16:creationId xmlns:a16="http://schemas.microsoft.com/office/drawing/2014/main" id="{3D866865-8B3C-4193-B833-E6D137CC6F69}"/>
              </a:ext>
            </a:extLst>
          </p:cNvPr>
          <p:cNvGrpSpPr/>
          <p:nvPr/>
        </p:nvGrpSpPr>
        <p:grpSpPr>
          <a:xfrm>
            <a:off x="881836" y="2448509"/>
            <a:ext cx="10187946" cy="3564364"/>
            <a:chOff x="1164761" y="2338313"/>
            <a:chExt cx="7405356" cy="2299755"/>
          </a:xfrm>
        </p:grpSpPr>
        <p:sp>
          <p:nvSpPr>
            <p:cNvPr id="15" name="TextBox 14">
              <a:extLst>
                <a:ext uri="{FF2B5EF4-FFF2-40B4-BE49-F238E27FC236}">
                  <a16:creationId xmlns:a16="http://schemas.microsoft.com/office/drawing/2014/main" id="{8F9AB977-7923-485A-984F-D3F802337336}"/>
                </a:ext>
              </a:extLst>
            </p:cNvPr>
            <p:cNvSpPr txBox="1"/>
            <p:nvPr/>
          </p:nvSpPr>
          <p:spPr>
            <a:xfrm>
              <a:off x="6093234" y="3728836"/>
              <a:ext cx="2476883" cy="2672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effectLst/>
                  <a:uLnTx/>
                  <a:uFillTx/>
                  <a:latin typeface="Calibri" panose="020F0502020204030204"/>
                  <a:ea typeface="+mn-ea"/>
                  <a:cs typeface="+mn-cs"/>
                </a:rPr>
                <a:t>PPV = ?</a:t>
              </a:r>
            </a:p>
          </p:txBody>
        </p:sp>
        <p:grpSp>
          <p:nvGrpSpPr>
            <p:cNvPr id="17" name="Group 16">
              <a:extLst>
                <a:ext uri="{FF2B5EF4-FFF2-40B4-BE49-F238E27FC236}">
                  <a16:creationId xmlns:a16="http://schemas.microsoft.com/office/drawing/2014/main" id="{95400265-32D5-4E97-9B30-5D367A8E4F40}"/>
                </a:ext>
              </a:extLst>
            </p:cNvPr>
            <p:cNvGrpSpPr/>
            <p:nvPr/>
          </p:nvGrpSpPr>
          <p:grpSpPr>
            <a:xfrm>
              <a:off x="1164761" y="2338313"/>
              <a:ext cx="6322944" cy="2299755"/>
              <a:chOff x="1164761" y="2338313"/>
              <a:chExt cx="6322944" cy="2299755"/>
            </a:xfrm>
          </p:grpSpPr>
          <p:grpSp>
            <p:nvGrpSpPr>
              <p:cNvPr id="18" name="Group 17">
                <a:extLst>
                  <a:ext uri="{FF2B5EF4-FFF2-40B4-BE49-F238E27FC236}">
                    <a16:creationId xmlns:a16="http://schemas.microsoft.com/office/drawing/2014/main" id="{E7E17C64-AC26-42EF-A86C-997D1DB8512D}"/>
                  </a:ext>
                </a:extLst>
              </p:cNvPr>
              <p:cNvGrpSpPr/>
              <p:nvPr/>
            </p:nvGrpSpPr>
            <p:grpSpPr>
              <a:xfrm>
                <a:off x="1164761" y="2338313"/>
                <a:ext cx="6322944" cy="2299755"/>
                <a:chOff x="172303" y="2350823"/>
                <a:chExt cx="6322944" cy="2299755"/>
              </a:xfrm>
            </p:grpSpPr>
            <p:grpSp>
              <p:nvGrpSpPr>
                <p:cNvPr id="22" name="Group 21">
                  <a:extLst>
                    <a:ext uri="{FF2B5EF4-FFF2-40B4-BE49-F238E27FC236}">
                      <a16:creationId xmlns:a16="http://schemas.microsoft.com/office/drawing/2014/main" id="{D4B62CBF-1B14-40EA-B0B9-BF86E16A626A}"/>
                    </a:ext>
                  </a:extLst>
                </p:cNvPr>
                <p:cNvGrpSpPr/>
                <p:nvPr/>
              </p:nvGrpSpPr>
              <p:grpSpPr>
                <a:xfrm>
                  <a:off x="1877394" y="2350823"/>
                  <a:ext cx="4124617" cy="1685790"/>
                  <a:chOff x="1877394" y="2626121"/>
                  <a:chExt cx="4124617" cy="1685790"/>
                </a:xfrm>
              </p:grpSpPr>
              <p:grpSp>
                <p:nvGrpSpPr>
                  <p:cNvPr id="34" name="Group 33">
                    <a:extLst>
                      <a:ext uri="{FF2B5EF4-FFF2-40B4-BE49-F238E27FC236}">
                        <a16:creationId xmlns:a16="http://schemas.microsoft.com/office/drawing/2014/main" id="{A478632E-B628-4F78-83BD-1B4940F88548}"/>
                      </a:ext>
                    </a:extLst>
                  </p:cNvPr>
                  <p:cNvGrpSpPr/>
                  <p:nvPr/>
                </p:nvGrpSpPr>
                <p:grpSpPr>
                  <a:xfrm>
                    <a:off x="1877394" y="3853350"/>
                    <a:ext cx="4124617" cy="458561"/>
                    <a:chOff x="1962615" y="1516565"/>
                    <a:chExt cx="4124617" cy="458561"/>
                  </a:xfrm>
                </p:grpSpPr>
                <p:sp>
                  <p:nvSpPr>
                    <p:cNvPr id="39" name="Rounded Rectangle 6">
                      <a:extLst>
                        <a:ext uri="{FF2B5EF4-FFF2-40B4-BE49-F238E27FC236}">
                          <a16:creationId xmlns:a16="http://schemas.microsoft.com/office/drawing/2014/main" id="{237CDF90-87EA-48D9-A4DD-E3760184EF01}"/>
                        </a:ext>
                      </a:extLst>
                    </p:cNvPr>
                    <p:cNvSpPr/>
                    <p:nvPr/>
                  </p:nvSpPr>
                  <p:spPr>
                    <a:xfrm>
                      <a:off x="1962615" y="1516566"/>
                      <a:ext cx="1293541" cy="446049"/>
                    </a:xfrm>
                    <a:prstGeom prst="roundRect">
                      <a:avLst/>
                    </a:prstGeom>
                    <a:solidFill>
                      <a:schemeClr val="accent1"/>
                    </a:solidFill>
                    <a:ln>
                      <a:noFill/>
                    </a:ln>
                    <a:effectLst/>
                    <a:scene3d>
                      <a:camera prst="orthographicFront">
                        <a:rot lat="0" lon="0" rev="0"/>
                      </a:camera>
                      <a:lightRig rig="threePt" dir="t">
                        <a:rot lat="0" lon="0" rev="1200000"/>
                      </a:lightRig>
                    </a:scene3d>
                    <a:sp3d/>
                  </p:spPr>
                  <p:style>
                    <a:lnRef idx="0">
                      <a:schemeClr val="lt1">
                        <a:hueOff val="0"/>
                        <a:satOff val="0"/>
                        <a:lumOff val="0"/>
                        <a:alphaOff val="0"/>
                      </a:schemeClr>
                    </a:lnRef>
                    <a:fillRef idx="3">
                      <a:scrgbClr r="0" g="0" b="0"/>
                    </a:fillRef>
                    <a:effectRef idx="3">
                      <a:scrgbClr r="0" g="0" b="0"/>
                    </a:effectRef>
                    <a:fontRef idx="minor">
                      <a:schemeClr val="lt1"/>
                    </a:fontRef>
                  </p:style>
                  <p:txBody>
                    <a:bodyPr lIns="121920" tIns="121920" bIns="12192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bg2"/>
                          </a:solidFill>
                          <a:effectLst/>
                          <a:uLnTx/>
                          <a:uFillTx/>
                          <a:latin typeface="Roboto Regular"/>
                          <a:ea typeface="+mn-ea"/>
                          <a:cs typeface="Roboto Regular"/>
                        </a:rPr>
                        <a:t>ICD</a:t>
                      </a:r>
                    </a:p>
                  </p:txBody>
                </p:sp>
                <p:sp>
                  <p:nvSpPr>
                    <p:cNvPr id="40" name="Rounded Rectangle 7">
                      <a:extLst>
                        <a:ext uri="{FF2B5EF4-FFF2-40B4-BE49-F238E27FC236}">
                          <a16:creationId xmlns:a16="http://schemas.microsoft.com/office/drawing/2014/main" id="{8A785CE3-E1A3-4CA5-9BBA-F31CAC5567C5}"/>
                        </a:ext>
                      </a:extLst>
                    </p:cNvPr>
                    <p:cNvSpPr/>
                    <p:nvPr/>
                  </p:nvSpPr>
                  <p:spPr>
                    <a:xfrm>
                      <a:off x="3378153" y="1516565"/>
                      <a:ext cx="1293541" cy="446049"/>
                    </a:xfrm>
                    <a:prstGeom prst="roundRect">
                      <a:avLst/>
                    </a:prstGeom>
                    <a:solidFill>
                      <a:schemeClr val="accent1"/>
                    </a:solidFill>
                    <a:ln>
                      <a:noFill/>
                    </a:ln>
                    <a:effectLst/>
                    <a:scene3d>
                      <a:camera prst="orthographicFront">
                        <a:rot lat="0" lon="0" rev="0"/>
                      </a:camera>
                      <a:lightRig rig="threePt" dir="t">
                        <a:rot lat="0" lon="0" rev="1200000"/>
                      </a:lightRig>
                    </a:scene3d>
                    <a:sp3d/>
                  </p:spPr>
                  <p:style>
                    <a:lnRef idx="0">
                      <a:schemeClr val="lt1">
                        <a:hueOff val="0"/>
                        <a:satOff val="0"/>
                        <a:lumOff val="0"/>
                        <a:alphaOff val="0"/>
                      </a:schemeClr>
                    </a:lnRef>
                    <a:fillRef idx="3">
                      <a:scrgbClr r="0" g="0" b="0"/>
                    </a:fillRef>
                    <a:effectRef idx="3">
                      <a:scrgbClr r="0" g="0" b="0"/>
                    </a:effectRef>
                    <a:fontRef idx="minor">
                      <a:schemeClr val="lt1"/>
                    </a:fontRef>
                  </p:style>
                  <p:txBody>
                    <a:bodyPr lIns="121920" tIns="121920" bIns="12192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bg2"/>
                          </a:solidFill>
                          <a:effectLst/>
                          <a:uLnTx/>
                          <a:uFillTx/>
                          <a:latin typeface="Roboto Regular"/>
                          <a:ea typeface="+mn-ea"/>
                          <a:cs typeface="Roboto Regular"/>
                        </a:rPr>
                        <a:t>Imaging</a:t>
                      </a:r>
                    </a:p>
                  </p:txBody>
                </p:sp>
                <p:sp>
                  <p:nvSpPr>
                    <p:cNvPr id="41" name="Rounded Rectangle 8">
                      <a:extLst>
                        <a:ext uri="{FF2B5EF4-FFF2-40B4-BE49-F238E27FC236}">
                          <a16:creationId xmlns:a16="http://schemas.microsoft.com/office/drawing/2014/main" id="{71F882EE-4CC7-4F40-BC1A-BE4890E4715B}"/>
                        </a:ext>
                      </a:extLst>
                    </p:cNvPr>
                    <p:cNvSpPr/>
                    <p:nvPr/>
                  </p:nvSpPr>
                  <p:spPr>
                    <a:xfrm>
                      <a:off x="4793691" y="1529077"/>
                      <a:ext cx="1293541" cy="446049"/>
                    </a:xfrm>
                    <a:prstGeom prst="roundRect">
                      <a:avLst/>
                    </a:prstGeom>
                    <a:solidFill>
                      <a:schemeClr val="accent1"/>
                    </a:solidFill>
                    <a:ln>
                      <a:noFill/>
                    </a:ln>
                    <a:effectLst/>
                    <a:scene3d>
                      <a:camera prst="orthographicFront">
                        <a:rot lat="0" lon="0" rev="0"/>
                      </a:camera>
                      <a:lightRig rig="threePt" dir="t">
                        <a:rot lat="0" lon="0" rev="1200000"/>
                      </a:lightRig>
                    </a:scene3d>
                    <a:sp3d/>
                  </p:spPr>
                  <p:style>
                    <a:lnRef idx="0">
                      <a:schemeClr val="lt1">
                        <a:hueOff val="0"/>
                        <a:satOff val="0"/>
                        <a:lumOff val="0"/>
                        <a:alphaOff val="0"/>
                      </a:schemeClr>
                    </a:lnRef>
                    <a:fillRef idx="3">
                      <a:scrgbClr r="0" g="0" b="0"/>
                    </a:fillRef>
                    <a:effectRef idx="3">
                      <a:scrgbClr r="0" g="0" b="0"/>
                    </a:effectRef>
                    <a:fontRef idx="minor">
                      <a:schemeClr val="lt1"/>
                    </a:fontRef>
                  </p:style>
                  <p:txBody>
                    <a:bodyPr lIns="121920" tIns="121920" bIns="12192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schemeClr val="bg2"/>
                          </a:solidFill>
                          <a:effectLst/>
                          <a:uLnTx/>
                          <a:uFillTx/>
                          <a:latin typeface="Roboto Regular"/>
                          <a:ea typeface="+mn-ea"/>
                          <a:cs typeface="Roboto Regular"/>
                        </a:rPr>
                        <a:t>RxNorm</a:t>
                      </a:r>
                      <a:endParaRPr kumimoji="0" lang="en-US" sz="1600" b="0" i="0" u="none" strike="noStrike" kern="1200" cap="none" spc="0" normalizeH="0" baseline="0" noProof="0" dirty="0">
                        <a:ln>
                          <a:noFill/>
                        </a:ln>
                        <a:solidFill>
                          <a:schemeClr val="bg2"/>
                        </a:solidFill>
                        <a:effectLst/>
                        <a:uLnTx/>
                        <a:uFillTx/>
                        <a:latin typeface="Roboto Regular"/>
                        <a:ea typeface="+mn-ea"/>
                        <a:cs typeface="Roboto Regular"/>
                      </a:endParaRPr>
                    </a:p>
                  </p:txBody>
                </p:sp>
              </p:grpSp>
              <p:sp>
                <p:nvSpPr>
                  <p:cNvPr id="35" name="Rounded Rectangle 11">
                    <a:extLst>
                      <a:ext uri="{FF2B5EF4-FFF2-40B4-BE49-F238E27FC236}">
                        <a16:creationId xmlns:a16="http://schemas.microsoft.com/office/drawing/2014/main" id="{69FF02F2-0990-4680-AC47-9A085AA3F525}"/>
                      </a:ext>
                    </a:extLst>
                  </p:cNvPr>
                  <p:cNvSpPr/>
                  <p:nvPr/>
                </p:nvSpPr>
                <p:spPr>
                  <a:xfrm>
                    <a:off x="1877394" y="2626121"/>
                    <a:ext cx="1293541" cy="446049"/>
                  </a:xfrm>
                  <a:prstGeom prst="roundRect">
                    <a:avLst/>
                  </a:prstGeom>
                  <a:solidFill>
                    <a:schemeClr val="accent1"/>
                  </a:solidFill>
                  <a:ln>
                    <a:noFill/>
                  </a:ln>
                  <a:effectLst/>
                  <a:scene3d>
                    <a:camera prst="orthographicFront">
                      <a:rot lat="0" lon="0" rev="0"/>
                    </a:camera>
                    <a:lightRig rig="threePt" dir="t">
                      <a:rot lat="0" lon="0" rev="1200000"/>
                    </a:lightRig>
                  </a:scene3d>
                  <a:sp3d/>
                </p:spPr>
                <p:style>
                  <a:lnRef idx="0">
                    <a:schemeClr val="lt1">
                      <a:hueOff val="0"/>
                      <a:satOff val="0"/>
                      <a:lumOff val="0"/>
                      <a:alphaOff val="0"/>
                    </a:schemeClr>
                  </a:lnRef>
                  <a:fillRef idx="3">
                    <a:scrgbClr r="0" g="0" b="0"/>
                  </a:fillRef>
                  <a:effectRef idx="3">
                    <a:scrgbClr r="0" g="0" b="0"/>
                  </a:effectRef>
                  <a:fontRef idx="minor">
                    <a:schemeClr val="lt1"/>
                  </a:fontRef>
                </p:style>
                <p:txBody>
                  <a:bodyPr lIns="121920" tIns="121920" bIns="12192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bg2"/>
                        </a:solidFill>
                        <a:effectLst/>
                        <a:uLnTx/>
                        <a:uFillTx/>
                        <a:latin typeface="Roboto Regular"/>
                        <a:ea typeface="+mn-ea"/>
                        <a:cs typeface="Roboto Regular"/>
                      </a:rPr>
                      <a:t>ICD</a:t>
                    </a:r>
                  </a:p>
                </p:txBody>
              </p:sp>
              <p:grpSp>
                <p:nvGrpSpPr>
                  <p:cNvPr id="36" name="Group 35">
                    <a:extLst>
                      <a:ext uri="{FF2B5EF4-FFF2-40B4-BE49-F238E27FC236}">
                        <a16:creationId xmlns:a16="http://schemas.microsoft.com/office/drawing/2014/main" id="{D674ADE4-9B75-4FE7-9FEA-9F2DAE965589}"/>
                      </a:ext>
                    </a:extLst>
                  </p:cNvPr>
                  <p:cNvGrpSpPr/>
                  <p:nvPr/>
                </p:nvGrpSpPr>
                <p:grpSpPr>
                  <a:xfrm>
                    <a:off x="1877394" y="3227376"/>
                    <a:ext cx="2694606" cy="458409"/>
                    <a:chOff x="1877394" y="3227376"/>
                    <a:chExt cx="2694606" cy="458409"/>
                  </a:xfrm>
                </p:grpSpPr>
                <p:sp>
                  <p:nvSpPr>
                    <p:cNvPr id="37" name="Rounded Rectangle 10">
                      <a:extLst>
                        <a:ext uri="{FF2B5EF4-FFF2-40B4-BE49-F238E27FC236}">
                          <a16:creationId xmlns:a16="http://schemas.microsoft.com/office/drawing/2014/main" id="{E5C043AD-AC3E-499B-9D13-B170D846D05F}"/>
                        </a:ext>
                      </a:extLst>
                    </p:cNvPr>
                    <p:cNvSpPr/>
                    <p:nvPr/>
                  </p:nvSpPr>
                  <p:spPr>
                    <a:xfrm>
                      <a:off x="1877394" y="3239736"/>
                      <a:ext cx="1293541" cy="446049"/>
                    </a:xfrm>
                    <a:prstGeom prst="roundRect">
                      <a:avLst/>
                    </a:prstGeom>
                    <a:solidFill>
                      <a:schemeClr val="accent1"/>
                    </a:solidFill>
                    <a:ln>
                      <a:noFill/>
                    </a:ln>
                    <a:effectLst/>
                    <a:scene3d>
                      <a:camera prst="orthographicFront">
                        <a:rot lat="0" lon="0" rev="0"/>
                      </a:camera>
                      <a:lightRig rig="threePt" dir="t">
                        <a:rot lat="0" lon="0" rev="1200000"/>
                      </a:lightRig>
                    </a:scene3d>
                    <a:sp3d/>
                  </p:spPr>
                  <p:style>
                    <a:lnRef idx="0">
                      <a:schemeClr val="lt1">
                        <a:hueOff val="0"/>
                        <a:satOff val="0"/>
                        <a:lumOff val="0"/>
                        <a:alphaOff val="0"/>
                      </a:schemeClr>
                    </a:lnRef>
                    <a:fillRef idx="3">
                      <a:scrgbClr r="0" g="0" b="0"/>
                    </a:fillRef>
                    <a:effectRef idx="3">
                      <a:scrgbClr r="0" g="0" b="0"/>
                    </a:effectRef>
                    <a:fontRef idx="minor">
                      <a:schemeClr val="lt1"/>
                    </a:fontRef>
                  </p:style>
                  <p:txBody>
                    <a:bodyPr lIns="121920" tIns="121920" bIns="12192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bg2"/>
                          </a:solidFill>
                          <a:effectLst/>
                          <a:uLnTx/>
                          <a:uFillTx/>
                          <a:latin typeface="Roboto Regular"/>
                          <a:ea typeface="+mn-ea"/>
                          <a:cs typeface="Roboto Regular"/>
                        </a:rPr>
                        <a:t>ICD</a:t>
                      </a:r>
                    </a:p>
                  </p:txBody>
                </p:sp>
                <p:sp>
                  <p:nvSpPr>
                    <p:cNvPr id="38" name="Rounded Rectangle 12">
                      <a:extLst>
                        <a:ext uri="{FF2B5EF4-FFF2-40B4-BE49-F238E27FC236}">
                          <a16:creationId xmlns:a16="http://schemas.microsoft.com/office/drawing/2014/main" id="{1B6BE421-E933-4650-A84C-79D0DE13D709}"/>
                        </a:ext>
                      </a:extLst>
                    </p:cNvPr>
                    <p:cNvSpPr/>
                    <p:nvPr/>
                  </p:nvSpPr>
                  <p:spPr>
                    <a:xfrm>
                      <a:off x="3278459" y="3227376"/>
                      <a:ext cx="1293541" cy="446049"/>
                    </a:xfrm>
                    <a:prstGeom prst="roundRect">
                      <a:avLst/>
                    </a:prstGeom>
                    <a:solidFill>
                      <a:schemeClr val="accent1"/>
                    </a:solidFill>
                    <a:ln>
                      <a:noFill/>
                    </a:ln>
                    <a:effectLst/>
                    <a:scene3d>
                      <a:camera prst="orthographicFront">
                        <a:rot lat="0" lon="0" rev="0"/>
                      </a:camera>
                      <a:lightRig rig="threePt" dir="t">
                        <a:rot lat="0" lon="0" rev="1200000"/>
                      </a:lightRig>
                    </a:scene3d>
                    <a:sp3d/>
                  </p:spPr>
                  <p:style>
                    <a:lnRef idx="0">
                      <a:schemeClr val="lt1">
                        <a:hueOff val="0"/>
                        <a:satOff val="0"/>
                        <a:lumOff val="0"/>
                        <a:alphaOff val="0"/>
                      </a:schemeClr>
                    </a:lnRef>
                    <a:fillRef idx="3">
                      <a:scrgbClr r="0" g="0" b="0"/>
                    </a:fillRef>
                    <a:effectRef idx="3">
                      <a:scrgbClr r="0" g="0" b="0"/>
                    </a:effectRef>
                    <a:fontRef idx="minor">
                      <a:schemeClr val="lt1"/>
                    </a:fontRef>
                  </p:style>
                  <p:txBody>
                    <a:bodyPr lIns="121920" tIns="121920" bIns="12192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bg2"/>
                          </a:solidFill>
                          <a:effectLst/>
                          <a:uLnTx/>
                          <a:uFillTx/>
                          <a:latin typeface="Roboto Regular"/>
                          <a:ea typeface="+mn-ea"/>
                          <a:cs typeface="Roboto Regular"/>
                        </a:rPr>
                        <a:t>Imaging</a:t>
                      </a:r>
                    </a:p>
                  </p:txBody>
                </p:sp>
              </p:grpSp>
            </p:grpSp>
            <p:cxnSp>
              <p:nvCxnSpPr>
                <p:cNvPr id="23" name="Straight Arrow Connector 22">
                  <a:extLst>
                    <a:ext uri="{FF2B5EF4-FFF2-40B4-BE49-F238E27FC236}">
                      <a16:creationId xmlns:a16="http://schemas.microsoft.com/office/drawing/2014/main" id="{ADC8049F-6A4A-4756-B70C-9A2F15F92896}"/>
                    </a:ext>
                  </a:extLst>
                </p:cNvPr>
                <p:cNvCxnSpPr>
                  <a:cxnSpLocks/>
                </p:cNvCxnSpPr>
                <p:nvPr/>
              </p:nvCxnSpPr>
              <p:spPr bwMode="auto">
                <a:xfrm flipV="1">
                  <a:off x="2524164" y="4036613"/>
                  <a:ext cx="0" cy="32230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24" name="Straight Arrow Connector 23">
                  <a:extLst>
                    <a:ext uri="{FF2B5EF4-FFF2-40B4-BE49-F238E27FC236}">
                      <a16:creationId xmlns:a16="http://schemas.microsoft.com/office/drawing/2014/main" id="{8F221C9A-D772-446D-901F-15C7DFC78854}"/>
                    </a:ext>
                  </a:extLst>
                </p:cNvPr>
                <p:cNvCxnSpPr>
                  <a:cxnSpLocks/>
                </p:cNvCxnSpPr>
                <p:nvPr/>
              </p:nvCxnSpPr>
              <p:spPr bwMode="auto">
                <a:xfrm flipV="1">
                  <a:off x="3925229" y="4024101"/>
                  <a:ext cx="0" cy="32230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25" name="Straight Arrow Connector 24">
                  <a:extLst>
                    <a:ext uri="{FF2B5EF4-FFF2-40B4-BE49-F238E27FC236}">
                      <a16:creationId xmlns:a16="http://schemas.microsoft.com/office/drawing/2014/main" id="{0058F855-F861-4114-A522-F02E23D9994F}"/>
                    </a:ext>
                  </a:extLst>
                </p:cNvPr>
                <p:cNvCxnSpPr>
                  <a:cxnSpLocks/>
                </p:cNvCxnSpPr>
                <p:nvPr/>
              </p:nvCxnSpPr>
              <p:spPr bwMode="auto">
                <a:xfrm flipV="1">
                  <a:off x="5373825" y="4048804"/>
                  <a:ext cx="0" cy="32230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26" name="TextBox 25">
                  <a:extLst>
                    <a:ext uri="{FF2B5EF4-FFF2-40B4-BE49-F238E27FC236}">
                      <a16:creationId xmlns:a16="http://schemas.microsoft.com/office/drawing/2014/main" id="{C0ECA1CA-A590-4D03-AB09-629B15BCE431}"/>
                    </a:ext>
                  </a:extLst>
                </p:cNvPr>
                <p:cNvSpPr txBox="1"/>
                <p:nvPr/>
              </p:nvSpPr>
              <p:spPr>
                <a:xfrm>
                  <a:off x="2128298" y="4371105"/>
                  <a:ext cx="791731" cy="2672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effectLst/>
                      <a:uLnTx/>
                      <a:uFillTx/>
                      <a:latin typeface="Calibri" panose="020F0502020204030204"/>
                      <a:ea typeface="+mn-ea"/>
                      <a:cs typeface="+mn-cs"/>
                    </a:rPr>
                    <a:t>Billing</a:t>
                  </a:r>
                </a:p>
              </p:txBody>
            </p:sp>
            <p:sp>
              <p:nvSpPr>
                <p:cNvPr id="27" name="TextBox 26">
                  <a:extLst>
                    <a:ext uri="{FF2B5EF4-FFF2-40B4-BE49-F238E27FC236}">
                      <a16:creationId xmlns:a16="http://schemas.microsoft.com/office/drawing/2014/main" id="{E72F4789-06C1-4AEE-BC28-B3B77F2C184B}"/>
                    </a:ext>
                  </a:extLst>
                </p:cNvPr>
                <p:cNvSpPr txBox="1"/>
                <p:nvPr/>
              </p:nvSpPr>
              <p:spPr>
                <a:xfrm>
                  <a:off x="3316034" y="4382402"/>
                  <a:ext cx="1248137" cy="2672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effectLst/>
                      <a:uLnTx/>
                      <a:uFillTx/>
                      <a:latin typeface="Calibri" panose="020F0502020204030204"/>
                      <a:ea typeface="+mn-ea"/>
                      <a:cs typeface="+mn-cs"/>
                    </a:rPr>
                    <a:t>Identification</a:t>
                  </a:r>
                </a:p>
              </p:txBody>
            </p:sp>
            <p:sp>
              <p:nvSpPr>
                <p:cNvPr id="28" name="TextBox 27">
                  <a:extLst>
                    <a:ext uri="{FF2B5EF4-FFF2-40B4-BE49-F238E27FC236}">
                      <a16:creationId xmlns:a16="http://schemas.microsoft.com/office/drawing/2014/main" id="{AD68EC07-1017-4818-B8DC-D410B7CEA20E}"/>
                    </a:ext>
                  </a:extLst>
                </p:cNvPr>
                <p:cNvSpPr txBox="1"/>
                <p:nvPr/>
              </p:nvSpPr>
              <p:spPr>
                <a:xfrm>
                  <a:off x="4868047" y="4383296"/>
                  <a:ext cx="1011555" cy="2672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effectLst/>
                      <a:uLnTx/>
                      <a:uFillTx/>
                      <a:latin typeface="Calibri" panose="020F0502020204030204"/>
                      <a:ea typeface="+mn-ea"/>
                      <a:cs typeface="+mn-cs"/>
                    </a:rPr>
                    <a:t>Treatment</a:t>
                  </a:r>
                </a:p>
              </p:txBody>
            </p:sp>
            <p:sp>
              <p:nvSpPr>
                <p:cNvPr id="29" name="TextBox 28">
                  <a:extLst>
                    <a:ext uri="{FF2B5EF4-FFF2-40B4-BE49-F238E27FC236}">
                      <a16:creationId xmlns:a16="http://schemas.microsoft.com/office/drawing/2014/main" id="{0676D3E9-4537-496D-93BD-4483C97EB294}"/>
                    </a:ext>
                  </a:extLst>
                </p:cNvPr>
                <p:cNvSpPr txBox="1"/>
                <p:nvPr/>
              </p:nvSpPr>
              <p:spPr>
                <a:xfrm>
                  <a:off x="3356517" y="2424559"/>
                  <a:ext cx="1849368" cy="2672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effectLst/>
                      <a:uLnTx/>
                      <a:uFillTx/>
                      <a:latin typeface="Calibri" panose="020F0502020204030204"/>
                      <a:ea typeface="+mn-ea"/>
                      <a:cs typeface="+mn-cs"/>
                    </a:rPr>
                    <a:t>PPV* = 64%</a:t>
                  </a:r>
                </a:p>
              </p:txBody>
            </p:sp>
            <p:sp>
              <p:nvSpPr>
                <p:cNvPr id="30" name="TextBox 29">
                  <a:extLst>
                    <a:ext uri="{FF2B5EF4-FFF2-40B4-BE49-F238E27FC236}">
                      <a16:creationId xmlns:a16="http://schemas.microsoft.com/office/drawing/2014/main" id="{ADAD4C3F-D2AC-441D-8638-E39B5F55E51E}"/>
                    </a:ext>
                  </a:extLst>
                </p:cNvPr>
                <p:cNvSpPr txBox="1"/>
                <p:nvPr/>
              </p:nvSpPr>
              <p:spPr>
                <a:xfrm>
                  <a:off x="4645879" y="3027127"/>
                  <a:ext cx="1849368" cy="2672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effectLst/>
                      <a:uLnTx/>
                      <a:uFillTx/>
                      <a:latin typeface="Calibri" panose="020F0502020204030204"/>
                      <a:ea typeface="+mn-ea"/>
                      <a:cs typeface="+mn-cs"/>
                    </a:rPr>
                    <a:t>PPV = 75%</a:t>
                  </a:r>
                </a:p>
              </p:txBody>
            </p:sp>
            <p:sp>
              <p:nvSpPr>
                <p:cNvPr id="31" name="TextBox 30">
                  <a:extLst>
                    <a:ext uri="{FF2B5EF4-FFF2-40B4-BE49-F238E27FC236}">
                      <a16:creationId xmlns:a16="http://schemas.microsoft.com/office/drawing/2014/main" id="{E6FDEB73-F8F7-40C3-A319-4211E33AB7BD}"/>
                    </a:ext>
                  </a:extLst>
                </p:cNvPr>
                <p:cNvSpPr txBox="1"/>
                <p:nvPr/>
              </p:nvSpPr>
              <p:spPr>
                <a:xfrm>
                  <a:off x="172303" y="2392854"/>
                  <a:ext cx="1827755" cy="2672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effectLst/>
                      <a:uLnTx/>
                      <a:uFillTx/>
                      <a:latin typeface="Calibri" panose="020F0502020204030204"/>
                      <a:ea typeface="+mn-ea"/>
                      <a:cs typeface="+mn-cs"/>
                    </a:rPr>
                    <a:t>Traditional method</a:t>
                  </a:r>
                </a:p>
              </p:txBody>
            </p:sp>
            <p:sp>
              <p:nvSpPr>
                <p:cNvPr id="32" name="TextBox 31">
                  <a:extLst>
                    <a:ext uri="{FF2B5EF4-FFF2-40B4-BE49-F238E27FC236}">
                      <a16:creationId xmlns:a16="http://schemas.microsoft.com/office/drawing/2014/main" id="{5271F904-39D4-41A0-9915-C16100F1C24D}"/>
                    </a:ext>
                  </a:extLst>
                </p:cNvPr>
                <p:cNvSpPr txBox="1"/>
                <p:nvPr/>
              </p:nvSpPr>
              <p:spPr>
                <a:xfrm>
                  <a:off x="466223" y="3032605"/>
                  <a:ext cx="1411171" cy="2672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effectLst/>
                      <a:uLnTx/>
                      <a:uFillTx/>
                      <a:latin typeface="Calibri" panose="020F0502020204030204"/>
                      <a:ea typeface="+mn-ea"/>
                      <a:cs typeface="+mn-cs"/>
                    </a:rPr>
                    <a:t>Recent studies</a:t>
                  </a:r>
                </a:p>
              </p:txBody>
            </p:sp>
            <p:sp>
              <p:nvSpPr>
                <p:cNvPr id="33" name="TextBox 32">
                  <a:extLst>
                    <a:ext uri="{FF2B5EF4-FFF2-40B4-BE49-F238E27FC236}">
                      <a16:creationId xmlns:a16="http://schemas.microsoft.com/office/drawing/2014/main" id="{3F186CB5-FFDD-427D-B6F5-4842BE993C91}"/>
                    </a:ext>
                  </a:extLst>
                </p:cNvPr>
                <p:cNvSpPr txBox="1"/>
                <p:nvPr/>
              </p:nvSpPr>
              <p:spPr>
                <a:xfrm>
                  <a:off x="617700" y="3630325"/>
                  <a:ext cx="1293541" cy="2672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effectLst/>
                      <a:uLnTx/>
                      <a:uFillTx/>
                      <a:latin typeface="Calibri" panose="020F0502020204030204"/>
                      <a:ea typeface="+mn-ea"/>
                      <a:cs typeface="+mn-cs"/>
                    </a:rPr>
                    <a:t>BWH method</a:t>
                  </a:r>
                </a:p>
              </p:txBody>
            </p:sp>
          </p:grpSp>
          <p:sp>
            <p:nvSpPr>
              <p:cNvPr id="19" name="TextBox 18">
                <a:extLst>
                  <a:ext uri="{FF2B5EF4-FFF2-40B4-BE49-F238E27FC236}">
                    <a16:creationId xmlns:a16="http://schemas.microsoft.com/office/drawing/2014/main" id="{305C83BA-8AD6-45E8-BA86-C8B2ABBF4F23}"/>
                  </a:ext>
                </a:extLst>
              </p:cNvPr>
              <p:cNvSpPr txBox="1"/>
              <p:nvPr/>
            </p:nvSpPr>
            <p:spPr>
              <a:xfrm>
                <a:off x="4085335" y="3035483"/>
                <a:ext cx="185582" cy="2383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effectLst/>
                    <a:uLnTx/>
                    <a:uFillTx/>
                    <a:latin typeface="Calibri" panose="020F0502020204030204"/>
                    <a:ea typeface="+mn-ea"/>
                    <a:cs typeface="+mn-cs"/>
                  </a:rPr>
                  <a:t>+</a:t>
                </a:r>
                <a:endParaRPr kumimoji="0" lang="en-US" sz="2400" b="0" i="0" u="none" strike="noStrike" kern="1200" cap="none" spc="0" normalizeH="0" baseline="0" noProof="0" dirty="0">
                  <a:ln>
                    <a:noFill/>
                  </a:ln>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5A007EAF-66D9-43DB-BCA3-76E3119C8401}"/>
                  </a:ext>
                </a:extLst>
              </p:cNvPr>
              <p:cNvSpPr txBox="1"/>
              <p:nvPr/>
            </p:nvSpPr>
            <p:spPr>
              <a:xfrm>
                <a:off x="4099808" y="3651450"/>
                <a:ext cx="185582" cy="2383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effectLst/>
                    <a:uLnTx/>
                    <a:uFillTx/>
                    <a:latin typeface="Calibri" panose="020F0502020204030204"/>
                    <a:ea typeface="+mn-ea"/>
                    <a:cs typeface="+mn-cs"/>
                  </a:rPr>
                  <a:t>+</a:t>
                </a:r>
                <a:endParaRPr kumimoji="0" lang="en-US" sz="2400" b="0" i="0" u="none" strike="noStrike" kern="1200" cap="none" spc="0" normalizeH="0" baseline="0" noProof="0" dirty="0">
                  <a:ln>
                    <a:noFill/>
                  </a:ln>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7141257A-B44A-4DBC-9D88-A7F02EB44749}"/>
                  </a:ext>
                </a:extLst>
              </p:cNvPr>
              <p:cNvSpPr txBox="1"/>
              <p:nvPr/>
            </p:nvSpPr>
            <p:spPr>
              <a:xfrm>
                <a:off x="5497165" y="3648593"/>
                <a:ext cx="185582" cy="2383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effectLst/>
                    <a:uLnTx/>
                    <a:uFillTx/>
                    <a:latin typeface="Calibri" panose="020F0502020204030204"/>
                    <a:ea typeface="+mn-ea"/>
                    <a:cs typeface="+mn-cs"/>
                  </a:rPr>
                  <a:t>+</a:t>
                </a:r>
                <a:endParaRPr kumimoji="0" lang="en-US" sz="2400" b="0" i="0" u="none" strike="noStrike" kern="1200" cap="none" spc="0" normalizeH="0" baseline="0" noProof="0" dirty="0">
                  <a:ln>
                    <a:noFill/>
                  </a:ln>
                  <a:effectLst/>
                  <a:uLnTx/>
                  <a:uFillTx/>
                  <a:latin typeface="Calibri" panose="020F0502020204030204"/>
                  <a:ea typeface="+mn-ea"/>
                  <a:cs typeface="+mn-cs"/>
                </a:endParaRPr>
              </a:p>
            </p:txBody>
          </p:sp>
        </p:grpSp>
      </p:grpSp>
      <p:sp>
        <p:nvSpPr>
          <p:cNvPr id="42" name="TextBox 41">
            <a:extLst>
              <a:ext uri="{FF2B5EF4-FFF2-40B4-BE49-F238E27FC236}">
                <a16:creationId xmlns:a16="http://schemas.microsoft.com/office/drawing/2014/main" id="{08A78E78-1275-4463-ADBA-DF2B13C00142}"/>
              </a:ext>
            </a:extLst>
          </p:cNvPr>
          <p:cNvSpPr txBox="1"/>
          <p:nvPr/>
        </p:nvSpPr>
        <p:spPr>
          <a:xfrm>
            <a:off x="9325959" y="4845016"/>
            <a:ext cx="2465824" cy="379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effectLst/>
                <a:uLnTx/>
                <a:uFillTx/>
                <a:latin typeface="Calibri" panose="020F0502020204030204"/>
                <a:ea typeface="+mn-ea"/>
                <a:cs typeface="+mn-cs"/>
              </a:rPr>
              <a:t>PPV = 95.8%</a:t>
            </a:r>
          </a:p>
        </p:txBody>
      </p:sp>
      <p:sp>
        <p:nvSpPr>
          <p:cNvPr id="43" name="5-Point Star 40">
            <a:extLst>
              <a:ext uri="{FF2B5EF4-FFF2-40B4-BE49-F238E27FC236}">
                <a16:creationId xmlns:a16="http://schemas.microsoft.com/office/drawing/2014/main" id="{B199B1F0-18C2-4AE2-9F4E-A2B888162E09}"/>
              </a:ext>
            </a:extLst>
          </p:cNvPr>
          <p:cNvSpPr/>
          <p:nvPr/>
        </p:nvSpPr>
        <p:spPr>
          <a:xfrm>
            <a:off x="735387" y="4227590"/>
            <a:ext cx="670649" cy="750357"/>
          </a:xfrm>
          <a:prstGeom prst="star5">
            <a:avLst/>
          </a:prstGeom>
          <a:solidFill>
            <a:schemeClr val="accent1"/>
          </a:solidFill>
          <a:ln>
            <a:noFill/>
          </a:ln>
          <a:effectLst/>
          <a:scene3d>
            <a:camera prst="orthographicFront">
              <a:rot lat="0" lon="0" rev="0"/>
            </a:camera>
            <a:lightRig rig="threePt" dir="t">
              <a:rot lat="0" lon="0" rev="1200000"/>
            </a:lightRig>
          </a:scene3d>
          <a:sp3d/>
        </p:spPr>
        <p:style>
          <a:lnRef idx="0">
            <a:schemeClr val="lt1">
              <a:hueOff val="0"/>
              <a:satOff val="0"/>
              <a:lumOff val="0"/>
              <a:alphaOff val="0"/>
            </a:schemeClr>
          </a:lnRef>
          <a:fillRef idx="3">
            <a:scrgbClr r="0" g="0" b="0"/>
          </a:fillRef>
          <a:effectRef idx="3">
            <a:scrgbClr r="0" g="0" b="0"/>
          </a:effectRef>
          <a:fontRef idx="minor">
            <a:schemeClr val="lt1"/>
          </a:fontRef>
        </p:style>
        <p:txBody>
          <a:bodyPr lIns="121920" tIns="121920" bIns="12192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err="1">
              <a:ln>
                <a:noFill/>
              </a:ln>
              <a:solidFill>
                <a:schemeClr val="tx1"/>
              </a:solidFill>
              <a:effectLst/>
              <a:uLnTx/>
              <a:uFillTx/>
              <a:latin typeface="Roboto Regular"/>
              <a:ea typeface="+mn-ea"/>
              <a:cs typeface="Roboto Regular"/>
            </a:endParaRPr>
          </a:p>
        </p:txBody>
      </p:sp>
      <p:sp>
        <p:nvSpPr>
          <p:cNvPr id="4" name="TextBox 3">
            <a:extLst>
              <a:ext uri="{FF2B5EF4-FFF2-40B4-BE49-F238E27FC236}">
                <a16:creationId xmlns:a16="http://schemas.microsoft.com/office/drawing/2014/main" id="{567808BA-EA45-7397-B49C-6C8AF4728178}"/>
              </a:ext>
            </a:extLst>
          </p:cNvPr>
          <p:cNvSpPr txBox="1"/>
          <p:nvPr/>
        </p:nvSpPr>
        <p:spPr>
          <a:xfrm>
            <a:off x="1254941" y="6360977"/>
            <a:ext cx="8539209" cy="369332"/>
          </a:xfrm>
          <a:prstGeom prst="rect">
            <a:avLst/>
          </a:prstGeom>
          <a:noFill/>
        </p:spPr>
        <p:txBody>
          <a:bodyPr wrap="square" rtlCol="0">
            <a:spAutoFit/>
          </a:bodyPr>
          <a:lstStyle/>
          <a:p>
            <a:r>
              <a:rPr lang="en-US" dirty="0"/>
              <a:t>*PPV=Positive Predictive Value</a:t>
            </a:r>
          </a:p>
        </p:txBody>
      </p:sp>
    </p:spTree>
    <p:extLst>
      <p:ext uri="{BB962C8B-B14F-4D97-AF65-F5344CB8AC3E}">
        <p14:creationId xmlns:p14="http://schemas.microsoft.com/office/powerpoint/2010/main" val="153774428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61D5BCBA-F953-F2AF-AA54-4D44E23AC3A3}"/>
              </a:ext>
            </a:extLst>
          </p:cNvPr>
          <p:cNvSpPr>
            <a:spLocks noGrp="1"/>
          </p:cNvSpPr>
          <p:nvPr>
            <p:ph type="title"/>
          </p:nvPr>
        </p:nvSpPr>
        <p:spPr>
          <a:xfrm>
            <a:off x="838198" y="210473"/>
            <a:ext cx="9514342" cy="832958"/>
          </a:xfrm>
        </p:spPr>
        <p:txBody>
          <a:bodyPr>
            <a:noAutofit/>
          </a:bodyPr>
          <a:lstStyle/>
          <a:p>
            <a:r>
              <a:rPr lang="en-US" sz="3200" dirty="0"/>
              <a:t>Natural Language Processing (NLP) in eCQMs</a:t>
            </a:r>
          </a:p>
        </p:txBody>
      </p:sp>
      <p:sp>
        <p:nvSpPr>
          <p:cNvPr id="12" name="Content Placeholder 2">
            <a:extLst>
              <a:ext uri="{FF2B5EF4-FFF2-40B4-BE49-F238E27FC236}">
                <a16:creationId xmlns:a16="http://schemas.microsoft.com/office/drawing/2014/main" id="{C5E4E87D-6DA1-97B2-1430-D21A06A65579}"/>
              </a:ext>
            </a:extLst>
          </p:cNvPr>
          <p:cNvSpPr>
            <a:spLocks noGrp="1"/>
          </p:cNvSpPr>
          <p:nvPr>
            <p:ph idx="1"/>
          </p:nvPr>
        </p:nvSpPr>
        <p:spPr>
          <a:xfrm>
            <a:off x="838196" y="922725"/>
            <a:ext cx="9514344" cy="5604096"/>
          </a:xfrm>
        </p:spPr>
        <p:txBody>
          <a:bodyPr>
            <a:normAutofit lnSpcReduction="10000"/>
          </a:bodyPr>
          <a:lstStyle/>
          <a:p>
            <a:pPr marL="0" indent="0">
              <a:buNone/>
            </a:pPr>
            <a:r>
              <a:rPr lang="en-US" sz="2400" dirty="0"/>
              <a:t>Developed rule-based symptom extractor algorithm to identify classic VTE symptoms in the EHR clinical notes using notes from the MGB system, literature reviews, and expert consensus:</a:t>
            </a: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pPr marL="0" indent="0">
              <a:buNone/>
            </a:pPr>
            <a:endParaRPr lang="en-US" sz="1600" dirty="0"/>
          </a:p>
          <a:p>
            <a:endParaRPr lang="en-US" sz="1600" dirty="0"/>
          </a:p>
          <a:p>
            <a:endParaRPr lang="en-US" sz="1600" dirty="0"/>
          </a:p>
          <a:p>
            <a:r>
              <a:rPr lang="en-US" sz="1900" dirty="0"/>
              <a:t>NLP addresses the gap in capturing unstructured data in quality measures </a:t>
            </a:r>
          </a:p>
        </p:txBody>
      </p:sp>
      <p:graphicFrame>
        <p:nvGraphicFramePr>
          <p:cNvPr id="14" name="TextBox 5">
            <a:extLst>
              <a:ext uri="{FF2B5EF4-FFF2-40B4-BE49-F238E27FC236}">
                <a16:creationId xmlns:a16="http://schemas.microsoft.com/office/drawing/2014/main" id="{9D18F4A5-0E9E-459F-3F1C-FB2BBC96DBDB}"/>
              </a:ext>
            </a:extLst>
          </p:cNvPr>
          <p:cNvGraphicFramePr/>
          <p:nvPr>
            <p:extLst>
              <p:ext uri="{D42A27DB-BD31-4B8C-83A1-F6EECF244321}">
                <p14:modId xmlns:p14="http://schemas.microsoft.com/office/powerpoint/2010/main" val="2407914029"/>
              </p:ext>
            </p:extLst>
          </p:nvPr>
        </p:nvGraphicFramePr>
        <p:xfrm>
          <a:off x="838196" y="2423356"/>
          <a:ext cx="10013513" cy="29605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Slide Number Placeholder 1">
            <a:extLst>
              <a:ext uri="{FF2B5EF4-FFF2-40B4-BE49-F238E27FC236}">
                <a16:creationId xmlns:a16="http://schemas.microsoft.com/office/drawing/2014/main" id="{77D8222D-2033-9E17-2E5F-8D11CD4BE422}"/>
              </a:ext>
            </a:extLst>
          </p:cNvPr>
          <p:cNvSpPr>
            <a:spLocks noGrp="1"/>
          </p:cNvSpPr>
          <p:nvPr>
            <p:ph type="sldNum" sz="quarter" idx="12"/>
          </p:nvPr>
        </p:nvSpPr>
        <p:spPr/>
        <p:txBody>
          <a:bodyPr/>
          <a:lstStyle/>
          <a:p>
            <a:fld id="{152DC991-3DCC-2845-8129-AD1AB7512B88}" type="slidenum">
              <a:rPr lang="en-US" smtClean="0"/>
              <a:t>51</a:t>
            </a:fld>
            <a:endParaRPr lang="en-US"/>
          </a:p>
        </p:txBody>
      </p:sp>
    </p:spTree>
    <p:extLst>
      <p:ext uri="{BB962C8B-B14F-4D97-AF65-F5344CB8AC3E}">
        <p14:creationId xmlns:p14="http://schemas.microsoft.com/office/powerpoint/2010/main" val="90852651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Content Placeholder 4">
            <a:extLst>
              <a:ext uri="{FF2B5EF4-FFF2-40B4-BE49-F238E27FC236}">
                <a16:creationId xmlns:a16="http://schemas.microsoft.com/office/drawing/2014/main" id="{223C2A41-E725-CCEF-632C-1E8CA87A0B8A}"/>
              </a:ext>
            </a:extLst>
          </p:cNvPr>
          <p:cNvGraphicFramePr>
            <a:graphicFrameLocks noGrp="1"/>
          </p:cNvGraphicFramePr>
          <p:nvPr>
            <p:ph idx="1"/>
            <p:extLst>
              <p:ext uri="{D42A27DB-BD31-4B8C-83A1-F6EECF244321}">
                <p14:modId xmlns:p14="http://schemas.microsoft.com/office/powerpoint/2010/main" val="1921463573"/>
              </p:ext>
            </p:extLst>
          </p:nvPr>
        </p:nvGraphicFramePr>
        <p:xfrm>
          <a:off x="393355" y="1773796"/>
          <a:ext cx="11290645" cy="49853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itle 6">
            <a:extLst>
              <a:ext uri="{FF2B5EF4-FFF2-40B4-BE49-F238E27FC236}">
                <a16:creationId xmlns:a16="http://schemas.microsoft.com/office/drawing/2014/main" id="{EED6581F-7513-50DE-5349-77EA6EEED059}"/>
              </a:ext>
            </a:extLst>
          </p:cNvPr>
          <p:cNvSpPr>
            <a:spLocks noGrp="1"/>
          </p:cNvSpPr>
          <p:nvPr>
            <p:ph type="title"/>
          </p:nvPr>
        </p:nvSpPr>
        <p:spPr>
          <a:xfrm>
            <a:off x="617838" y="365125"/>
            <a:ext cx="9579107" cy="1043545"/>
          </a:xfrm>
        </p:spPr>
        <p:txBody>
          <a:bodyPr>
            <a:normAutofit fontScale="90000"/>
          </a:bodyPr>
          <a:lstStyle/>
          <a:p>
            <a:r>
              <a:rPr lang="en-US" sz="4400" dirty="0">
                <a:solidFill>
                  <a:schemeClr val="tx1"/>
                </a:solidFill>
              </a:rPr>
              <a:t>Delayed VTE Diagnosis eCQM Rates:</a:t>
            </a:r>
          </a:p>
        </p:txBody>
      </p:sp>
      <p:sp>
        <p:nvSpPr>
          <p:cNvPr id="2" name="Slide Number Placeholder 1">
            <a:extLst>
              <a:ext uri="{FF2B5EF4-FFF2-40B4-BE49-F238E27FC236}">
                <a16:creationId xmlns:a16="http://schemas.microsoft.com/office/drawing/2014/main" id="{5240C706-BFB1-3CEF-627F-3007B2F254AD}"/>
              </a:ext>
            </a:extLst>
          </p:cNvPr>
          <p:cNvSpPr>
            <a:spLocks noGrp="1"/>
          </p:cNvSpPr>
          <p:nvPr>
            <p:ph type="sldNum" sz="quarter" idx="12"/>
          </p:nvPr>
        </p:nvSpPr>
        <p:spPr/>
        <p:txBody>
          <a:bodyPr/>
          <a:lstStyle/>
          <a:p>
            <a:fld id="{152DC991-3DCC-2845-8129-AD1AB7512B88}" type="slidenum">
              <a:rPr lang="en-US" smtClean="0"/>
              <a:t>52</a:t>
            </a:fld>
            <a:endParaRPr lang="en-US"/>
          </a:p>
        </p:txBody>
      </p:sp>
    </p:spTree>
    <p:extLst>
      <p:ext uri="{BB962C8B-B14F-4D97-AF65-F5344CB8AC3E}">
        <p14:creationId xmlns:p14="http://schemas.microsoft.com/office/powerpoint/2010/main" val="138434314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ED6581F-7513-50DE-5349-77EA6EEED059}"/>
              </a:ext>
            </a:extLst>
          </p:cNvPr>
          <p:cNvSpPr>
            <a:spLocks noGrp="1"/>
          </p:cNvSpPr>
          <p:nvPr>
            <p:ph type="title"/>
          </p:nvPr>
        </p:nvSpPr>
        <p:spPr>
          <a:xfrm>
            <a:off x="617838" y="365125"/>
            <a:ext cx="9432015" cy="1043545"/>
          </a:xfrm>
        </p:spPr>
        <p:txBody>
          <a:bodyPr>
            <a:noAutofit/>
          </a:bodyPr>
          <a:lstStyle/>
          <a:p>
            <a:r>
              <a:rPr lang="en-US" sz="4000" dirty="0">
                <a:solidFill>
                  <a:schemeClr val="tx1"/>
                </a:solidFill>
              </a:rPr>
              <a:t>Delayed VTE Diagnosis eCQM Alpha and Beta Testing</a:t>
            </a:r>
          </a:p>
        </p:txBody>
      </p:sp>
      <p:sp>
        <p:nvSpPr>
          <p:cNvPr id="3" name="Content Placeholder 2">
            <a:extLst>
              <a:ext uri="{FF2B5EF4-FFF2-40B4-BE49-F238E27FC236}">
                <a16:creationId xmlns:a16="http://schemas.microsoft.com/office/drawing/2014/main" id="{CFF6E444-0798-4CE9-71BE-FB0504A5F193}"/>
              </a:ext>
            </a:extLst>
          </p:cNvPr>
          <p:cNvSpPr>
            <a:spLocks noGrp="1"/>
          </p:cNvSpPr>
          <p:nvPr>
            <p:ph idx="1"/>
          </p:nvPr>
        </p:nvSpPr>
        <p:spPr>
          <a:xfrm>
            <a:off x="1103311" y="1884218"/>
            <a:ext cx="9786361" cy="4364181"/>
          </a:xfrm>
        </p:spPr>
        <p:txBody>
          <a:bodyPr>
            <a:normAutofit fontScale="85000" lnSpcReduction="20000"/>
          </a:bodyPr>
          <a:lstStyle/>
          <a:p>
            <a:r>
              <a:rPr lang="en-US" sz="2600" dirty="0"/>
              <a:t>Frequency of data elements:</a:t>
            </a:r>
          </a:p>
          <a:p>
            <a:pPr lvl="1">
              <a:buFont typeface="Arial" panose="020B0604020202020204" pitchFamily="34" charset="0"/>
              <a:buChar char="•"/>
            </a:pPr>
            <a:r>
              <a:rPr lang="en-US" dirty="0"/>
              <a:t>MGB 1.53% missing (ethnicity)</a:t>
            </a:r>
          </a:p>
          <a:p>
            <a:pPr lvl="1">
              <a:buFont typeface="Arial" panose="020B0604020202020204" pitchFamily="34" charset="0"/>
              <a:buChar char="•"/>
            </a:pPr>
            <a:r>
              <a:rPr lang="en-US" dirty="0"/>
              <a:t>UK: 1.02% missing (ethnicity)</a:t>
            </a:r>
          </a:p>
          <a:p>
            <a:pPr lvl="1">
              <a:buFont typeface="Arial" panose="020B0604020202020204" pitchFamily="34" charset="0"/>
              <a:buChar char="•"/>
            </a:pPr>
            <a:r>
              <a:rPr lang="en-US" dirty="0"/>
              <a:t>PSH: 0% missing</a:t>
            </a:r>
          </a:p>
          <a:p>
            <a:r>
              <a:rPr lang="en-US" sz="2600" dirty="0"/>
              <a:t>NLP algorithm easily implemented at organizations with different EHR systems.</a:t>
            </a:r>
          </a:p>
          <a:p>
            <a:r>
              <a:rPr lang="en-US" sz="2600" dirty="0"/>
              <a:t>Face validity: 100% agreement among technical expert panel members DOVE eCQM, as specified, can be used to distinguish good from poor quality related to patient safety at the clinician</a:t>
            </a:r>
            <a:r>
              <a:rPr lang="en-US" sz="2600" dirty="0">
                <a:solidFill>
                  <a:srgbClr val="FF0000"/>
                </a:solidFill>
                <a:effectLst/>
                <a:ea typeface="PMingLiU" panose="02020500000000000000" pitchFamily="18" charset="-120"/>
              </a:rPr>
              <a:t> </a:t>
            </a:r>
            <a:r>
              <a:rPr lang="en-US" sz="2600" dirty="0"/>
              <a:t>group-level. </a:t>
            </a:r>
          </a:p>
          <a:p>
            <a:r>
              <a:rPr lang="en-US" sz="2600" dirty="0"/>
              <a:t>DOVE Benchmark. Based on the ABC method which establishes benchmark performance as the level consistently attained by the top performers accounting for at least 10% of the overall population, the overall benchmark rate for the DOVE eCQM is 49.63%.</a:t>
            </a:r>
          </a:p>
        </p:txBody>
      </p:sp>
      <p:sp>
        <p:nvSpPr>
          <p:cNvPr id="4" name="TextBox 3">
            <a:extLst>
              <a:ext uri="{FF2B5EF4-FFF2-40B4-BE49-F238E27FC236}">
                <a16:creationId xmlns:a16="http://schemas.microsoft.com/office/drawing/2014/main" id="{1CB6B67F-11AB-8122-17AD-499B38BA45D1}"/>
              </a:ext>
            </a:extLst>
          </p:cNvPr>
          <p:cNvSpPr txBox="1"/>
          <p:nvPr/>
        </p:nvSpPr>
        <p:spPr>
          <a:xfrm>
            <a:off x="279400" y="6479903"/>
            <a:ext cx="11438466" cy="261610"/>
          </a:xfrm>
          <a:prstGeom prst="rect">
            <a:avLst/>
          </a:prstGeom>
          <a:noFill/>
        </p:spPr>
        <p:txBody>
          <a:bodyPr wrap="square" rtlCol="0">
            <a:spAutoFit/>
          </a:bodyPr>
          <a:lstStyle/>
          <a:p>
            <a:r>
              <a:rPr lang="en-US" sz="1100" dirty="0">
                <a:effectLst/>
                <a:latin typeface="Times New Roman" panose="02020603050405020304" pitchFamily="18" charset="0"/>
                <a:ea typeface="Times New Roman" panose="02020603050405020304" pitchFamily="18" charset="0"/>
              </a:rPr>
              <a:t>*Kiefe CI, Weissman NW, Allison JJ, Farmer R, Weaver M, Williams OD. Identifying achievable benchmarks of care: concepts and methodology. Int J Qual Health Care. 1998;10(5):443-7.</a:t>
            </a:r>
          </a:p>
        </p:txBody>
      </p:sp>
      <p:sp>
        <p:nvSpPr>
          <p:cNvPr id="2" name="Slide Number Placeholder 1">
            <a:extLst>
              <a:ext uri="{FF2B5EF4-FFF2-40B4-BE49-F238E27FC236}">
                <a16:creationId xmlns:a16="http://schemas.microsoft.com/office/drawing/2014/main" id="{9F830736-71DB-0217-DA19-BC3631CF6709}"/>
              </a:ext>
            </a:extLst>
          </p:cNvPr>
          <p:cNvSpPr>
            <a:spLocks noGrp="1"/>
          </p:cNvSpPr>
          <p:nvPr>
            <p:ph type="sldNum" sz="quarter" idx="12"/>
          </p:nvPr>
        </p:nvSpPr>
        <p:spPr/>
        <p:txBody>
          <a:bodyPr/>
          <a:lstStyle/>
          <a:p>
            <a:fld id="{152DC991-3DCC-2845-8129-AD1AB7512B88}" type="slidenum">
              <a:rPr lang="en-US" smtClean="0"/>
              <a:t>53</a:t>
            </a:fld>
            <a:endParaRPr lang="en-US" dirty="0"/>
          </a:p>
        </p:txBody>
      </p:sp>
    </p:spTree>
    <p:extLst>
      <p:ext uri="{BB962C8B-B14F-4D97-AF65-F5344CB8AC3E}">
        <p14:creationId xmlns:p14="http://schemas.microsoft.com/office/powerpoint/2010/main" val="127773207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ED6581F-7513-50DE-5349-77EA6EEED059}"/>
              </a:ext>
            </a:extLst>
          </p:cNvPr>
          <p:cNvSpPr>
            <a:spLocks noGrp="1"/>
          </p:cNvSpPr>
          <p:nvPr>
            <p:ph type="title"/>
          </p:nvPr>
        </p:nvSpPr>
        <p:spPr>
          <a:xfrm>
            <a:off x="617838" y="365125"/>
            <a:ext cx="9454417" cy="1043545"/>
          </a:xfrm>
        </p:spPr>
        <p:txBody>
          <a:bodyPr>
            <a:noAutofit/>
          </a:bodyPr>
          <a:lstStyle/>
          <a:p>
            <a:r>
              <a:rPr lang="en-US" sz="3200" dirty="0">
                <a:solidFill>
                  <a:schemeClr val="tx1"/>
                </a:solidFill>
                <a:effectLst/>
                <a:ea typeface="Times New Roman" panose="02020603050405020304" pitchFamily="18" charset="0"/>
                <a:cs typeface="Calibri" panose="020F0502020204030204" pitchFamily="34" charset="0"/>
              </a:rPr>
              <a:t>Evidence for Improving Time to Diagnosis to Reduce Morbidity And Mortality</a:t>
            </a:r>
            <a:endParaRPr lang="en-US" sz="3200" dirty="0">
              <a:solidFill>
                <a:schemeClr val="tx1"/>
              </a:solidFill>
            </a:endParaRPr>
          </a:p>
        </p:txBody>
      </p:sp>
      <p:sp>
        <p:nvSpPr>
          <p:cNvPr id="3" name="Content Placeholder 2">
            <a:extLst>
              <a:ext uri="{FF2B5EF4-FFF2-40B4-BE49-F238E27FC236}">
                <a16:creationId xmlns:a16="http://schemas.microsoft.com/office/drawing/2014/main" id="{CFF6E444-0798-4CE9-71BE-FB0504A5F193}"/>
              </a:ext>
            </a:extLst>
          </p:cNvPr>
          <p:cNvSpPr>
            <a:spLocks noGrp="1"/>
          </p:cNvSpPr>
          <p:nvPr>
            <p:ph idx="1"/>
          </p:nvPr>
        </p:nvSpPr>
        <p:spPr>
          <a:xfrm>
            <a:off x="617838" y="1642172"/>
            <a:ext cx="10970782" cy="1786828"/>
          </a:xfrm>
        </p:spPr>
        <p:txBody>
          <a:bodyPr>
            <a:normAutofit/>
          </a:bodyPr>
          <a:lstStyle/>
          <a:p>
            <a:pPr>
              <a:lnSpc>
                <a:spcPct val="111000"/>
              </a:lnSpc>
              <a:spcBef>
                <a:spcPts val="600"/>
              </a:spcBef>
              <a:spcAft>
                <a:spcPts val="600"/>
              </a:spcAft>
            </a:pPr>
            <a:r>
              <a:rPr lang="en-US" dirty="0">
                <a:effectLst/>
                <a:ea typeface="Times New Roman" panose="02020603050405020304" pitchFamily="18" charset="0"/>
                <a:cs typeface="Calibri" panose="020F0502020204030204" pitchFamily="34" charset="0"/>
              </a:rPr>
              <a:t>The relative risk of 30-day mortality following a VTE diagnosis was assessed for patients in </a:t>
            </a:r>
            <a:r>
              <a:rPr lang="en-US" dirty="0">
                <a:ea typeface="Times New Roman" panose="02020603050405020304" pitchFamily="18" charset="0"/>
              </a:rPr>
              <a:t>Mass General Brigham cohort (2018-2022) </a:t>
            </a:r>
            <a:r>
              <a:rPr lang="en-US" dirty="0">
                <a:effectLst/>
                <a:ea typeface="Times New Roman" panose="02020603050405020304" pitchFamily="18" charset="0"/>
                <a:cs typeface="Calibri" panose="020F0502020204030204" pitchFamily="34" charset="0"/>
              </a:rPr>
              <a:t>with and without a delayed diagnosis (n=3591). </a:t>
            </a:r>
          </a:p>
          <a:p>
            <a:pPr>
              <a:lnSpc>
                <a:spcPct val="111000"/>
              </a:lnSpc>
              <a:spcBef>
                <a:spcPts val="600"/>
              </a:spcBef>
              <a:spcAft>
                <a:spcPts val="600"/>
              </a:spcAft>
            </a:pPr>
            <a:endParaRPr lang="en-US" sz="1800" dirty="0">
              <a:solidFill>
                <a:srgbClr val="000000"/>
              </a:solidFill>
              <a:ea typeface="Times New Roman" panose="02020603050405020304" pitchFamily="18" charset="0"/>
              <a:cs typeface="Calibri" panose="020F0502020204030204" pitchFamily="34" charset="0"/>
            </a:endParaRPr>
          </a:p>
          <a:p>
            <a:pPr>
              <a:lnSpc>
                <a:spcPct val="111000"/>
              </a:lnSpc>
              <a:spcBef>
                <a:spcPts val="600"/>
              </a:spcBef>
              <a:spcAft>
                <a:spcPts val="600"/>
              </a:spcAft>
            </a:pPr>
            <a:endParaRPr lang="en-US" sz="1800" dirty="0">
              <a:solidFill>
                <a:srgbClr val="000000"/>
              </a:solidFill>
              <a:ea typeface="Times New Roman" panose="02020603050405020304" pitchFamily="18" charset="0"/>
              <a:cs typeface="Calibri" panose="020F0502020204030204" pitchFamily="34" charset="0"/>
            </a:endParaRPr>
          </a:p>
          <a:p>
            <a:pPr marL="0" indent="0">
              <a:lnSpc>
                <a:spcPct val="111000"/>
              </a:lnSpc>
              <a:spcBef>
                <a:spcPts val="600"/>
              </a:spcBef>
              <a:spcAft>
                <a:spcPts val="600"/>
              </a:spcAft>
              <a:buNone/>
            </a:pPr>
            <a:endParaRPr lang="en-US" sz="1800" dirty="0">
              <a:solidFill>
                <a:srgbClr val="000000"/>
              </a:solidFill>
              <a:ea typeface="Times New Roman" panose="02020603050405020304" pitchFamily="18" charset="0"/>
              <a:cs typeface="Calibri" panose="020F0502020204030204" pitchFamily="34" charset="0"/>
            </a:endParaRPr>
          </a:p>
          <a:p>
            <a:pPr marL="0" indent="0">
              <a:lnSpc>
                <a:spcPct val="111000"/>
              </a:lnSpc>
              <a:spcBef>
                <a:spcPts val="600"/>
              </a:spcBef>
              <a:spcAft>
                <a:spcPts val="600"/>
              </a:spcAft>
              <a:buNone/>
            </a:pPr>
            <a:endParaRPr lang="en-US" sz="1800" dirty="0">
              <a:solidFill>
                <a:srgbClr val="000000"/>
              </a:solidFill>
              <a:effectLst/>
              <a:ea typeface="Times New Roman" panose="02020603050405020304" pitchFamily="18" charset="0"/>
              <a:cs typeface="Calibri" panose="020F0502020204030204" pitchFamily="34" charset="0"/>
            </a:endParaRPr>
          </a:p>
          <a:p>
            <a:pPr marL="0" indent="0">
              <a:lnSpc>
                <a:spcPct val="111000"/>
              </a:lnSpc>
              <a:spcBef>
                <a:spcPts val="600"/>
              </a:spcBef>
              <a:spcAft>
                <a:spcPts val="600"/>
              </a:spcAft>
              <a:buNone/>
            </a:pPr>
            <a:endParaRPr lang="en-US" sz="1800" dirty="0">
              <a:solidFill>
                <a:srgbClr val="000000"/>
              </a:solidFill>
              <a:effectLst/>
              <a:ea typeface="Times New Roman" panose="02020603050405020304" pitchFamily="18" charset="0"/>
              <a:cs typeface="Calibri" panose="020F0502020204030204" pitchFamily="34" charset="0"/>
            </a:endParaRPr>
          </a:p>
          <a:p>
            <a:endParaRPr lang="en-US" dirty="0"/>
          </a:p>
        </p:txBody>
      </p:sp>
      <p:graphicFrame>
        <p:nvGraphicFramePr>
          <p:cNvPr id="4" name="Table 4">
            <a:extLst>
              <a:ext uri="{FF2B5EF4-FFF2-40B4-BE49-F238E27FC236}">
                <a16:creationId xmlns:a16="http://schemas.microsoft.com/office/drawing/2014/main" id="{7B1FEC2D-6430-18DF-99CD-6E7BCEA2F4EE}"/>
              </a:ext>
            </a:extLst>
          </p:cNvPr>
          <p:cNvGraphicFramePr>
            <a:graphicFrameLocks noGrp="1"/>
          </p:cNvGraphicFramePr>
          <p:nvPr>
            <p:extLst>
              <p:ext uri="{D42A27DB-BD31-4B8C-83A1-F6EECF244321}">
                <p14:modId xmlns:p14="http://schemas.microsoft.com/office/powerpoint/2010/main" val="2759580385"/>
              </p:ext>
            </p:extLst>
          </p:nvPr>
        </p:nvGraphicFramePr>
        <p:xfrm>
          <a:off x="0" y="3361628"/>
          <a:ext cx="12192004" cy="3496372"/>
        </p:xfrm>
        <a:graphic>
          <a:graphicData uri="http://schemas.openxmlformats.org/drawingml/2006/table">
            <a:tbl>
              <a:tblPr firstRow="1" bandRow="1">
                <a:tableStyleId>{5C22544A-7EE6-4342-B048-85BDC9FD1C3A}</a:tableStyleId>
              </a:tblPr>
              <a:tblGrid>
                <a:gridCol w="3325091">
                  <a:extLst>
                    <a:ext uri="{9D8B030D-6E8A-4147-A177-3AD203B41FA5}">
                      <a16:colId xmlns:a16="http://schemas.microsoft.com/office/drawing/2014/main" val="1559688117"/>
                    </a:ext>
                  </a:extLst>
                </a:gridCol>
                <a:gridCol w="2770911">
                  <a:extLst>
                    <a:ext uri="{9D8B030D-6E8A-4147-A177-3AD203B41FA5}">
                      <a16:colId xmlns:a16="http://schemas.microsoft.com/office/drawing/2014/main" val="2744639270"/>
                    </a:ext>
                  </a:extLst>
                </a:gridCol>
                <a:gridCol w="3048001">
                  <a:extLst>
                    <a:ext uri="{9D8B030D-6E8A-4147-A177-3AD203B41FA5}">
                      <a16:colId xmlns:a16="http://schemas.microsoft.com/office/drawing/2014/main" val="2304691366"/>
                    </a:ext>
                  </a:extLst>
                </a:gridCol>
                <a:gridCol w="3048001">
                  <a:extLst>
                    <a:ext uri="{9D8B030D-6E8A-4147-A177-3AD203B41FA5}">
                      <a16:colId xmlns:a16="http://schemas.microsoft.com/office/drawing/2014/main" val="4264531346"/>
                    </a:ext>
                  </a:extLst>
                </a:gridCol>
              </a:tblGrid>
              <a:tr h="1006024">
                <a:tc gridSpan="4">
                  <a:txBody>
                    <a:bodyPr/>
                    <a:lstStyle/>
                    <a:p>
                      <a:r>
                        <a:rPr lang="en-US" sz="2800" b="1" kern="1200" dirty="0">
                          <a:solidFill>
                            <a:schemeClr val="bg2"/>
                          </a:solidFill>
                          <a:effectLst/>
                          <a:latin typeface="+mn-lt"/>
                          <a:ea typeface="+mn-ea"/>
                          <a:cs typeface="+mn-cs"/>
                        </a:rPr>
                        <a:t>30-day mortality from date of diagnosis by VTE diagnosis type (delayed, not delayed)</a:t>
                      </a:r>
                      <a:endParaRPr lang="en-US" sz="2800" dirty="0">
                        <a:solidFill>
                          <a:schemeClr val="bg2"/>
                        </a:solidFill>
                      </a:endParaRPr>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2037515828"/>
                  </a:ext>
                </a:extLst>
              </a:tr>
              <a:tr h="842208">
                <a:tc>
                  <a:txBody>
                    <a:bodyPr/>
                    <a:lstStyle/>
                    <a:p>
                      <a:pPr algn="ctr"/>
                      <a:r>
                        <a:rPr lang="en-US" sz="2400" b="1" dirty="0">
                          <a:latin typeface="+mn-lt"/>
                        </a:rPr>
                        <a:t>*</a:t>
                      </a:r>
                    </a:p>
                  </a:txBody>
                  <a:tcPr/>
                </a:tc>
                <a:tc>
                  <a:txBody>
                    <a:bodyPr/>
                    <a:lstStyle/>
                    <a:p>
                      <a:pPr marL="6350" marR="0" indent="-6350" algn="ctr">
                        <a:lnSpc>
                          <a:spcPct val="111000"/>
                        </a:lnSpc>
                        <a:spcBef>
                          <a:spcPts val="600"/>
                        </a:spcBef>
                        <a:spcAft>
                          <a:spcPts val="600"/>
                        </a:spcAft>
                      </a:pPr>
                      <a:r>
                        <a:rPr lang="en-US" sz="2400" b="1" dirty="0">
                          <a:solidFill>
                            <a:srgbClr val="000000"/>
                          </a:solidFill>
                          <a:effectLst/>
                          <a:latin typeface="+mn-lt"/>
                          <a:ea typeface="Times New Roman" panose="02020603050405020304" pitchFamily="18" charset="0"/>
                          <a:cs typeface="Calibri" panose="020F0502020204030204" pitchFamily="34" charset="0"/>
                        </a:rPr>
                        <a:t>Death Within 30 Days</a:t>
                      </a:r>
                      <a:endParaRPr lang="en-US" sz="2400" b="1" dirty="0">
                        <a:solidFill>
                          <a:srgbClr val="000000"/>
                        </a:solidFill>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marL="6350" marR="0" indent="-6350" algn="ctr">
                        <a:lnSpc>
                          <a:spcPct val="111000"/>
                        </a:lnSpc>
                        <a:spcBef>
                          <a:spcPts val="600"/>
                        </a:spcBef>
                        <a:spcAft>
                          <a:spcPts val="600"/>
                        </a:spcAft>
                      </a:pPr>
                      <a:r>
                        <a:rPr lang="en-US" sz="2400" b="1" dirty="0">
                          <a:solidFill>
                            <a:srgbClr val="000000"/>
                          </a:solidFill>
                          <a:effectLst/>
                          <a:latin typeface="+mn-lt"/>
                          <a:ea typeface="Times New Roman" panose="02020603050405020304" pitchFamily="18" charset="0"/>
                          <a:cs typeface="Calibri" panose="020F0502020204030204" pitchFamily="34" charset="0"/>
                        </a:rPr>
                        <a:t>No Death Within 30 Days</a:t>
                      </a:r>
                      <a:endParaRPr lang="en-US" sz="2400" b="1" dirty="0">
                        <a:solidFill>
                          <a:srgbClr val="000000"/>
                        </a:solidFill>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marL="6350" marR="0" indent="-6350" algn="ctr">
                        <a:lnSpc>
                          <a:spcPct val="111000"/>
                        </a:lnSpc>
                        <a:spcBef>
                          <a:spcPts val="600"/>
                        </a:spcBef>
                        <a:spcAft>
                          <a:spcPts val="600"/>
                        </a:spcAft>
                      </a:pPr>
                      <a:r>
                        <a:rPr lang="en-US" sz="2400" b="1" dirty="0">
                          <a:solidFill>
                            <a:srgbClr val="000000"/>
                          </a:solidFill>
                          <a:effectLst/>
                          <a:latin typeface="+mn-lt"/>
                          <a:ea typeface="Times New Roman" panose="02020603050405020304" pitchFamily="18" charset="0"/>
                          <a:cs typeface="Calibri" panose="020F0502020204030204" pitchFamily="34" charset="0"/>
                        </a:rPr>
                        <a:t>Total</a:t>
                      </a:r>
                      <a:endParaRPr lang="en-US" sz="2400" b="1" dirty="0">
                        <a:solidFill>
                          <a:srgbClr val="000000"/>
                        </a:solidFill>
                        <a:effectLst/>
                        <a:latin typeface="+mn-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211797873"/>
                  </a:ext>
                </a:extLst>
              </a:tr>
              <a:tr h="549380">
                <a:tc>
                  <a:txBody>
                    <a:bodyPr/>
                    <a:lstStyle/>
                    <a:p>
                      <a:pPr marL="6350" marR="0" indent="-6350">
                        <a:lnSpc>
                          <a:spcPct val="111000"/>
                        </a:lnSpc>
                        <a:spcBef>
                          <a:spcPts val="1200"/>
                        </a:spcBef>
                        <a:spcAft>
                          <a:spcPts val="1200"/>
                        </a:spcAft>
                      </a:pPr>
                      <a:r>
                        <a:rPr lang="en-US" sz="2400" b="1" dirty="0">
                          <a:solidFill>
                            <a:srgbClr val="000000"/>
                          </a:solidFill>
                          <a:effectLst/>
                          <a:latin typeface="+mn-lt"/>
                          <a:ea typeface="Times New Roman" panose="02020603050405020304" pitchFamily="18" charset="0"/>
                          <a:cs typeface="Calibri" panose="020F0502020204030204" pitchFamily="34" charset="0"/>
                        </a:rPr>
                        <a:t>Delayed Diagnosis</a:t>
                      </a:r>
                      <a:endParaRPr lang="en-US" sz="2400" b="1" dirty="0">
                        <a:solidFill>
                          <a:srgbClr val="000000"/>
                        </a:solidFill>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marL="6350" marR="0" indent="-6350" algn="ctr">
                        <a:lnSpc>
                          <a:spcPct val="111000"/>
                        </a:lnSpc>
                        <a:spcBef>
                          <a:spcPts val="1200"/>
                        </a:spcBef>
                        <a:spcAft>
                          <a:spcPts val="1200"/>
                        </a:spcAft>
                      </a:pPr>
                      <a:r>
                        <a:rPr lang="en-US" sz="2400" dirty="0">
                          <a:solidFill>
                            <a:srgbClr val="000000"/>
                          </a:solidFill>
                          <a:effectLst/>
                          <a:latin typeface="+mn-lt"/>
                          <a:ea typeface="Times New Roman" panose="02020603050405020304" pitchFamily="18" charset="0"/>
                          <a:cs typeface="Calibri" panose="020F0502020204030204" pitchFamily="34" charset="0"/>
                        </a:rPr>
                        <a:t>217 (8.3%)</a:t>
                      </a:r>
                      <a:endParaRPr lang="en-US" sz="2400" dirty="0">
                        <a:solidFill>
                          <a:srgbClr val="000000"/>
                        </a:solidFill>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marL="6350" marR="0" indent="-6350" algn="ctr">
                        <a:lnSpc>
                          <a:spcPct val="111000"/>
                        </a:lnSpc>
                        <a:spcBef>
                          <a:spcPts val="1200"/>
                        </a:spcBef>
                        <a:spcAft>
                          <a:spcPts val="1200"/>
                        </a:spcAft>
                      </a:pPr>
                      <a:r>
                        <a:rPr lang="en-US" sz="2400" dirty="0">
                          <a:solidFill>
                            <a:srgbClr val="000000"/>
                          </a:solidFill>
                          <a:effectLst/>
                          <a:latin typeface="+mn-lt"/>
                          <a:ea typeface="Times New Roman" panose="02020603050405020304" pitchFamily="18" charset="0"/>
                          <a:cs typeface="Calibri" panose="020F0502020204030204" pitchFamily="34" charset="0"/>
                        </a:rPr>
                        <a:t>2390 (91.7%)</a:t>
                      </a:r>
                      <a:endParaRPr lang="en-US" sz="2400" dirty="0">
                        <a:solidFill>
                          <a:srgbClr val="000000"/>
                        </a:solidFill>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marL="6350" marR="0" indent="-6350" algn="ctr">
                        <a:lnSpc>
                          <a:spcPct val="111000"/>
                        </a:lnSpc>
                        <a:spcBef>
                          <a:spcPts val="1200"/>
                        </a:spcBef>
                        <a:spcAft>
                          <a:spcPts val="1200"/>
                        </a:spcAft>
                      </a:pPr>
                      <a:r>
                        <a:rPr lang="en-US" sz="2400" dirty="0">
                          <a:solidFill>
                            <a:srgbClr val="000000"/>
                          </a:solidFill>
                          <a:effectLst/>
                          <a:latin typeface="+mn-lt"/>
                          <a:ea typeface="Times New Roman" panose="02020603050405020304" pitchFamily="18" charset="0"/>
                          <a:cs typeface="Calibri" panose="020F0502020204030204" pitchFamily="34" charset="0"/>
                        </a:rPr>
                        <a:t>2607</a:t>
                      </a:r>
                      <a:endParaRPr lang="en-US" sz="2400" dirty="0">
                        <a:solidFill>
                          <a:srgbClr val="000000"/>
                        </a:solidFill>
                        <a:effectLst/>
                        <a:latin typeface="+mn-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6342017"/>
                  </a:ext>
                </a:extLst>
              </a:tr>
              <a:tr h="549380">
                <a:tc>
                  <a:txBody>
                    <a:bodyPr/>
                    <a:lstStyle/>
                    <a:p>
                      <a:pPr marL="6350" marR="0" indent="-6350">
                        <a:lnSpc>
                          <a:spcPct val="111000"/>
                        </a:lnSpc>
                        <a:spcBef>
                          <a:spcPts val="1200"/>
                        </a:spcBef>
                        <a:spcAft>
                          <a:spcPts val="1200"/>
                        </a:spcAft>
                      </a:pPr>
                      <a:r>
                        <a:rPr lang="en-US" sz="2400" b="1" spc="-100" baseline="0" dirty="0">
                          <a:solidFill>
                            <a:srgbClr val="000000"/>
                          </a:solidFill>
                          <a:effectLst/>
                          <a:latin typeface="+mn-lt"/>
                          <a:ea typeface="Times New Roman" panose="02020603050405020304" pitchFamily="18" charset="0"/>
                          <a:cs typeface="Calibri" panose="020F0502020204030204" pitchFamily="34" charset="0"/>
                        </a:rPr>
                        <a:t>No Delayed Diagnosis</a:t>
                      </a:r>
                      <a:endParaRPr lang="en-US" sz="2400" b="1" spc="-100" baseline="0" dirty="0">
                        <a:solidFill>
                          <a:srgbClr val="000000"/>
                        </a:solidFill>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marL="6350" marR="0" indent="-6350" algn="ctr">
                        <a:lnSpc>
                          <a:spcPct val="111000"/>
                        </a:lnSpc>
                        <a:spcBef>
                          <a:spcPts val="1200"/>
                        </a:spcBef>
                        <a:spcAft>
                          <a:spcPts val="1200"/>
                        </a:spcAft>
                      </a:pPr>
                      <a:r>
                        <a:rPr lang="en-US" sz="2400" dirty="0">
                          <a:solidFill>
                            <a:srgbClr val="000000"/>
                          </a:solidFill>
                          <a:effectLst/>
                          <a:latin typeface="+mn-lt"/>
                          <a:ea typeface="Times New Roman" panose="02020603050405020304" pitchFamily="18" charset="0"/>
                          <a:cs typeface="Calibri" panose="020F0502020204030204" pitchFamily="34" charset="0"/>
                        </a:rPr>
                        <a:t>   31 (3.2%)</a:t>
                      </a:r>
                      <a:endParaRPr lang="en-US" sz="2400" dirty="0">
                        <a:solidFill>
                          <a:srgbClr val="000000"/>
                        </a:solidFill>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marL="6350" marR="0" indent="-6350" algn="ctr">
                        <a:lnSpc>
                          <a:spcPct val="111000"/>
                        </a:lnSpc>
                        <a:spcBef>
                          <a:spcPts val="1200"/>
                        </a:spcBef>
                        <a:spcAft>
                          <a:spcPts val="1200"/>
                        </a:spcAft>
                      </a:pPr>
                      <a:r>
                        <a:rPr lang="en-US" sz="2400" dirty="0">
                          <a:solidFill>
                            <a:srgbClr val="000000"/>
                          </a:solidFill>
                          <a:effectLst/>
                          <a:latin typeface="+mn-lt"/>
                          <a:ea typeface="Times New Roman" panose="02020603050405020304" pitchFamily="18" charset="0"/>
                          <a:cs typeface="Calibri" panose="020F0502020204030204" pitchFamily="34" charset="0"/>
                        </a:rPr>
                        <a:t>    953 (96.8%)</a:t>
                      </a:r>
                      <a:endParaRPr lang="en-US" sz="2400" dirty="0">
                        <a:solidFill>
                          <a:srgbClr val="000000"/>
                        </a:solidFill>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marL="6350" marR="0" indent="-6350" algn="ctr">
                        <a:lnSpc>
                          <a:spcPct val="111000"/>
                        </a:lnSpc>
                        <a:spcBef>
                          <a:spcPts val="1200"/>
                        </a:spcBef>
                        <a:spcAft>
                          <a:spcPts val="1200"/>
                        </a:spcAft>
                      </a:pPr>
                      <a:r>
                        <a:rPr lang="en-US" sz="2400" dirty="0">
                          <a:solidFill>
                            <a:srgbClr val="000000"/>
                          </a:solidFill>
                          <a:effectLst/>
                          <a:latin typeface="+mn-lt"/>
                          <a:ea typeface="Times New Roman" panose="02020603050405020304" pitchFamily="18" charset="0"/>
                          <a:cs typeface="Calibri" panose="020F0502020204030204" pitchFamily="34" charset="0"/>
                        </a:rPr>
                        <a:t>   984</a:t>
                      </a:r>
                      <a:endParaRPr lang="en-US" sz="2400" dirty="0">
                        <a:solidFill>
                          <a:srgbClr val="000000"/>
                        </a:solidFill>
                        <a:effectLst/>
                        <a:latin typeface="+mn-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692985510"/>
                  </a:ext>
                </a:extLst>
              </a:tr>
              <a:tr h="549380">
                <a:tc>
                  <a:txBody>
                    <a:bodyPr/>
                    <a:lstStyle/>
                    <a:p>
                      <a:pPr marL="6350" marR="0" indent="-6350">
                        <a:lnSpc>
                          <a:spcPct val="111000"/>
                        </a:lnSpc>
                        <a:spcBef>
                          <a:spcPts val="1200"/>
                        </a:spcBef>
                        <a:spcAft>
                          <a:spcPts val="1200"/>
                        </a:spcAft>
                      </a:pPr>
                      <a:r>
                        <a:rPr lang="en-US" sz="2400" b="1" dirty="0">
                          <a:solidFill>
                            <a:srgbClr val="000000"/>
                          </a:solidFill>
                          <a:effectLst/>
                          <a:latin typeface="+mn-lt"/>
                          <a:ea typeface="Times New Roman" panose="02020603050405020304" pitchFamily="18" charset="0"/>
                          <a:cs typeface="Calibri" panose="020F0502020204030204" pitchFamily="34" charset="0"/>
                        </a:rPr>
                        <a:t>Total</a:t>
                      </a:r>
                      <a:endParaRPr lang="en-US" sz="2400" b="1" dirty="0">
                        <a:solidFill>
                          <a:srgbClr val="000000"/>
                        </a:solidFill>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marL="6350" marR="0" indent="-6350" algn="ctr">
                        <a:lnSpc>
                          <a:spcPct val="111000"/>
                        </a:lnSpc>
                        <a:spcBef>
                          <a:spcPts val="1200"/>
                        </a:spcBef>
                        <a:spcAft>
                          <a:spcPts val="1200"/>
                        </a:spcAft>
                      </a:pPr>
                      <a:r>
                        <a:rPr lang="en-US" sz="2400" dirty="0">
                          <a:solidFill>
                            <a:srgbClr val="000000"/>
                          </a:solidFill>
                          <a:effectLst/>
                          <a:latin typeface="+mn-lt"/>
                          <a:ea typeface="Times New Roman" panose="02020603050405020304" pitchFamily="18" charset="0"/>
                          <a:cs typeface="Calibri" panose="020F0502020204030204" pitchFamily="34" charset="0"/>
                        </a:rPr>
                        <a:t>248</a:t>
                      </a:r>
                      <a:endParaRPr lang="en-US" sz="2400" dirty="0">
                        <a:solidFill>
                          <a:srgbClr val="000000"/>
                        </a:solidFill>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marL="6350" marR="0" indent="-6350" algn="ctr">
                        <a:lnSpc>
                          <a:spcPct val="111000"/>
                        </a:lnSpc>
                        <a:spcBef>
                          <a:spcPts val="1200"/>
                        </a:spcBef>
                        <a:spcAft>
                          <a:spcPts val="1200"/>
                        </a:spcAft>
                      </a:pPr>
                      <a:r>
                        <a:rPr lang="en-US" sz="2400" dirty="0">
                          <a:solidFill>
                            <a:srgbClr val="000000"/>
                          </a:solidFill>
                          <a:effectLst/>
                          <a:latin typeface="+mn-lt"/>
                          <a:ea typeface="Times New Roman" panose="02020603050405020304" pitchFamily="18" charset="0"/>
                          <a:cs typeface="Calibri" panose="020F0502020204030204" pitchFamily="34" charset="0"/>
                        </a:rPr>
                        <a:t>3343</a:t>
                      </a:r>
                      <a:endParaRPr lang="en-US" sz="2400" dirty="0">
                        <a:solidFill>
                          <a:srgbClr val="000000"/>
                        </a:solidFill>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marL="6350" marR="0" indent="-6350" algn="ctr">
                        <a:lnSpc>
                          <a:spcPct val="111000"/>
                        </a:lnSpc>
                        <a:spcBef>
                          <a:spcPts val="1200"/>
                        </a:spcBef>
                        <a:spcAft>
                          <a:spcPts val="1200"/>
                        </a:spcAft>
                      </a:pPr>
                      <a:r>
                        <a:rPr lang="en-US" sz="2400" dirty="0">
                          <a:solidFill>
                            <a:srgbClr val="000000"/>
                          </a:solidFill>
                          <a:effectLst/>
                          <a:latin typeface="+mn-lt"/>
                          <a:ea typeface="Times New Roman" panose="02020603050405020304" pitchFamily="18" charset="0"/>
                          <a:cs typeface="Calibri" panose="020F0502020204030204" pitchFamily="34" charset="0"/>
                        </a:rPr>
                        <a:t>*</a:t>
                      </a:r>
                      <a:endParaRPr lang="en-US" sz="2400" dirty="0">
                        <a:solidFill>
                          <a:srgbClr val="000000"/>
                        </a:solidFill>
                        <a:effectLst/>
                        <a:latin typeface="+mn-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511081503"/>
                  </a:ext>
                </a:extLst>
              </a:tr>
            </a:tbl>
          </a:graphicData>
        </a:graphic>
      </p:graphicFrame>
      <p:sp>
        <p:nvSpPr>
          <p:cNvPr id="5" name="Slide Number Placeholder 4">
            <a:extLst>
              <a:ext uri="{FF2B5EF4-FFF2-40B4-BE49-F238E27FC236}">
                <a16:creationId xmlns:a16="http://schemas.microsoft.com/office/drawing/2014/main" id="{A4DCED1F-8F4B-BFC5-4D97-E287CBCCD097}"/>
              </a:ext>
            </a:extLst>
          </p:cNvPr>
          <p:cNvSpPr>
            <a:spLocks noGrp="1"/>
          </p:cNvSpPr>
          <p:nvPr>
            <p:ph type="sldNum" sz="quarter" idx="12"/>
          </p:nvPr>
        </p:nvSpPr>
        <p:spPr/>
        <p:txBody>
          <a:bodyPr/>
          <a:lstStyle/>
          <a:p>
            <a:fld id="{152DC991-3DCC-2845-8129-AD1AB7512B88}" type="slidenum">
              <a:rPr lang="en-US" smtClean="0"/>
              <a:t>54</a:t>
            </a:fld>
            <a:endParaRPr lang="en-US"/>
          </a:p>
        </p:txBody>
      </p:sp>
    </p:spTree>
    <p:extLst>
      <p:ext uri="{BB962C8B-B14F-4D97-AF65-F5344CB8AC3E}">
        <p14:creationId xmlns:p14="http://schemas.microsoft.com/office/powerpoint/2010/main" val="294115355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ED6581F-7513-50DE-5349-77EA6EEED059}"/>
              </a:ext>
            </a:extLst>
          </p:cNvPr>
          <p:cNvSpPr>
            <a:spLocks noGrp="1"/>
          </p:cNvSpPr>
          <p:nvPr>
            <p:ph type="title"/>
          </p:nvPr>
        </p:nvSpPr>
        <p:spPr>
          <a:xfrm>
            <a:off x="520856" y="320950"/>
            <a:ext cx="9748556" cy="1043545"/>
          </a:xfrm>
        </p:spPr>
        <p:txBody>
          <a:bodyPr>
            <a:normAutofit fontScale="90000"/>
          </a:bodyPr>
          <a:lstStyle/>
          <a:p>
            <a:r>
              <a:rPr lang="en-US" sz="3200" spc="-100" dirty="0">
                <a:solidFill>
                  <a:schemeClr val="tx1"/>
                </a:solidFill>
                <a:effectLst/>
                <a:ea typeface="Times New Roman" panose="02020603050405020304" pitchFamily="18" charset="0"/>
                <a:cs typeface="Calibri" panose="020F0502020204030204" pitchFamily="34" charset="0"/>
              </a:rPr>
              <a:t>Summary of Evidence-base for Improving Time to Diagnosis to Reduce Morbidity And Mortality  (continued)</a:t>
            </a:r>
            <a:endParaRPr lang="en-US" sz="6600" spc="-100" dirty="0">
              <a:solidFill>
                <a:schemeClr val="tx1"/>
              </a:solidFill>
            </a:endParaRPr>
          </a:p>
        </p:txBody>
      </p:sp>
      <p:sp>
        <p:nvSpPr>
          <p:cNvPr id="3" name="Content Placeholder 2">
            <a:extLst>
              <a:ext uri="{FF2B5EF4-FFF2-40B4-BE49-F238E27FC236}">
                <a16:creationId xmlns:a16="http://schemas.microsoft.com/office/drawing/2014/main" id="{CFF6E444-0798-4CE9-71BE-FB0504A5F193}"/>
              </a:ext>
            </a:extLst>
          </p:cNvPr>
          <p:cNvSpPr>
            <a:spLocks noGrp="1"/>
          </p:cNvSpPr>
          <p:nvPr>
            <p:ph idx="1"/>
          </p:nvPr>
        </p:nvSpPr>
        <p:spPr>
          <a:xfrm>
            <a:off x="838197" y="1642172"/>
            <a:ext cx="10515600" cy="4351338"/>
          </a:xfrm>
        </p:spPr>
        <p:txBody>
          <a:bodyPr>
            <a:normAutofit/>
          </a:bodyPr>
          <a:lstStyle/>
          <a:p>
            <a:pPr>
              <a:lnSpc>
                <a:spcPct val="100000"/>
              </a:lnSpc>
              <a:spcBef>
                <a:spcPts val="600"/>
              </a:spcBef>
            </a:pPr>
            <a:r>
              <a:rPr lang="en-US" sz="2400" spc="-60" dirty="0">
                <a:effectLst/>
                <a:ea typeface="Times New Roman" panose="02020603050405020304" pitchFamily="18" charset="0"/>
                <a:cs typeface="Calibri" panose="020F0502020204030204" pitchFamily="34" charset="0"/>
              </a:rPr>
              <a:t>A total of 8.3% of patients with a delayed VTE diagnosis died within 30 days of their primary care provider (PCP) visit where VTE symptoms were reported, compared to 3.2% of patients who died whose VTE diagnosis was not delayed. </a:t>
            </a:r>
          </a:p>
          <a:p>
            <a:pPr lvl="1">
              <a:lnSpc>
                <a:spcPct val="100000"/>
              </a:lnSpc>
              <a:spcBef>
                <a:spcPts val="600"/>
              </a:spcBef>
              <a:buFont typeface="Arial" panose="020B0604020202020204" pitchFamily="34" charset="0"/>
              <a:buChar char="•"/>
            </a:pPr>
            <a:r>
              <a:rPr lang="en-US" sz="2000" dirty="0">
                <a:effectLst/>
                <a:ea typeface="Times New Roman" panose="02020603050405020304" pitchFamily="18" charset="0"/>
                <a:cs typeface="Calibri" panose="020F0502020204030204" pitchFamily="34" charset="0"/>
              </a:rPr>
              <a:t>Individuals with a delayed VTE diagnosis had 2.64 times the risk of death within 30 days (relative risk) compared to individuals whose VTE diagnosis was not delayed. </a:t>
            </a:r>
          </a:p>
          <a:p>
            <a:pPr lvl="1">
              <a:lnSpc>
                <a:spcPct val="100000"/>
              </a:lnSpc>
              <a:spcBef>
                <a:spcPts val="600"/>
              </a:spcBef>
              <a:buFont typeface="Arial" panose="020B0604020202020204" pitchFamily="34" charset="0"/>
              <a:buChar char="•"/>
            </a:pPr>
            <a:r>
              <a:rPr lang="en-US" sz="2000" dirty="0">
                <a:effectLst/>
                <a:ea typeface="Times New Roman" panose="02020603050405020304" pitchFamily="18" charset="0"/>
                <a:cs typeface="Calibri" panose="020F0502020204030204" pitchFamily="34" charset="0"/>
              </a:rPr>
              <a:t>Patient characteristics (demographics, Charlson comorbidity score) in patients with and without delayed diagnosis, were similar, meaning the differences in the death within 30-day of diagnosis between groups was not due to confounding (of observed characteristics).  </a:t>
            </a:r>
            <a:endParaRPr lang="en-US" sz="2800" dirty="0">
              <a:effectLst/>
              <a:ea typeface="Times New Roman" panose="02020603050405020304" pitchFamily="18" charset="0"/>
            </a:endParaRPr>
          </a:p>
          <a:p>
            <a:pPr marL="0" indent="0">
              <a:buNone/>
            </a:pPr>
            <a:endParaRPr lang="en-US" dirty="0"/>
          </a:p>
          <a:p>
            <a:endParaRPr lang="en-US" dirty="0"/>
          </a:p>
        </p:txBody>
      </p:sp>
      <p:sp>
        <p:nvSpPr>
          <p:cNvPr id="2" name="TextBox 1">
            <a:extLst>
              <a:ext uri="{FF2B5EF4-FFF2-40B4-BE49-F238E27FC236}">
                <a16:creationId xmlns:a16="http://schemas.microsoft.com/office/drawing/2014/main" id="{478A24A8-1478-BED3-A315-76EC6924E6F5}"/>
              </a:ext>
            </a:extLst>
          </p:cNvPr>
          <p:cNvSpPr txBox="1"/>
          <p:nvPr/>
        </p:nvSpPr>
        <p:spPr>
          <a:xfrm>
            <a:off x="193960" y="5932633"/>
            <a:ext cx="11804073" cy="677108"/>
          </a:xfrm>
          <a:prstGeom prst="rect">
            <a:avLst/>
          </a:prstGeom>
          <a:solidFill>
            <a:schemeClr val="accent1">
              <a:lumMod val="75000"/>
            </a:schemeClr>
          </a:solidFill>
        </p:spPr>
        <p:txBody>
          <a:bodyPr wrap="square" lIns="91440" tIns="182880" bIns="182880" rtlCol="0">
            <a:spAutoFit/>
          </a:bodyPr>
          <a:lstStyle/>
          <a:p>
            <a:pPr>
              <a:spcBef>
                <a:spcPts val="1200"/>
              </a:spcBef>
              <a:spcAft>
                <a:spcPts val="1200"/>
              </a:spcAft>
            </a:pPr>
            <a:r>
              <a:rPr lang="en-US" sz="2000" dirty="0">
                <a:solidFill>
                  <a:schemeClr val="bg1"/>
                </a:solidFill>
                <a:effectLst/>
                <a:ea typeface="Times New Roman" panose="02020603050405020304" pitchFamily="18" charset="0"/>
                <a:cs typeface="Calibri" panose="020F0502020204030204" pitchFamily="34" charset="0"/>
              </a:rPr>
              <a:t>These results suggest a link between delayed diagnosis and subsequent risk of 30-day death</a:t>
            </a:r>
          </a:p>
        </p:txBody>
      </p:sp>
      <p:sp>
        <p:nvSpPr>
          <p:cNvPr id="5" name="Slide Number Placeholder 4">
            <a:extLst>
              <a:ext uri="{FF2B5EF4-FFF2-40B4-BE49-F238E27FC236}">
                <a16:creationId xmlns:a16="http://schemas.microsoft.com/office/drawing/2014/main" id="{A4DCED1F-8F4B-BFC5-4D97-E287CBCCD097}"/>
              </a:ext>
            </a:extLst>
          </p:cNvPr>
          <p:cNvSpPr>
            <a:spLocks noGrp="1"/>
          </p:cNvSpPr>
          <p:nvPr>
            <p:ph type="sldNum" sz="quarter" idx="12"/>
          </p:nvPr>
        </p:nvSpPr>
        <p:spPr>
          <a:xfrm>
            <a:off x="10366394" y="329127"/>
            <a:ext cx="838199" cy="767687"/>
          </a:xfrm>
        </p:spPr>
        <p:txBody>
          <a:bodyPr/>
          <a:lstStyle/>
          <a:p>
            <a:fld id="{152DC991-3DCC-2845-8129-AD1AB7512B88}" type="slidenum">
              <a:rPr lang="en-US" smtClean="0"/>
              <a:t>55</a:t>
            </a:fld>
            <a:endParaRPr lang="en-US"/>
          </a:p>
        </p:txBody>
      </p:sp>
    </p:spTree>
    <p:extLst>
      <p:ext uri="{BB962C8B-B14F-4D97-AF65-F5344CB8AC3E}">
        <p14:creationId xmlns:p14="http://schemas.microsoft.com/office/powerpoint/2010/main" val="331177141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ED6581F-7513-50DE-5349-77EA6EEED059}"/>
              </a:ext>
            </a:extLst>
          </p:cNvPr>
          <p:cNvSpPr>
            <a:spLocks noGrp="1"/>
          </p:cNvSpPr>
          <p:nvPr>
            <p:ph type="title"/>
          </p:nvPr>
        </p:nvSpPr>
        <p:spPr>
          <a:xfrm>
            <a:off x="617838" y="365125"/>
            <a:ext cx="9302017" cy="1043545"/>
          </a:xfrm>
        </p:spPr>
        <p:txBody>
          <a:bodyPr>
            <a:normAutofit/>
          </a:bodyPr>
          <a:lstStyle/>
          <a:p>
            <a:r>
              <a:rPr lang="en-US" sz="4400" dirty="0">
                <a:solidFill>
                  <a:schemeClr val="tx1"/>
                </a:solidFill>
              </a:rPr>
              <a:t>DOVE eCQM Implementation</a:t>
            </a:r>
          </a:p>
        </p:txBody>
      </p:sp>
      <p:sp>
        <p:nvSpPr>
          <p:cNvPr id="3" name="Content Placeholder 2">
            <a:extLst>
              <a:ext uri="{FF2B5EF4-FFF2-40B4-BE49-F238E27FC236}">
                <a16:creationId xmlns:a16="http://schemas.microsoft.com/office/drawing/2014/main" id="{CFF6E444-0798-4CE9-71BE-FB0504A5F193}"/>
              </a:ext>
            </a:extLst>
          </p:cNvPr>
          <p:cNvSpPr>
            <a:spLocks noGrp="1"/>
          </p:cNvSpPr>
          <p:nvPr>
            <p:ph idx="1"/>
          </p:nvPr>
        </p:nvSpPr>
        <p:spPr>
          <a:xfrm>
            <a:off x="459350" y="1759527"/>
            <a:ext cx="10990528" cy="4547677"/>
          </a:xfrm>
        </p:spPr>
        <p:txBody>
          <a:bodyPr>
            <a:normAutofit/>
          </a:bodyPr>
          <a:lstStyle/>
          <a:p>
            <a:pPr>
              <a:spcBef>
                <a:spcPts val="600"/>
              </a:spcBef>
              <a:spcAft>
                <a:spcPts val="600"/>
              </a:spcAft>
            </a:pPr>
            <a:r>
              <a:rPr lang="en-US" sz="3200" dirty="0"/>
              <a:t>Partnership for Quality Measurement (PQM, formally NQF) 2023: Passed</a:t>
            </a:r>
          </a:p>
          <a:p>
            <a:pPr>
              <a:spcBef>
                <a:spcPts val="600"/>
              </a:spcBef>
              <a:spcAft>
                <a:spcPts val="600"/>
              </a:spcAft>
            </a:pPr>
            <a:r>
              <a:rPr lang="en-US" sz="3200" dirty="0"/>
              <a:t>CMS Measures Under Consideration List 2023: Rejected with following suggestions:</a:t>
            </a:r>
          </a:p>
          <a:p>
            <a:pPr lvl="1">
              <a:spcBef>
                <a:spcPts val="600"/>
              </a:spcBef>
              <a:spcAft>
                <a:spcPts val="600"/>
              </a:spcAft>
              <a:buFont typeface="Arial" panose="020B0604020202020204" pitchFamily="34" charset="0"/>
              <a:buChar char="•"/>
            </a:pPr>
            <a:r>
              <a:rPr lang="en-US" sz="2000" dirty="0"/>
              <a:t>“Refine the 24-hour timeframe to account for weekends/holidays and the testing that would be required to diagnose a VTE”. </a:t>
            </a:r>
          </a:p>
          <a:p>
            <a:pPr lvl="1">
              <a:spcBef>
                <a:spcPts val="600"/>
              </a:spcBef>
              <a:spcAft>
                <a:spcPts val="600"/>
              </a:spcAft>
              <a:buFont typeface="Arial" panose="020B0604020202020204" pitchFamily="34" charset="0"/>
              <a:buChar char="•"/>
            </a:pPr>
            <a:r>
              <a:rPr lang="en-US" sz="2000" dirty="0"/>
              <a:t>“Narrow list of symptoms to be more specific to lower limb venous thromboembolism (VTE) or possibly in combination with one of the more broad cardiopulmonary symptoms (syncope, tachycardia, shortness of breath, hemoptysis)”. </a:t>
            </a:r>
          </a:p>
          <a:p>
            <a:endParaRPr lang="en-US" dirty="0"/>
          </a:p>
        </p:txBody>
      </p:sp>
      <p:sp>
        <p:nvSpPr>
          <p:cNvPr id="2" name="Slide Number Placeholder 1">
            <a:extLst>
              <a:ext uri="{FF2B5EF4-FFF2-40B4-BE49-F238E27FC236}">
                <a16:creationId xmlns:a16="http://schemas.microsoft.com/office/drawing/2014/main" id="{A6B2E57B-8BBD-8363-508B-5685EF648634}"/>
              </a:ext>
            </a:extLst>
          </p:cNvPr>
          <p:cNvSpPr>
            <a:spLocks noGrp="1"/>
          </p:cNvSpPr>
          <p:nvPr>
            <p:ph type="sldNum" sz="quarter" idx="12"/>
          </p:nvPr>
        </p:nvSpPr>
        <p:spPr/>
        <p:txBody>
          <a:bodyPr/>
          <a:lstStyle/>
          <a:p>
            <a:fld id="{152DC991-3DCC-2845-8129-AD1AB7512B88}" type="slidenum">
              <a:rPr lang="en-US" smtClean="0"/>
              <a:t>56</a:t>
            </a:fld>
            <a:endParaRPr lang="en-US"/>
          </a:p>
        </p:txBody>
      </p:sp>
    </p:spTree>
    <p:extLst>
      <p:ext uri="{BB962C8B-B14F-4D97-AF65-F5344CB8AC3E}">
        <p14:creationId xmlns:p14="http://schemas.microsoft.com/office/powerpoint/2010/main" val="131409657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ED6581F-7513-50DE-5349-77EA6EEED059}"/>
              </a:ext>
            </a:extLst>
          </p:cNvPr>
          <p:cNvSpPr>
            <a:spLocks noGrp="1"/>
          </p:cNvSpPr>
          <p:nvPr>
            <p:ph type="title"/>
          </p:nvPr>
        </p:nvSpPr>
        <p:spPr>
          <a:xfrm>
            <a:off x="617838" y="365125"/>
            <a:ext cx="8955653" cy="1043545"/>
          </a:xfrm>
        </p:spPr>
        <p:txBody>
          <a:bodyPr>
            <a:normAutofit/>
          </a:bodyPr>
          <a:lstStyle/>
          <a:p>
            <a:r>
              <a:rPr lang="en-US" sz="4400" dirty="0">
                <a:solidFill>
                  <a:schemeClr val="tx1"/>
                </a:solidFill>
              </a:rPr>
              <a:t>DOVE eCQM Implementation</a:t>
            </a:r>
          </a:p>
        </p:txBody>
      </p:sp>
      <p:sp>
        <p:nvSpPr>
          <p:cNvPr id="3" name="Content Placeholder 2">
            <a:extLst>
              <a:ext uri="{FF2B5EF4-FFF2-40B4-BE49-F238E27FC236}">
                <a16:creationId xmlns:a16="http://schemas.microsoft.com/office/drawing/2014/main" id="{CFF6E444-0798-4CE9-71BE-FB0504A5F193}"/>
              </a:ext>
            </a:extLst>
          </p:cNvPr>
          <p:cNvSpPr>
            <a:spLocks noGrp="1"/>
          </p:cNvSpPr>
          <p:nvPr>
            <p:ph idx="1"/>
          </p:nvPr>
        </p:nvSpPr>
        <p:spPr>
          <a:xfrm>
            <a:off x="459350" y="1773795"/>
            <a:ext cx="6260764" cy="4693412"/>
          </a:xfrm>
        </p:spPr>
        <p:txBody>
          <a:bodyPr>
            <a:normAutofit fontScale="77500" lnSpcReduction="20000"/>
          </a:bodyPr>
          <a:lstStyle/>
          <a:p>
            <a:r>
              <a:rPr lang="en-US" sz="3000" dirty="0"/>
              <a:t>CMS Measures Under Consideration List Response</a:t>
            </a:r>
          </a:p>
          <a:p>
            <a:pPr lvl="1">
              <a:buFont typeface="Arial" panose="020B0604020202020204" pitchFamily="34" charset="0"/>
              <a:buChar char="•"/>
            </a:pPr>
            <a:r>
              <a:rPr lang="en-US" sz="2600" dirty="0"/>
              <a:t>Calculated DOVE rates using &gt;72-hour time frame</a:t>
            </a:r>
          </a:p>
          <a:p>
            <a:pPr lvl="1">
              <a:buFont typeface="Arial" panose="020B0604020202020204" pitchFamily="34" charset="0"/>
              <a:buChar char="•"/>
            </a:pPr>
            <a:r>
              <a:rPr lang="en-US" sz="2600" dirty="0"/>
              <a:t>Rationale for not narrowing list of symptoms </a:t>
            </a:r>
          </a:p>
          <a:p>
            <a:pPr lvl="2">
              <a:buFont typeface="Courier New" panose="02070309020205020404" pitchFamily="49" charset="0"/>
              <a:buChar char="o"/>
            </a:pPr>
            <a:r>
              <a:rPr lang="en-US" sz="1900" dirty="0"/>
              <a:t>W</a:t>
            </a:r>
            <a:r>
              <a:rPr lang="en-US" sz="1900" dirty="0">
                <a:effectLst/>
                <a:ea typeface="PMingLiU" panose="02020500000000000000" pitchFamily="18" charset="-120"/>
                <a:cs typeface="Calibri" panose="020F0502020204030204" pitchFamily="34" charset="0"/>
              </a:rPr>
              <a:t>ould lower the ability of the eCQM to detect cases of delayed/missed VTE diagnoses, and artificially lower the rates of delay reported. </a:t>
            </a:r>
          </a:p>
          <a:p>
            <a:pPr lvl="1">
              <a:buFont typeface="Arial" panose="020B0604020202020204" pitchFamily="34" charset="0"/>
              <a:buChar char="•"/>
            </a:pPr>
            <a:r>
              <a:rPr lang="en-US" sz="2600" dirty="0">
                <a:effectLst/>
                <a:ea typeface="PMingLiU" panose="02020500000000000000" pitchFamily="18" charset="-120"/>
                <a:cs typeface="Calibri" panose="020F0502020204030204" pitchFamily="34" charset="0"/>
              </a:rPr>
              <a:t>C</a:t>
            </a:r>
            <a:r>
              <a:rPr lang="en-US" sz="2600" dirty="0">
                <a:ea typeface="PMingLiU" panose="02020500000000000000" pitchFamily="18" charset="-120"/>
                <a:cs typeface="Calibri" panose="020F0502020204030204" pitchFamily="34" charset="0"/>
              </a:rPr>
              <a:t>onsequences of </a:t>
            </a:r>
            <a:r>
              <a:rPr lang="en-US" sz="2600" dirty="0">
                <a:effectLst/>
                <a:ea typeface="PMingLiU" panose="02020500000000000000" pitchFamily="18" charset="-120"/>
                <a:cs typeface="Calibri" panose="020F0502020204030204" pitchFamily="34" charset="0"/>
              </a:rPr>
              <a:t>lowered sensitivity:</a:t>
            </a:r>
          </a:p>
          <a:p>
            <a:pPr lvl="2">
              <a:buFont typeface="Courier New" panose="02070309020205020404" pitchFamily="49" charset="0"/>
              <a:buChar char="o"/>
            </a:pPr>
            <a:r>
              <a:rPr lang="en-US" sz="1900" dirty="0">
                <a:effectLst/>
                <a:ea typeface="PMingLiU" panose="02020500000000000000" pitchFamily="18" charset="-120"/>
                <a:cs typeface="Calibri" panose="020F0502020204030204" pitchFamily="34" charset="0"/>
              </a:rPr>
              <a:t>Persistence of the problem of delayed diagnosis. </a:t>
            </a:r>
          </a:p>
          <a:p>
            <a:pPr lvl="2">
              <a:buFont typeface="Courier New" panose="02070309020205020404" pitchFamily="49" charset="0"/>
              <a:buChar char="o"/>
            </a:pPr>
            <a:r>
              <a:rPr lang="en-US" sz="1900" dirty="0">
                <a:effectLst/>
                <a:ea typeface="PMingLiU" panose="02020500000000000000" pitchFamily="18" charset="-120"/>
                <a:cs typeface="Calibri" panose="020F0502020204030204" pitchFamily="34" charset="0"/>
              </a:rPr>
              <a:t>Missed opportunities for education of physicians who may not include VTE in their differential diagnosis. </a:t>
            </a:r>
          </a:p>
          <a:p>
            <a:pPr lvl="2">
              <a:buFont typeface="Courier New" panose="02070309020205020404" pitchFamily="49" charset="0"/>
              <a:buChar char="o"/>
            </a:pPr>
            <a:r>
              <a:rPr lang="en-US" sz="1900" dirty="0">
                <a:effectLst/>
                <a:ea typeface="PMingLiU" panose="02020500000000000000" pitchFamily="18" charset="-120"/>
                <a:cs typeface="Calibri" panose="020F0502020204030204" pitchFamily="34" charset="0"/>
              </a:rPr>
              <a:t>Lowers the index of suspicion for VTE.</a:t>
            </a:r>
          </a:p>
          <a:p>
            <a:r>
              <a:rPr lang="en-US" sz="2600" dirty="0"/>
              <a:t>CMS Measures Under Consideration List 2024: Passed</a:t>
            </a:r>
            <a:endParaRPr lang="en-US" sz="2600" dirty="0">
              <a:effectLst/>
              <a:ea typeface="PMingLiU" panose="02020500000000000000" pitchFamily="18" charset="-120"/>
              <a:cs typeface="Calibri" panose="020F0502020204030204" pitchFamily="34" charset="0"/>
            </a:endParaRPr>
          </a:p>
          <a:p>
            <a:pPr lvl="1"/>
            <a:endParaRPr lang="en-US" sz="1800" dirty="0"/>
          </a:p>
          <a:p>
            <a:endParaRPr lang="en-US" dirty="0"/>
          </a:p>
        </p:txBody>
      </p:sp>
      <p:sp>
        <p:nvSpPr>
          <p:cNvPr id="2" name="TextBox 1">
            <a:extLst>
              <a:ext uri="{FF2B5EF4-FFF2-40B4-BE49-F238E27FC236}">
                <a16:creationId xmlns:a16="http://schemas.microsoft.com/office/drawing/2014/main" id="{6DB6C4F1-55BC-5631-760D-3907312F8F78}"/>
              </a:ext>
            </a:extLst>
          </p:cNvPr>
          <p:cNvSpPr txBox="1"/>
          <p:nvPr/>
        </p:nvSpPr>
        <p:spPr>
          <a:xfrm>
            <a:off x="7143563" y="2247681"/>
            <a:ext cx="4465684" cy="3231654"/>
          </a:xfrm>
          <a:prstGeom prst="rect">
            <a:avLst/>
          </a:prstGeom>
          <a:solidFill>
            <a:schemeClr val="accent1">
              <a:lumMod val="75000"/>
            </a:schemeClr>
          </a:solidFill>
        </p:spPr>
        <p:txBody>
          <a:bodyPr wrap="square" rtlCol="0">
            <a:spAutoFit/>
          </a:bodyPr>
          <a:lstStyle/>
          <a:p>
            <a:pPr algn="ctr">
              <a:spcBef>
                <a:spcPts val="1800"/>
              </a:spcBef>
              <a:spcAft>
                <a:spcPts val="1200"/>
              </a:spcAft>
            </a:pPr>
            <a:r>
              <a:rPr lang="en-US" sz="3200" b="1" spc="-30" dirty="0">
                <a:solidFill>
                  <a:schemeClr val="bg2"/>
                </a:solidFill>
                <a:effectLst/>
                <a:latin typeface="Times New Roman" panose="02020603050405020304" pitchFamily="18" charset="0"/>
                <a:ea typeface="SimSun" panose="02010600030101010101" pitchFamily="2" charset="-122"/>
              </a:rPr>
              <a:t>DOVE Rates Using &gt;72 Hours Definition</a:t>
            </a:r>
          </a:p>
          <a:p>
            <a:pPr marL="342900" indent="-342900">
              <a:spcBef>
                <a:spcPts val="1200"/>
              </a:spcBef>
              <a:spcAft>
                <a:spcPts val="1200"/>
              </a:spcAft>
              <a:buFont typeface="Arial" panose="020B0604020202020204" pitchFamily="34" charset="0"/>
              <a:buChar char="•"/>
            </a:pPr>
            <a:r>
              <a:rPr lang="en-US" sz="2800" spc="-30" dirty="0">
                <a:solidFill>
                  <a:schemeClr val="bg2"/>
                </a:solidFill>
                <a:latin typeface="Times New Roman" panose="02020603050405020304" pitchFamily="18" charset="0"/>
                <a:ea typeface="SimSun" panose="02010600030101010101" pitchFamily="2" charset="-122"/>
              </a:rPr>
              <a:t>MGB: 68%</a:t>
            </a:r>
          </a:p>
          <a:p>
            <a:pPr marL="342900" indent="-342900">
              <a:spcBef>
                <a:spcPts val="1200"/>
              </a:spcBef>
              <a:spcAft>
                <a:spcPts val="1200"/>
              </a:spcAft>
              <a:buFont typeface="Arial" panose="020B0604020202020204" pitchFamily="34" charset="0"/>
              <a:buChar char="•"/>
            </a:pPr>
            <a:r>
              <a:rPr lang="en-US" sz="2800" spc="-30" dirty="0">
                <a:solidFill>
                  <a:schemeClr val="bg2"/>
                </a:solidFill>
                <a:latin typeface="Times New Roman" panose="02020603050405020304" pitchFamily="18" charset="0"/>
                <a:ea typeface="SimSun" panose="02010600030101010101" pitchFamily="2" charset="-122"/>
              </a:rPr>
              <a:t>Penn State Health: 69.9%</a:t>
            </a:r>
          </a:p>
          <a:p>
            <a:pPr marL="342900" indent="-342900">
              <a:spcBef>
                <a:spcPts val="1200"/>
              </a:spcBef>
              <a:spcAft>
                <a:spcPts val="1200"/>
              </a:spcAft>
              <a:buFont typeface="Arial" panose="020B0604020202020204" pitchFamily="34" charset="0"/>
              <a:buChar char="•"/>
            </a:pPr>
            <a:endParaRPr lang="en-US" sz="2400" spc="-30" dirty="0">
              <a:solidFill>
                <a:schemeClr val="bg1"/>
              </a:solidFill>
              <a:latin typeface="Times New Roman" panose="02020603050405020304" pitchFamily="18" charset="0"/>
              <a:ea typeface="SimSun" panose="02010600030101010101" pitchFamily="2" charset="-122"/>
            </a:endParaRPr>
          </a:p>
        </p:txBody>
      </p:sp>
      <p:sp>
        <p:nvSpPr>
          <p:cNvPr id="4" name="Slide Number Placeholder 3">
            <a:extLst>
              <a:ext uri="{FF2B5EF4-FFF2-40B4-BE49-F238E27FC236}">
                <a16:creationId xmlns:a16="http://schemas.microsoft.com/office/drawing/2014/main" id="{2382F836-00A0-58D1-FE1E-CFC34ECB3593}"/>
              </a:ext>
            </a:extLst>
          </p:cNvPr>
          <p:cNvSpPr>
            <a:spLocks noGrp="1"/>
          </p:cNvSpPr>
          <p:nvPr>
            <p:ph type="sldNum" sz="quarter" idx="12"/>
          </p:nvPr>
        </p:nvSpPr>
        <p:spPr/>
        <p:txBody>
          <a:bodyPr/>
          <a:lstStyle/>
          <a:p>
            <a:fld id="{152DC991-3DCC-2845-8129-AD1AB7512B88}" type="slidenum">
              <a:rPr lang="en-US" smtClean="0"/>
              <a:t>57</a:t>
            </a:fld>
            <a:endParaRPr lang="en-US"/>
          </a:p>
        </p:txBody>
      </p:sp>
    </p:spTree>
    <p:extLst>
      <p:ext uri="{BB962C8B-B14F-4D97-AF65-F5344CB8AC3E}">
        <p14:creationId xmlns:p14="http://schemas.microsoft.com/office/powerpoint/2010/main" val="245242627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E5152-E414-9B65-0436-0F54DFB65B69}"/>
              </a:ext>
            </a:extLst>
          </p:cNvPr>
          <p:cNvSpPr>
            <a:spLocks noGrp="1"/>
          </p:cNvSpPr>
          <p:nvPr>
            <p:ph type="title"/>
          </p:nvPr>
        </p:nvSpPr>
        <p:spPr>
          <a:xfrm>
            <a:off x="293950" y="222206"/>
            <a:ext cx="10058138" cy="1066575"/>
          </a:xfrm>
        </p:spPr>
        <p:txBody>
          <a:bodyPr>
            <a:noAutofit/>
          </a:bodyPr>
          <a:lstStyle/>
          <a:p>
            <a:r>
              <a:rPr lang="en-US" sz="3600" dirty="0"/>
              <a:t>Clinical Decision Support (CDS) Preliminary Development and Model Performance</a:t>
            </a:r>
          </a:p>
        </p:txBody>
      </p:sp>
      <p:sp>
        <p:nvSpPr>
          <p:cNvPr id="5" name="Content Placeholder 1">
            <a:extLst>
              <a:ext uri="{FF2B5EF4-FFF2-40B4-BE49-F238E27FC236}">
                <a16:creationId xmlns:a16="http://schemas.microsoft.com/office/drawing/2014/main" id="{00CF16BF-91FF-E82B-C765-C99107A01B32}"/>
              </a:ext>
            </a:extLst>
          </p:cNvPr>
          <p:cNvSpPr txBox="1">
            <a:spLocks noGrp="1"/>
          </p:cNvSpPr>
          <p:nvPr>
            <p:ph idx="1"/>
          </p:nvPr>
        </p:nvSpPr>
        <p:spPr>
          <a:xfrm>
            <a:off x="162479" y="1524554"/>
            <a:ext cx="7084821" cy="2616101"/>
          </a:xfrm>
          <a:noFill/>
        </p:spPr>
        <p:txBody>
          <a:bodyPr wrap="square" rtlCol="0">
            <a:spAutoFit/>
          </a:bodyPr>
          <a:lstStyle/>
          <a:p>
            <a:pPr>
              <a:spcBef>
                <a:spcPts val="0"/>
              </a:spcBef>
            </a:pPr>
            <a:r>
              <a:rPr lang="en-US" sz="2400" dirty="0"/>
              <a:t>VTE CDS Final Study Cohort:</a:t>
            </a:r>
          </a:p>
          <a:p>
            <a:pPr lvl="1">
              <a:spcBef>
                <a:spcPts val="0"/>
              </a:spcBef>
              <a:buFont typeface="Arial" panose="020B0604020202020204" pitchFamily="34" charset="0"/>
              <a:buChar char="•"/>
            </a:pPr>
            <a:r>
              <a:rPr lang="en-US" sz="2000" spc="-100" dirty="0"/>
              <a:t>Feature selection: Symptoms + Diagnoses (structured)</a:t>
            </a:r>
          </a:p>
          <a:p>
            <a:pPr lvl="1">
              <a:spcBef>
                <a:spcPts val="0"/>
              </a:spcBef>
              <a:buFont typeface="Arial" panose="020B0604020202020204" pitchFamily="34" charset="0"/>
              <a:buChar char="•"/>
            </a:pPr>
            <a:r>
              <a:rPr lang="en-US" sz="2000" dirty="0"/>
              <a:t>Cases: 1,936 patients confirmed with VTE</a:t>
            </a:r>
          </a:p>
          <a:p>
            <a:pPr lvl="1">
              <a:spcBef>
                <a:spcPts val="0"/>
              </a:spcBef>
              <a:buFont typeface="Arial" panose="020B0604020202020204" pitchFamily="34" charset="0"/>
              <a:buChar char="•"/>
            </a:pPr>
            <a:r>
              <a:rPr lang="en-US" sz="2000" dirty="0"/>
              <a:t>Controls: 5,050 patients without VTE</a:t>
            </a:r>
          </a:p>
          <a:p>
            <a:pPr lvl="1">
              <a:spcBef>
                <a:spcPts val="0"/>
              </a:spcBef>
              <a:buFont typeface="Arial" panose="020B0604020202020204" pitchFamily="34" charset="0"/>
              <a:buChar char="•"/>
            </a:pPr>
            <a:r>
              <a:rPr lang="en-US" sz="2000" dirty="0"/>
              <a:t>Data duration: 01/01/2016-12/31/2019</a:t>
            </a:r>
          </a:p>
          <a:p>
            <a:pPr lvl="1">
              <a:spcBef>
                <a:spcPts val="0"/>
              </a:spcBef>
              <a:buFont typeface="Arial" panose="020B0604020202020204" pitchFamily="34" charset="0"/>
              <a:buChar char="•"/>
            </a:pPr>
            <a:r>
              <a:rPr lang="en-US" sz="2000" spc="-100" dirty="0"/>
              <a:t>Models: Logistic regression, Random Forest, Decision Tree, Gradient Boosting, </a:t>
            </a:r>
            <a:r>
              <a:rPr lang="en-US" sz="2000" spc="-100" dirty="0" err="1"/>
              <a:t>XGBoost</a:t>
            </a:r>
            <a:r>
              <a:rPr lang="en-US" sz="2000" spc="-100" dirty="0"/>
              <a:t>, SVM, Naïve Bayes</a:t>
            </a:r>
          </a:p>
          <a:p>
            <a:pPr lvl="1">
              <a:spcBef>
                <a:spcPts val="0"/>
              </a:spcBef>
              <a:buFont typeface="Arial" panose="020B0604020202020204" pitchFamily="34" charset="0"/>
              <a:buChar char="•"/>
            </a:pPr>
            <a:r>
              <a:rPr lang="en-US" sz="2000" spc="-100" dirty="0"/>
              <a:t>AUC Range: .76 (Decision tree) - .87 (Logistic regression)</a:t>
            </a:r>
          </a:p>
        </p:txBody>
      </p:sp>
      <p:sp>
        <p:nvSpPr>
          <p:cNvPr id="3" name="Slide Number Placeholder 2">
            <a:extLst>
              <a:ext uri="{FF2B5EF4-FFF2-40B4-BE49-F238E27FC236}">
                <a16:creationId xmlns:a16="http://schemas.microsoft.com/office/drawing/2014/main" id="{938C8CF9-9F5B-2A31-2CB8-BA53BDC7B124}"/>
              </a:ext>
            </a:extLst>
          </p:cNvPr>
          <p:cNvSpPr>
            <a:spLocks noGrp="1"/>
          </p:cNvSpPr>
          <p:nvPr>
            <p:ph type="sldNum" sz="quarter" idx="12"/>
          </p:nvPr>
        </p:nvSpPr>
        <p:spPr>
          <a:xfrm>
            <a:off x="10352540" y="295729"/>
            <a:ext cx="838199" cy="767687"/>
          </a:xfrm>
        </p:spPr>
        <p:txBody>
          <a:bodyPr/>
          <a:lstStyle/>
          <a:p>
            <a:fld id="{152DC991-3DCC-2845-8129-AD1AB7512B88}" type="slidenum">
              <a:rPr lang="en-US" smtClean="0"/>
              <a:pPr/>
              <a:t>58</a:t>
            </a:fld>
            <a:endParaRPr lang="en-US"/>
          </a:p>
        </p:txBody>
      </p:sp>
      <p:graphicFrame>
        <p:nvGraphicFramePr>
          <p:cNvPr id="6" name="Table 5">
            <a:extLst>
              <a:ext uri="{FF2B5EF4-FFF2-40B4-BE49-F238E27FC236}">
                <a16:creationId xmlns:a16="http://schemas.microsoft.com/office/drawing/2014/main" id="{811DCE4A-1623-3CF9-A1AA-342BF6D4A248}"/>
              </a:ext>
            </a:extLst>
          </p:cNvPr>
          <p:cNvGraphicFramePr>
            <a:graphicFrameLocks noGrp="1"/>
          </p:cNvGraphicFramePr>
          <p:nvPr>
            <p:extLst>
              <p:ext uri="{D42A27DB-BD31-4B8C-83A1-F6EECF244321}">
                <p14:modId xmlns:p14="http://schemas.microsoft.com/office/powerpoint/2010/main" val="2939545427"/>
              </p:ext>
            </p:extLst>
          </p:nvPr>
        </p:nvGraphicFramePr>
        <p:xfrm>
          <a:off x="623455" y="4844672"/>
          <a:ext cx="6095999" cy="1718053"/>
        </p:xfrm>
        <a:graphic>
          <a:graphicData uri="http://schemas.openxmlformats.org/drawingml/2006/table">
            <a:tbl>
              <a:tblPr>
                <a:tableStyleId>{5940675A-B579-460E-94D1-54222C63F5DA}</a:tableStyleId>
              </a:tblPr>
              <a:tblGrid>
                <a:gridCol w="2700758">
                  <a:extLst>
                    <a:ext uri="{9D8B030D-6E8A-4147-A177-3AD203B41FA5}">
                      <a16:colId xmlns:a16="http://schemas.microsoft.com/office/drawing/2014/main" val="2060747620"/>
                    </a:ext>
                  </a:extLst>
                </a:gridCol>
                <a:gridCol w="3395241">
                  <a:extLst>
                    <a:ext uri="{9D8B030D-6E8A-4147-A177-3AD203B41FA5}">
                      <a16:colId xmlns:a16="http://schemas.microsoft.com/office/drawing/2014/main" val="652725887"/>
                    </a:ext>
                  </a:extLst>
                </a:gridCol>
              </a:tblGrid>
              <a:tr h="340287">
                <a:tc>
                  <a:txBody>
                    <a:bodyPr/>
                    <a:lstStyle/>
                    <a:p>
                      <a:pPr marL="285750" indent="-285750" algn="l" fontAlgn="b">
                        <a:buClr>
                          <a:schemeClr val="accent1"/>
                        </a:buClr>
                        <a:buFont typeface="Arial" panose="020B0604020202020204" pitchFamily="34" charset="0"/>
                        <a:buChar char="•"/>
                      </a:pPr>
                      <a:r>
                        <a:rPr lang="en-US" sz="2000" b="0" i="0" u="none" strike="noStrike" dirty="0">
                          <a:solidFill>
                            <a:schemeClr val="bg2"/>
                          </a:solidFill>
                          <a:effectLst/>
                          <a:latin typeface="Arial" panose="020B0604020202020204" pitchFamily="34" charset="0"/>
                          <a:cs typeface="Arial" panose="020B0604020202020204" pitchFamily="34" charset="0"/>
                        </a:rPr>
                        <a:t>Smoking</a:t>
                      </a:r>
                    </a:p>
                  </a:txBody>
                  <a:tcPr marL="9525" marR="9525" marT="9525" marB="0">
                    <a:solidFill>
                      <a:schemeClr val="tx1">
                        <a:lumMod val="95000"/>
                      </a:schemeClr>
                    </a:solidFill>
                  </a:tcPr>
                </a:tc>
                <a:tc>
                  <a:txBody>
                    <a:bodyPr/>
                    <a:lstStyle/>
                    <a:p>
                      <a:pPr marL="285750" indent="-285750" algn="l" fontAlgn="b">
                        <a:buClr>
                          <a:schemeClr val="accent1"/>
                        </a:buClr>
                        <a:buFont typeface="Arial" panose="020B0604020202020204" pitchFamily="34" charset="0"/>
                        <a:buChar char="•"/>
                      </a:pPr>
                      <a:r>
                        <a:rPr lang="en-US" sz="2000" b="0" i="0" u="none" strike="noStrike" dirty="0">
                          <a:solidFill>
                            <a:schemeClr val="bg2"/>
                          </a:solidFill>
                          <a:effectLst/>
                          <a:latin typeface="Arial" panose="020B0604020202020204" pitchFamily="34" charset="0"/>
                          <a:cs typeface="Arial" panose="020B0604020202020204" pitchFamily="34" charset="0"/>
                        </a:rPr>
                        <a:t>Calf tenderness</a:t>
                      </a:r>
                    </a:p>
                  </a:txBody>
                  <a:tcPr marL="9525" marR="9525" marT="9525" marB="0">
                    <a:solidFill>
                      <a:schemeClr val="tx1">
                        <a:lumMod val="95000"/>
                      </a:schemeClr>
                    </a:solidFill>
                  </a:tcPr>
                </a:tc>
                <a:extLst>
                  <a:ext uri="{0D108BD9-81ED-4DB2-BD59-A6C34878D82A}">
                    <a16:rowId xmlns:a16="http://schemas.microsoft.com/office/drawing/2014/main" val="2572013876"/>
                  </a:ext>
                </a:extLst>
              </a:tr>
              <a:tr h="340287">
                <a:tc>
                  <a:txBody>
                    <a:bodyPr/>
                    <a:lstStyle/>
                    <a:p>
                      <a:pPr marL="285750" indent="-285750" algn="l" fontAlgn="b">
                        <a:buClr>
                          <a:schemeClr val="accent1"/>
                        </a:buClr>
                        <a:buFont typeface="Arial" panose="020B0604020202020204" pitchFamily="34" charset="0"/>
                        <a:buChar char="•"/>
                      </a:pPr>
                      <a:r>
                        <a:rPr lang="en-US" sz="2000" b="0" i="0" u="none" strike="noStrike" dirty="0">
                          <a:solidFill>
                            <a:schemeClr val="bg2"/>
                          </a:solidFill>
                          <a:effectLst/>
                          <a:latin typeface="Arial" panose="020B0604020202020204" pitchFamily="34" charset="0"/>
                          <a:cs typeface="Arial" panose="020B0604020202020204" pitchFamily="34" charset="0"/>
                        </a:rPr>
                        <a:t>Active cancer</a:t>
                      </a:r>
                    </a:p>
                  </a:txBody>
                  <a:tcPr marL="9525" marR="9525" marT="9525" marB="0">
                    <a:solidFill>
                      <a:schemeClr val="tx1">
                        <a:lumMod val="95000"/>
                      </a:schemeClr>
                    </a:solidFill>
                  </a:tcPr>
                </a:tc>
                <a:tc>
                  <a:txBody>
                    <a:bodyPr/>
                    <a:lstStyle/>
                    <a:p>
                      <a:pPr marL="285750" indent="-285750" algn="l" fontAlgn="b">
                        <a:buClr>
                          <a:schemeClr val="accent1"/>
                        </a:buClr>
                        <a:buFont typeface="Arial" panose="020B0604020202020204" pitchFamily="34" charset="0"/>
                        <a:buChar char="•"/>
                      </a:pPr>
                      <a:r>
                        <a:rPr lang="en-US" sz="2000" b="0" i="0" u="none" strike="noStrike" dirty="0">
                          <a:solidFill>
                            <a:schemeClr val="bg2"/>
                          </a:solidFill>
                          <a:effectLst/>
                          <a:latin typeface="Arial" panose="020B0604020202020204" pitchFamily="34" charset="0"/>
                          <a:cs typeface="Arial" panose="020B0604020202020204" pitchFamily="34" charset="0"/>
                        </a:rPr>
                        <a:t>Calf redness</a:t>
                      </a:r>
                    </a:p>
                  </a:txBody>
                  <a:tcPr marL="9525" marR="9525" marT="9525" marB="0">
                    <a:solidFill>
                      <a:schemeClr val="tx1">
                        <a:lumMod val="95000"/>
                      </a:schemeClr>
                    </a:solidFill>
                  </a:tcPr>
                </a:tc>
                <a:extLst>
                  <a:ext uri="{0D108BD9-81ED-4DB2-BD59-A6C34878D82A}">
                    <a16:rowId xmlns:a16="http://schemas.microsoft.com/office/drawing/2014/main" val="781240"/>
                  </a:ext>
                </a:extLst>
              </a:tr>
              <a:tr h="340287">
                <a:tc>
                  <a:txBody>
                    <a:bodyPr/>
                    <a:lstStyle/>
                    <a:p>
                      <a:pPr marL="285750" indent="-285750" algn="l" fontAlgn="b">
                        <a:buClr>
                          <a:schemeClr val="accent1"/>
                        </a:buClr>
                        <a:buFont typeface="Arial" panose="020B0604020202020204" pitchFamily="34" charset="0"/>
                        <a:buChar char="•"/>
                      </a:pPr>
                      <a:r>
                        <a:rPr lang="en-US" sz="2000" b="0" i="0" u="none" strike="noStrike" dirty="0">
                          <a:solidFill>
                            <a:schemeClr val="bg2"/>
                          </a:solidFill>
                          <a:effectLst/>
                          <a:latin typeface="Arial" panose="020B0604020202020204" pitchFamily="34" charset="0"/>
                          <a:cs typeface="Arial" panose="020B0604020202020204" pitchFamily="34" charset="0"/>
                        </a:rPr>
                        <a:t>Spinal cord injury</a:t>
                      </a:r>
                    </a:p>
                  </a:txBody>
                  <a:tcPr marL="9525" marR="9525" marT="9525" marB="0">
                    <a:solidFill>
                      <a:schemeClr val="tx1">
                        <a:lumMod val="95000"/>
                      </a:schemeClr>
                    </a:solidFill>
                  </a:tcPr>
                </a:tc>
                <a:tc>
                  <a:txBody>
                    <a:bodyPr/>
                    <a:lstStyle/>
                    <a:p>
                      <a:pPr marL="285750" indent="-285750" algn="l" fontAlgn="b">
                        <a:buClr>
                          <a:schemeClr val="accent1"/>
                        </a:buClr>
                        <a:buFont typeface="Arial" panose="020B0604020202020204" pitchFamily="34" charset="0"/>
                        <a:buChar char="•"/>
                      </a:pPr>
                      <a:r>
                        <a:rPr lang="en-US" sz="2000" b="0" i="0" u="none" strike="noStrike" dirty="0">
                          <a:solidFill>
                            <a:schemeClr val="bg2"/>
                          </a:solidFill>
                          <a:effectLst/>
                          <a:latin typeface="Arial" panose="020B0604020202020204" pitchFamily="34" charset="0"/>
                          <a:cs typeface="Arial" panose="020B0604020202020204" pitchFamily="34" charset="0"/>
                        </a:rPr>
                        <a:t>Pacemaker</a:t>
                      </a:r>
                    </a:p>
                  </a:txBody>
                  <a:tcPr marL="9525" marR="9525" marT="9525" marB="0">
                    <a:solidFill>
                      <a:schemeClr val="tx1">
                        <a:lumMod val="95000"/>
                      </a:schemeClr>
                    </a:solidFill>
                  </a:tcPr>
                </a:tc>
                <a:extLst>
                  <a:ext uri="{0D108BD9-81ED-4DB2-BD59-A6C34878D82A}">
                    <a16:rowId xmlns:a16="http://schemas.microsoft.com/office/drawing/2014/main" val="4158021888"/>
                  </a:ext>
                </a:extLst>
              </a:tr>
              <a:tr h="356905">
                <a:tc>
                  <a:txBody>
                    <a:bodyPr/>
                    <a:lstStyle/>
                    <a:p>
                      <a:pPr marL="285750" indent="-285750" algn="l" fontAlgn="b">
                        <a:buClr>
                          <a:schemeClr val="accent1"/>
                        </a:buClr>
                        <a:buFont typeface="Arial" panose="020B0604020202020204" pitchFamily="34" charset="0"/>
                        <a:buChar char="•"/>
                      </a:pPr>
                      <a:r>
                        <a:rPr lang="en-US" sz="2000" b="0" i="0" u="none" strike="noStrike" dirty="0">
                          <a:solidFill>
                            <a:schemeClr val="bg2"/>
                          </a:solidFill>
                          <a:effectLst/>
                          <a:latin typeface="Arial" panose="020B0604020202020204" pitchFamily="34" charset="0"/>
                          <a:cs typeface="Arial" panose="020B0604020202020204" pitchFamily="34" charset="0"/>
                        </a:rPr>
                        <a:t>Race</a:t>
                      </a:r>
                    </a:p>
                  </a:txBody>
                  <a:tcPr marL="9525" marR="9525" marT="9525" marB="0">
                    <a:solidFill>
                      <a:schemeClr val="tx1">
                        <a:lumMod val="95000"/>
                      </a:schemeClr>
                    </a:solidFill>
                  </a:tcPr>
                </a:tc>
                <a:tc>
                  <a:txBody>
                    <a:bodyPr/>
                    <a:lstStyle/>
                    <a:p>
                      <a:pPr marL="285750" indent="-285750" algn="l" fontAlgn="b">
                        <a:buClr>
                          <a:schemeClr val="accent1"/>
                        </a:buClr>
                        <a:buFont typeface="Arial" panose="020B0604020202020204" pitchFamily="34" charset="0"/>
                        <a:buChar char="•"/>
                      </a:pPr>
                      <a:r>
                        <a:rPr lang="en-US" sz="2000" b="0" i="0" u="none" strike="noStrike" dirty="0">
                          <a:solidFill>
                            <a:schemeClr val="bg2"/>
                          </a:solidFill>
                          <a:effectLst/>
                          <a:latin typeface="Arial" panose="020B0604020202020204" pitchFamily="34" charset="0"/>
                          <a:cs typeface="Arial" panose="020B0604020202020204" pitchFamily="34" charset="0"/>
                        </a:rPr>
                        <a:t>Prothrombin gene mutation</a:t>
                      </a:r>
                    </a:p>
                  </a:txBody>
                  <a:tcPr marL="9525" marR="9525" marT="9525" marB="0">
                    <a:solidFill>
                      <a:schemeClr val="tx1">
                        <a:lumMod val="95000"/>
                      </a:schemeClr>
                    </a:solidFill>
                  </a:tcPr>
                </a:tc>
                <a:extLst>
                  <a:ext uri="{0D108BD9-81ED-4DB2-BD59-A6C34878D82A}">
                    <a16:rowId xmlns:a16="http://schemas.microsoft.com/office/drawing/2014/main" val="3999859933"/>
                  </a:ext>
                </a:extLst>
              </a:tr>
              <a:tr h="340287">
                <a:tc>
                  <a:txBody>
                    <a:bodyPr/>
                    <a:lstStyle/>
                    <a:p>
                      <a:pPr marL="285750" indent="-285750" algn="l" fontAlgn="b">
                        <a:buClr>
                          <a:schemeClr val="accent1"/>
                        </a:buClr>
                        <a:buFont typeface="Arial" panose="020B0604020202020204" pitchFamily="34" charset="0"/>
                        <a:buChar char="•"/>
                      </a:pPr>
                      <a:r>
                        <a:rPr lang="en-US" sz="2000" b="0" i="0" u="none" strike="noStrike" dirty="0">
                          <a:solidFill>
                            <a:schemeClr val="bg2"/>
                          </a:solidFill>
                          <a:effectLst/>
                          <a:latin typeface="Arial" panose="020B0604020202020204" pitchFamily="34" charset="0"/>
                          <a:cs typeface="Arial" panose="020B0604020202020204" pitchFamily="34" charset="0"/>
                        </a:rPr>
                        <a:t>Leg tingling</a:t>
                      </a:r>
                    </a:p>
                  </a:txBody>
                  <a:tcPr marL="9525" marR="9525" marT="9525" marB="0">
                    <a:solidFill>
                      <a:schemeClr val="tx1">
                        <a:lumMod val="95000"/>
                      </a:schemeClr>
                    </a:solidFill>
                  </a:tcPr>
                </a:tc>
                <a:tc>
                  <a:txBody>
                    <a:bodyPr/>
                    <a:lstStyle/>
                    <a:p>
                      <a:pPr marL="285750" indent="-285750" algn="l" fontAlgn="b">
                        <a:buClr>
                          <a:schemeClr val="accent1"/>
                        </a:buClr>
                        <a:buFont typeface="Arial" panose="020B0604020202020204" pitchFamily="34" charset="0"/>
                        <a:buChar char="•"/>
                      </a:pPr>
                      <a:r>
                        <a:rPr lang="en-US" sz="2000" b="0" i="0" u="none" strike="noStrike" dirty="0">
                          <a:solidFill>
                            <a:schemeClr val="bg2"/>
                          </a:solidFill>
                          <a:effectLst/>
                          <a:latin typeface="Arial" panose="020B0604020202020204" pitchFamily="34" charset="0"/>
                          <a:cs typeface="Arial" panose="020B0604020202020204" pitchFamily="34" charset="0"/>
                        </a:rPr>
                        <a:t>Leg tenderness</a:t>
                      </a:r>
                    </a:p>
                  </a:txBody>
                  <a:tcPr marL="9525" marR="9525" marT="9525" marB="0">
                    <a:solidFill>
                      <a:schemeClr val="tx1">
                        <a:lumMod val="95000"/>
                      </a:schemeClr>
                    </a:solidFill>
                  </a:tcPr>
                </a:tc>
                <a:extLst>
                  <a:ext uri="{0D108BD9-81ED-4DB2-BD59-A6C34878D82A}">
                    <a16:rowId xmlns:a16="http://schemas.microsoft.com/office/drawing/2014/main" val="4014546791"/>
                  </a:ext>
                </a:extLst>
              </a:tr>
            </a:tbl>
          </a:graphicData>
        </a:graphic>
      </p:graphicFrame>
      <p:sp>
        <p:nvSpPr>
          <p:cNvPr id="7" name="TextBox 6">
            <a:extLst>
              <a:ext uri="{FF2B5EF4-FFF2-40B4-BE49-F238E27FC236}">
                <a16:creationId xmlns:a16="http://schemas.microsoft.com/office/drawing/2014/main" id="{DF5B7C48-BADC-F7AB-C329-218F205FFE60}"/>
              </a:ext>
            </a:extLst>
          </p:cNvPr>
          <p:cNvSpPr txBox="1"/>
          <p:nvPr/>
        </p:nvSpPr>
        <p:spPr>
          <a:xfrm>
            <a:off x="162480" y="4229537"/>
            <a:ext cx="6996980" cy="461665"/>
          </a:xfrm>
          <a:prstGeom prst="rect">
            <a:avLst/>
          </a:prstGeom>
          <a:noFill/>
        </p:spPr>
        <p:txBody>
          <a:bodyPr wrap="none" rtlCol="0">
            <a:spAutoFit/>
          </a:bodyPr>
          <a:lstStyle/>
          <a:p>
            <a:pPr marL="285750" indent="-285750">
              <a:buClr>
                <a:schemeClr val="accent1"/>
              </a:buClr>
              <a:buFont typeface="Wingdings" panose="05000000000000000000" pitchFamily="2" charset="2"/>
              <a:buChar char="Ø"/>
            </a:pPr>
            <a:r>
              <a:rPr lang="en-US" sz="2400" dirty="0">
                <a:latin typeface="Arial" panose="020B0604020202020204" pitchFamily="34" charset="0"/>
                <a:cs typeface="Arial" panose="020B0604020202020204" pitchFamily="34" charset="0"/>
              </a:rPr>
              <a:t>Top 10 Predictors based on Logistic Regression</a:t>
            </a:r>
          </a:p>
        </p:txBody>
      </p:sp>
      <p:pic>
        <p:nvPicPr>
          <p:cNvPr id="11" name="Picture 10">
            <a:extLst>
              <a:ext uri="{FF2B5EF4-FFF2-40B4-BE49-F238E27FC236}">
                <a16:creationId xmlns:a16="http://schemas.microsoft.com/office/drawing/2014/main" id="{61FCF906-40A8-4DBF-7826-53621D0743BD}"/>
              </a:ext>
            </a:extLst>
          </p:cNvPr>
          <p:cNvPicPr>
            <a:picLocks noChangeAspect="1"/>
          </p:cNvPicPr>
          <p:nvPr/>
        </p:nvPicPr>
        <p:blipFill>
          <a:blip r:embed="rId3"/>
          <a:stretch>
            <a:fillRect/>
          </a:stretch>
        </p:blipFill>
        <p:spPr>
          <a:xfrm>
            <a:off x="7307191" y="1734468"/>
            <a:ext cx="4782217" cy="3807351"/>
          </a:xfrm>
          <a:prstGeom prst="rect">
            <a:avLst/>
          </a:prstGeom>
        </p:spPr>
      </p:pic>
    </p:spTree>
    <p:extLst>
      <p:ext uri="{BB962C8B-B14F-4D97-AF65-F5344CB8AC3E}">
        <p14:creationId xmlns:p14="http://schemas.microsoft.com/office/powerpoint/2010/main" val="165254221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ED6581F-7513-50DE-5349-77EA6EEED059}"/>
              </a:ext>
            </a:extLst>
          </p:cNvPr>
          <p:cNvSpPr>
            <a:spLocks noGrp="1"/>
          </p:cNvSpPr>
          <p:nvPr>
            <p:ph type="title"/>
          </p:nvPr>
        </p:nvSpPr>
        <p:spPr>
          <a:xfrm>
            <a:off x="761999" y="294538"/>
            <a:ext cx="9895951" cy="1033669"/>
          </a:xfrm>
        </p:spPr>
        <p:txBody>
          <a:bodyPr>
            <a:normAutofit/>
          </a:bodyPr>
          <a:lstStyle/>
          <a:p>
            <a:r>
              <a:rPr lang="en-US" sz="4400" dirty="0">
                <a:solidFill>
                  <a:srgbClr val="FFFFFF"/>
                </a:solidFill>
              </a:rPr>
              <a:t>DOVE Discussion/Conclusions</a:t>
            </a:r>
          </a:p>
        </p:txBody>
      </p:sp>
      <p:sp>
        <p:nvSpPr>
          <p:cNvPr id="5" name="Content Placeholder 4">
            <a:extLst>
              <a:ext uri="{FF2B5EF4-FFF2-40B4-BE49-F238E27FC236}">
                <a16:creationId xmlns:a16="http://schemas.microsoft.com/office/drawing/2014/main" id="{8FF3249D-DEEE-1512-0377-43CDA2A349CB}"/>
              </a:ext>
            </a:extLst>
          </p:cNvPr>
          <p:cNvSpPr>
            <a:spLocks noGrp="1"/>
          </p:cNvSpPr>
          <p:nvPr>
            <p:ph idx="1"/>
          </p:nvPr>
        </p:nvSpPr>
        <p:spPr>
          <a:xfrm>
            <a:off x="459351" y="1328207"/>
            <a:ext cx="11396318" cy="5031029"/>
          </a:xfrm>
        </p:spPr>
        <p:txBody>
          <a:bodyPr anchor="ctr">
            <a:normAutofit/>
          </a:bodyPr>
          <a:lstStyle/>
          <a:p>
            <a:r>
              <a:rPr lang="en-US" sz="2400" dirty="0"/>
              <a:t>The DOVE eCQM is a tool for primary care provider groups to quantify the rate of avoidable delayed diagnosis events </a:t>
            </a:r>
          </a:p>
          <a:p>
            <a:pPr lvl="1">
              <a:buFont typeface="Arial" panose="020B0604020202020204" pitchFamily="34" charset="0"/>
              <a:buChar char="•"/>
            </a:pPr>
            <a:r>
              <a:rPr lang="en-US" sz="2000" dirty="0"/>
              <a:t>Includes only patients VTE symptoms in the primary care setting </a:t>
            </a:r>
          </a:p>
          <a:p>
            <a:pPr lvl="1">
              <a:buFont typeface="Arial" panose="020B0604020202020204" pitchFamily="34" charset="0"/>
              <a:buChar char="•"/>
            </a:pPr>
            <a:r>
              <a:rPr lang="en-US" sz="2000" dirty="0"/>
              <a:t>Is automated and uses routinely collected EHR data</a:t>
            </a:r>
          </a:p>
          <a:p>
            <a:r>
              <a:rPr lang="en-US" sz="2400" dirty="0"/>
              <a:t>Multiple testing sites; geographically distant and different EHR systems </a:t>
            </a:r>
          </a:p>
          <a:p>
            <a:pPr lvl="1">
              <a:buFont typeface="Arial" panose="020B0604020202020204" pitchFamily="34" charset="0"/>
              <a:buChar char="•"/>
            </a:pPr>
            <a:r>
              <a:rPr lang="en-US" sz="2000" dirty="0"/>
              <a:t>Delayed VTE rates similar (&gt;70%) across all three systems. </a:t>
            </a:r>
          </a:p>
          <a:p>
            <a:r>
              <a:rPr lang="en-US" sz="2400" dirty="0"/>
              <a:t>Clinical decision support is needed to help identify patients at risk for VTE in the context on a primary care visit to further support VTE diagnostic accuracy and provision of guideline-based care. </a:t>
            </a:r>
          </a:p>
        </p:txBody>
      </p:sp>
      <p:sp>
        <p:nvSpPr>
          <p:cNvPr id="2" name="Slide Number Placeholder 1">
            <a:extLst>
              <a:ext uri="{FF2B5EF4-FFF2-40B4-BE49-F238E27FC236}">
                <a16:creationId xmlns:a16="http://schemas.microsoft.com/office/drawing/2014/main" id="{6E13D701-F31A-0811-9804-5974C138FB7D}"/>
              </a:ext>
            </a:extLst>
          </p:cNvPr>
          <p:cNvSpPr>
            <a:spLocks noGrp="1"/>
          </p:cNvSpPr>
          <p:nvPr>
            <p:ph type="sldNum" sz="quarter" idx="12"/>
          </p:nvPr>
        </p:nvSpPr>
        <p:spPr/>
        <p:txBody>
          <a:bodyPr/>
          <a:lstStyle/>
          <a:p>
            <a:fld id="{152DC991-3DCC-2845-8129-AD1AB7512B88}" type="slidenum">
              <a:rPr lang="en-US" smtClean="0"/>
              <a:t>59</a:t>
            </a:fld>
            <a:endParaRPr lang="en-US"/>
          </a:p>
        </p:txBody>
      </p:sp>
    </p:spTree>
    <p:extLst>
      <p:ext uri="{BB962C8B-B14F-4D97-AF65-F5344CB8AC3E}">
        <p14:creationId xmlns:p14="http://schemas.microsoft.com/office/powerpoint/2010/main" val="20834451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78646CD-2A39-6380-51DB-EFDD716A2842}"/>
              </a:ext>
            </a:extLst>
          </p:cNvPr>
          <p:cNvSpPr>
            <a:spLocks noGrp="1"/>
          </p:cNvSpPr>
          <p:nvPr>
            <p:ph type="title"/>
          </p:nvPr>
        </p:nvSpPr>
        <p:spPr>
          <a:xfrm>
            <a:off x="646112" y="452438"/>
            <a:ext cx="9727247" cy="1400175"/>
          </a:xfrm>
        </p:spPr>
        <p:txBody>
          <a:bodyPr/>
          <a:lstStyle/>
          <a:p>
            <a:r>
              <a:rPr lang="en-US" sz="4000" dirty="0"/>
              <a:t>AI Challenges &amp; Ethical Considerations</a:t>
            </a:r>
          </a:p>
        </p:txBody>
      </p:sp>
      <p:pic>
        <p:nvPicPr>
          <p:cNvPr id="12" name="Picture 11">
            <a:extLst>
              <a:ext uri="{FF2B5EF4-FFF2-40B4-BE49-F238E27FC236}">
                <a16:creationId xmlns:a16="http://schemas.microsoft.com/office/drawing/2014/main" id="{9865E28C-104F-7274-0A82-1688C113B943}"/>
              </a:ext>
            </a:extLst>
          </p:cNvPr>
          <p:cNvPicPr>
            <a:picLocks noChangeAspect="1"/>
          </p:cNvPicPr>
          <p:nvPr/>
        </p:nvPicPr>
        <p:blipFill>
          <a:blip r:embed="rId3"/>
          <a:stretch>
            <a:fillRect/>
          </a:stretch>
        </p:blipFill>
        <p:spPr>
          <a:xfrm>
            <a:off x="782320" y="1495934"/>
            <a:ext cx="9467503" cy="4383807"/>
          </a:xfrm>
          <a:prstGeom prst="rect">
            <a:avLst/>
          </a:prstGeom>
        </p:spPr>
      </p:pic>
      <p:sp>
        <p:nvSpPr>
          <p:cNvPr id="15" name="TextBox 14">
            <a:extLst>
              <a:ext uri="{FF2B5EF4-FFF2-40B4-BE49-F238E27FC236}">
                <a16:creationId xmlns:a16="http://schemas.microsoft.com/office/drawing/2014/main" id="{FEA2FB6B-8A2C-13CD-6190-7AC8DD75C733}"/>
              </a:ext>
            </a:extLst>
          </p:cNvPr>
          <p:cNvSpPr txBox="1"/>
          <p:nvPr/>
        </p:nvSpPr>
        <p:spPr>
          <a:xfrm>
            <a:off x="782320" y="6221829"/>
            <a:ext cx="9977120" cy="584775"/>
          </a:xfrm>
          <a:prstGeom prst="rect">
            <a:avLst/>
          </a:prstGeom>
          <a:noFill/>
        </p:spPr>
        <p:txBody>
          <a:bodyPr wrap="square" rtlCol="0">
            <a:spAutoFit/>
          </a:bodyPr>
          <a:lstStyle/>
          <a:p>
            <a:r>
              <a:rPr lang="en-US" sz="1600" b="0" i="0" dirty="0">
                <a:effectLst/>
                <a:latin typeface="Roboto" panose="02000000000000000000" pitchFamily="2" charset="0"/>
              </a:rPr>
              <a:t>O'Connor, S., Yan, Y., </a:t>
            </a:r>
            <a:r>
              <a:rPr lang="en-US" sz="1600" b="0" i="0" dirty="0" err="1">
                <a:effectLst/>
                <a:latin typeface="Roboto" panose="02000000000000000000" pitchFamily="2" charset="0"/>
              </a:rPr>
              <a:t>Thilo</a:t>
            </a:r>
            <a:r>
              <a:rPr lang="en-US" sz="1600" b="0" i="0" dirty="0">
                <a:effectLst/>
                <a:latin typeface="Roboto" panose="02000000000000000000" pitchFamily="2" charset="0"/>
              </a:rPr>
              <a:t>, F.J., </a:t>
            </a:r>
            <a:r>
              <a:rPr lang="en-US" sz="1600" b="0" i="0" dirty="0" err="1">
                <a:effectLst/>
                <a:latin typeface="Roboto" panose="02000000000000000000" pitchFamily="2" charset="0"/>
              </a:rPr>
              <a:t>Felzmann</a:t>
            </a:r>
            <a:r>
              <a:rPr lang="en-US" sz="1600" b="0" i="0" dirty="0">
                <a:effectLst/>
                <a:latin typeface="Roboto" panose="02000000000000000000" pitchFamily="2" charset="0"/>
              </a:rPr>
              <a:t>, H., Dowding, D.W., &amp; Lee, J.J. (2022). Artificial intelligence in nursing and midwifery: A systematic review. </a:t>
            </a:r>
            <a:r>
              <a:rPr lang="en-US" sz="1600" b="0" i="1" dirty="0">
                <a:effectLst/>
                <a:latin typeface="Roboto" panose="02000000000000000000" pitchFamily="2" charset="0"/>
              </a:rPr>
              <a:t>Journal of clinical nursing</a:t>
            </a:r>
            <a:r>
              <a:rPr lang="en-US" sz="1600" b="0" i="0" dirty="0">
                <a:effectLst/>
                <a:latin typeface="Roboto" panose="02000000000000000000" pitchFamily="2" charset="0"/>
              </a:rPr>
              <a:t>.</a:t>
            </a:r>
            <a:endParaRPr lang="en-US" sz="1600" dirty="0"/>
          </a:p>
        </p:txBody>
      </p:sp>
    </p:spTree>
    <p:extLst>
      <p:ext uri="{BB962C8B-B14F-4D97-AF65-F5344CB8AC3E}">
        <p14:creationId xmlns:p14="http://schemas.microsoft.com/office/powerpoint/2010/main" val="295974906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F3B1D5-22DD-CBEA-8D70-12967858A562}"/>
              </a:ext>
            </a:extLst>
          </p:cNvPr>
          <p:cNvSpPr>
            <a:spLocks noGrp="1"/>
          </p:cNvSpPr>
          <p:nvPr>
            <p:ph type="title"/>
          </p:nvPr>
        </p:nvSpPr>
        <p:spPr>
          <a:xfrm>
            <a:off x="646111" y="452718"/>
            <a:ext cx="9404723" cy="1400530"/>
          </a:xfrm>
        </p:spPr>
        <p:txBody>
          <a:bodyPr/>
          <a:lstStyle/>
          <a:p>
            <a:r>
              <a:rPr lang="en-US" dirty="0"/>
              <a:t>Discussion/Conclusions</a:t>
            </a:r>
          </a:p>
        </p:txBody>
      </p:sp>
      <p:sp>
        <p:nvSpPr>
          <p:cNvPr id="3" name="Content Placeholder 2">
            <a:extLst>
              <a:ext uri="{FF2B5EF4-FFF2-40B4-BE49-F238E27FC236}">
                <a16:creationId xmlns:a16="http://schemas.microsoft.com/office/drawing/2014/main" id="{83982373-4DDF-A2B2-24D5-13DA97A23DF2}"/>
              </a:ext>
            </a:extLst>
          </p:cNvPr>
          <p:cNvSpPr>
            <a:spLocks noGrp="1"/>
          </p:cNvSpPr>
          <p:nvPr>
            <p:ph idx="1"/>
          </p:nvPr>
        </p:nvSpPr>
        <p:spPr>
          <a:xfrm>
            <a:off x="512618" y="1468582"/>
            <a:ext cx="7823986" cy="4779818"/>
          </a:xfrm>
        </p:spPr>
        <p:txBody>
          <a:bodyPr>
            <a:normAutofit fontScale="77500" lnSpcReduction="20000"/>
          </a:bodyPr>
          <a:lstStyle/>
          <a:p>
            <a:r>
              <a:rPr lang="en-US" dirty="0"/>
              <a:t>AI is here and holds potential to transform healthcare. </a:t>
            </a:r>
          </a:p>
          <a:p>
            <a:r>
              <a:rPr lang="en-US" dirty="0"/>
              <a:t>As frontline caregivers, nurses are crucial in leveraging AI for a more efficient and equitable healthcare system. </a:t>
            </a:r>
          </a:p>
          <a:p>
            <a:r>
              <a:rPr lang="en-US" dirty="0"/>
              <a:t>Nurses need training to apply AI effectively and ethically in patient care.</a:t>
            </a:r>
          </a:p>
          <a:p>
            <a:r>
              <a:rPr lang="en-US" dirty="0"/>
              <a:t>Healthcare informatics and AI projects are challenging but there are many strategies that can be used to overcome challenges:</a:t>
            </a:r>
          </a:p>
          <a:p>
            <a:pPr lvl="1">
              <a:buFont typeface="Arial" panose="020B0604020202020204" pitchFamily="34" charset="0"/>
              <a:buChar char="•"/>
            </a:pPr>
            <a:r>
              <a:rPr lang="en-US" dirty="0"/>
              <a:t>Iterative approaches: Apply lessons learned</a:t>
            </a:r>
          </a:p>
          <a:p>
            <a:pPr lvl="1">
              <a:buFont typeface="Arial" panose="020B0604020202020204" pitchFamily="34" charset="0"/>
              <a:buChar char="•"/>
            </a:pPr>
            <a:r>
              <a:rPr lang="en-US" dirty="0"/>
              <a:t>Engaging stakeholders: Clinicians, patients and family </a:t>
            </a:r>
          </a:p>
          <a:p>
            <a:pPr lvl="1">
              <a:buFont typeface="Arial" panose="020B0604020202020204" pitchFamily="34" charset="0"/>
              <a:buChar char="•"/>
            </a:pPr>
            <a:r>
              <a:rPr lang="en-US" dirty="0"/>
              <a:t>Optimizing workflows</a:t>
            </a:r>
          </a:p>
          <a:p>
            <a:pPr lvl="1">
              <a:buFont typeface="Arial" panose="020B0604020202020204" pitchFamily="34" charset="0"/>
              <a:buChar char="•"/>
            </a:pPr>
            <a:r>
              <a:rPr lang="en-US" dirty="0"/>
              <a:t>Leveraging both high and low-tech interventions </a:t>
            </a:r>
          </a:p>
          <a:p>
            <a:r>
              <a:rPr lang="en-US" dirty="0"/>
              <a:t>Educating and engaging nurses in building AI innovations is essential for overcoming challenges</a:t>
            </a:r>
          </a:p>
          <a:p>
            <a:pPr lvl="1">
              <a:buFont typeface="Arial" panose="020B0604020202020204" pitchFamily="34" charset="0"/>
              <a:buChar char="•"/>
            </a:pPr>
            <a:r>
              <a:rPr lang="en-US" dirty="0"/>
              <a:t>Processing &amp; analyzing clinical data </a:t>
            </a:r>
          </a:p>
          <a:p>
            <a:pPr lvl="1">
              <a:buFont typeface="Arial" panose="020B0604020202020204" pitchFamily="34" charset="0"/>
              <a:buChar char="•"/>
            </a:pPr>
            <a:r>
              <a:rPr lang="en-US" dirty="0"/>
              <a:t>Translating predictive models for CDS design</a:t>
            </a:r>
          </a:p>
          <a:p>
            <a:pPr lvl="1">
              <a:buFont typeface="Arial" panose="020B0604020202020204" pitchFamily="34" charset="0"/>
              <a:buChar char="•"/>
            </a:pPr>
            <a:r>
              <a:rPr lang="en-US" dirty="0"/>
              <a:t>CDS implementation</a:t>
            </a:r>
          </a:p>
          <a:p>
            <a:pPr lvl="1">
              <a:buFont typeface="Arial" panose="020B0604020202020204" pitchFamily="34" charset="0"/>
              <a:buChar char="•"/>
            </a:pPr>
            <a:r>
              <a:rPr lang="en-US" dirty="0"/>
              <a:t>Ethical and patient-centered approaches</a:t>
            </a:r>
          </a:p>
        </p:txBody>
      </p:sp>
      <p:sp>
        <p:nvSpPr>
          <p:cNvPr id="7" name="AutoShape 2" descr="A symbolic illustration showing two nurses side by side. On the left, a nurse is using AI-powered tools, such as a holographic patient chart and a robotic assistant, appearing confident and efficient. On the right, a nurse without AI appears overwhelmed, holding paper charts and looking stressed. The background subtly blends technology with traditional healthcare to emphasize the evolving role of AI in nursing.">
            <a:extLst>
              <a:ext uri="{FF2B5EF4-FFF2-40B4-BE49-F238E27FC236}">
                <a16:creationId xmlns:a16="http://schemas.microsoft.com/office/drawing/2014/main" id="{01F96268-23E8-78F5-0C6D-8654D97A2A2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7">
            <a:extLst>
              <a:ext uri="{FF2B5EF4-FFF2-40B4-BE49-F238E27FC236}">
                <a16:creationId xmlns:a16="http://schemas.microsoft.com/office/drawing/2014/main" id="{6F0D0E02-015F-A84D-A646-6317973F9870}"/>
              </a:ext>
            </a:extLst>
          </p:cNvPr>
          <p:cNvPicPr>
            <a:picLocks noChangeAspect="1"/>
          </p:cNvPicPr>
          <p:nvPr/>
        </p:nvPicPr>
        <p:blipFill>
          <a:blip r:embed="rId3"/>
          <a:stretch>
            <a:fillRect/>
          </a:stretch>
        </p:blipFill>
        <p:spPr>
          <a:xfrm>
            <a:off x="9048343" y="0"/>
            <a:ext cx="3064213" cy="3064213"/>
          </a:xfrm>
          <a:prstGeom prst="rect">
            <a:avLst/>
          </a:prstGeom>
        </p:spPr>
      </p:pic>
      <p:sp>
        <p:nvSpPr>
          <p:cNvPr id="9" name="TextBox 8">
            <a:extLst>
              <a:ext uri="{FF2B5EF4-FFF2-40B4-BE49-F238E27FC236}">
                <a16:creationId xmlns:a16="http://schemas.microsoft.com/office/drawing/2014/main" id="{5D0A4A89-EF67-9C37-C531-38A417CE9B48}"/>
              </a:ext>
            </a:extLst>
          </p:cNvPr>
          <p:cNvSpPr txBox="1"/>
          <p:nvPr/>
        </p:nvSpPr>
        <p:spPr>
          <a:xfrm>
            <a:off x="8863518" y="3196771"/>
            <a:ext cx="3249038" cy="1631216"/>
          </a:xfrm>
          <a:prstGeom prst="rect">
            <a:avLst/>
          </a:prstGeom>
          <a:noFill/>
        </p:spPr>
        <p:txBody>
          <a:bodyPr wrap="square" rtlCol="0">
            <a:spAutoFit/>
          </a:bodyPr>
          <a:lstStyle/>
          <a:p>
            <a:pPr algn="ctr"/>
            <a:r>
              <a:rPr lang="en-US" sz="2000" dirty="0"/>
              <a:t>AI will not replace nurses, BUT nurses who use AI will provide better care than nurses who do not use AI!</a:t>
            </a:r>
          </a:p>
        </p:txBody>
      </p:sp>
    </p:spTree>
    <p:extLst>
      <p:ext uri="{BB962C8B-B14F-4D97-AF65-F5344CB8AC3E}">
        <p14:creationId xmlns:p14="http://schemas.microsoft.com/office/powerpoint/2010/main" val="410302453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04F1349-C9EB-4E44-8F5B-9E57B8685196}"/>
              </a:ext>
            </a:extLst>
          </p:cNvPr>
          <p:cNvSpPr>
            <a:spLocks noGrp="1"/>
          </p:cNvSpPr>
          <p:nvPr>
            <p:ph type="title"/>
          </p:nvPr>
        </p:nvSpPr>
        <p:spPr>
          <a:xfrm>
            <a:off x="275871" y="93041"/>
            <a:ext cx="3598653" cy="587679"/>
          </a:xfrm>
        </p:spPr>
        <p:txBody>
          <a:bodyPr>
            <a:normAutofit fontScale="90000"/>
          </a:bodyPr>
          <a:lstStyle/>
          <a:p>
            <a:r>
              <a:rPr lang="en-US">
                <a:solidFill>
                  <a:schemeClr val="tx1"/>
                </a:solidFill>
              </a:rPr>
              <a:t>Project Teams</a:t>
            </a:r>
            <a:endParaRPr lang="en-US" dirty="0">
              <a:solidFill>
                <a:schemeClr val="tx1"/>
              </a:solidFill>
            </a:endParaRPr>
          </a:p>
        </p:txBody>
      </p:sp>
      <p:sp>
        <p:nvSpPr>
          <p:cNvPr id="6" name="Content Placeholder 1">
            <a:extLst>
              <a:ext uri="{FF2B5EF4-FFF2-40B4-BE49-F238E27FC236}">
                <a16:creationId xmlns:a16="http://schemas.microsoft.com/office/drawing/2014/main" id="{5A0D4936-D242-4727-AF64-445E8C5CD453}"/>
              </a:ext>
            </a:extLst>
          </p:cNvPr>
          <p:cNvSpPr txBox="1">
            <a:spLocks/>
          </p:cNvSpPr>
          <p:nvPr/>
        </p:nvSpPr>
        <p:spPr>
          <a:xfrm>
            <a:off x="133435" y="822868"/>
            <a:ext cx="3072886" cy="5212263"/>
          </a:xfrm>
          <a:prstGeom prst="rect">
            <a:avLst/>
          </a:prstGeom>
        </p:spPr>
        <p:txBody>
          <a:bodyPr vert="horz" lIns="91440" tIns="45720" rIns="91440" bIns="45720" rtlCol="0">
            <a:normAutofit fontScale="77500" lnSpcReduction="20000"/>
          </a:bodyPr>
          <a:lstStyle>
            <a:lvl1pPr marL="174625" indent="-174625"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341313" indent="-174625"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515938" indent="-174625"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688975" indent="-174625"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855663" indent="-174625"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700" b="1" i="0" u="none" strike="noStrike" kern="1200" cap="none" spc="0" normalizeH="0" baseline="0" noProof="0" dirty="0">
                <a:ln>
                  <a:noFill/>
                </a:ln>
                <a:effectLst/>
                <a:uLnTx/>
                <a:uFillTx/>
                <a:ea typeface="+mn-ea"/>
                <a:cs typeface="+mn-cs"/>
              </a:rPr>
              <a:t>CONCERN</a:t>
            </a:r>
          </a:p>
          <a:p>
            <a:pPr marL="0" marR="0" lvl="0" indent="0" algn="l" defTabSz="914400" rtl="0" eaLnBrk="1" fontAlgn="auto" latinLnBrk="0" hangingPunct="1">
              <a:lnSpc>
                <a:spcPct val="100000"/>
              </a:lnSpc>
              <a:spcBef>
                <a:spcPts val="600"/>
              </a:spcBef>
              <a:spcAft>
                <a:spcPts val="600"/>
              </a:spcAft>
              <a:buClrTx/>
              <a:buSzTx/>
              <a:buNone/>
              <a:tabLst/>
              <a:defRPr/>
            </a:pPr>
            <a:r>
              <a:rPr kumimoji="0" lang="en-US" sz="2200" b="1" u="none" strike="noStrike" kern="1200" cap="none" spc="0" normalizeH="0" baseline="0" noProof="0" dirty="0">
                <a:ln>
                  <a:noFill/>
                </a:ln>
                <a:effectLst/>
                <a:uLnTx/>
                <a:uFillTx/>
                <a:ea typeface="+mn-ea"/>
                <a:cs typeface="+mn-cs"/>
              </a:rPr>
              <a:t>Columbia University:</a:t>
            </a:r>
          </a:p>
          <a:p>
            <a:pPr marR="0" lvl="0" algn="l" defTabSz="457200" rtl="0" eaLnBrk="1" fontAlgn="auto" latinLnBrk="0" hangingPunct="1">
              <a:lnSpc>
                <a:spcPct val="100000"/>
              </a:lnSpc>
              <a:spcBef>
                <a:spcPts val="0"/>
              </a:spcBef>
              <a:spcAft>
                <a:spcPts val="0"/>
              </a:spcAft>
              <a:buClr>
                <a:srgbClr val="0E5580">
                  <a:lumMod val="40000"/>
                  <a:lumOff val="60000"/>
                </a:srgbClr>
              </a:buClr>
              <a:buSzPct val="80000"/>
              <a:tabLst/>
              <a:defRPr/>
            </a:pPr>
            <a:r>
              <a:rPr kumimoji="0" lang="en-US" sz="2200" b="0" i="0" u="none" strike="noStrike" kern="1200" cap="none" spc="0" normalizeH="0" baseline="0" noProof="0" dirty="0">
                <a:ln>
                  <a:noFill/>
                </a:ln>
                <a:solidFill>
                  <a:prstClr val="white"/>
                </a:solidFill>
                <a:effectLst/>
                <a:uLnTx/>
                <a:uFillTx/>
                <a:ea typeface="+mj-ea"/>
                <a:cs typeface="+mj-cs"/>
              </a:rPr>
              <a:t>Sarah Rossetti, PhD, RN</a:t>
            </a:r>
          </a:p>
          <a:p>
            <a:pPr marR="0" lvl="0" algn="l" defTabSz="457200" rtl="0" eaLnBrk="1" fontAlgn="auto" latinLnBrk="0" hangingPunct="1">
              <a:lnSpc>
                <a:spcPct val="100000"/>
              </a:lnSpc>
              <a:spcBef>
                <a:spcPts val="0"/>
              </a:spcBef>
              <a:spcAft>
                <a:spcPts val="0"/>
              </a:spcAft>
              <a:buClr>
                <a:srgbClr val="0E5580">
                  <a:lumMod val="40000"/>
                  <a:lumOff val="60000"/>
                </a:srgbClr>
              </a:buClr>
              <a:buSzPct val="80000"/>
              <a:tabLst/>
              <a:defRPr/>
            </a:pPr>
            <a:r>
              <a:rPr kumimoji="0" lang="en-US" sz="2200" b="0" i="0" u="none" strike="noStrike" kern="1200" cap="none" spc="0" normalizeH="0" baseline="0" noProof="0" dirty="0">
                <a:ln>
                  <a:noFill/>
                </a:ln>
                <a:solidFill>
                  <a:prstClr val="white"/>
                </a:solidFill>
                <a:effectLst/>
                <a:uLnTx/>
                <a:uFillTx/>
                <a:ea typeface="+mj-ea"/>
                <a:cs typeface="+mj-cs"/>
              </a:rPr>
              <a:t>Kenrick Cato, PhD, RN</a:t>
            </a:r>
          </a:p>
          <a:p>
            <a:pPr marR="0" lvl="0" algn="l" defTabSz="457200" rtl="0" eaLnBrk="1" fontAlgn="auto" latinLnBrk="0" hangingPunct="1">
              <a:lnSpc>
                <a:spcPct val="100000"/>
              </a:lnSpc>
              <a:spcBef>
                <a:spcPts val="0"/>
              </a:spcBef>
              <a:spcAft>
                <a:spcPts val="0"/>
              </a:spcAft>
              <a:buClr>
                <a:srgbClr val="0E5580">
                  <a:lumMod val="40000"/>
                  <a:lumOff val="60000"/>
                </a:srgbClr>
              </a:buClr>
              <a:buSzPct val="80000"/>
              <a:tabLst/>
              <a:defRPr/>
            </a:pPr>
            <a:r>
              <a:rPr kumimoji="0" lang="en-US" sz="2200" b="0" i="0" u="none" strike="noStrike" kern="1200" cap="none" spc="0" normalizeH="0" baseline="0" noProof="0" dirty="0">
                <a:ln>
                  <a:noFill/>
                </a:ln>
                <a:solidFill>
                  <a:prstClr val="white"/>
                </a:solidFill>
                <a:effectLst/>
                <a:uLnTx/>
                <a:uFillTx/>
                <a:ea typeface="+mj-ea"/>
                <a:cs typeface="+mj-cs"/>
              </a:rPr>
              <a:t>Haomiao Jia, PhD</a:t>
            </a:r>
          </a:p>
          <a:p>
            <a:pPr marR="0" lvl="0" algn="l" defTabSz="457200" rtl="0" eaLnBrk="1" fontAlgn="auto" latinLnBrk="0" hangingPunct="1">
              <a:lnSpc>
                <a:spcPct val="100000"/>
              </a:lnSpc>
              <a:spcBef>
                <a:spcPts val="0"/>
              </a:spcBef>
              <a:spcAft>
                <a:spcPts val="0"/>
              </a:spcAft>
              <a:buClr>
                <a:srgbClr val="0E5580">
                  <a:lumMod val="40000"/>
                  <a:lumOff val="60000"/>
                </a:srgbClr>
              </a:buClr>
              <a:buSzPct val="80000"/>
              <a:tabLst/>
              <a:defRPr/>
            </a:pPr>
            <a:r>
              <a:rPr kumimoji="0" lang="en-US" sz="2200" b="0" i="0" u="none" strike="noStrike" kern="1200" cap="none" spc="0" normalizeH="0" baseline="0" noProof="0" dirty="0">
                <a:ln>
                  <a:noFill/>
                </a:ln>
                <a:solidFill>
                  <a:prstClr val="white"/>
                </a:solidFill>
                <a:effectLst/>
                <a:uLnTx/>
                <a:uFillTx/>
                <a:ea typeface="+mj-ea"/>
                <a:cs typeface="+mj-cs"/>
              </a:rPr>
              <a:t>Mohtashim Bokhari, PhD, Jennifer Withall, PhD, RN</a:t>
            </a:r>
          </a:p>
          <a:p>
            <a:pPr marR="0" lvl="0" algn="l" defTabSz="457200" rtl="0" eaLnBrk="1" fontAlgn="auto" latinLnBrk="0" hangingPunct="1">
              <a:lnSpc>
                <a:spcPct val="100000"/>
              </a:lnSpc>
              <a:spcBef>
                <a:spcPts val="0"/>
              </a:spcBef>
              <a:spcAft>
                <a:spcPts val="0"/>
              </a:spcAft>
              <a:buClr>
                <a:srgbClr val="0E5580">
                  <a:lumMod val="40000"/>
                  <a:lumOff val="60000"/>
                </a:srgbClr>
              </a:buClr>
              <a:buSzPct val="80000"/>
              <a:tabLst/>
              <a:defRPr/>
            </a:pPr>
            <a:r>
              <a:rPr kumimoji="0" lang="en-US" sz="2200" b="0" i="0" u="none" strike="noStrike" kern="1200" cap="none" spc="0" normalizeH="0" baseline="0" noProof="0" dirty="0">
                <a:ln>
                  <a:noFill/>
                </a:ln>
                <a:solidFill>
                  <a:prstClr val="white"/>
                </a:solidFill>
                <a:effectLst/>
                <a:uLnTx/>
                <a:uFillTx/>
                <a:ea typeface="+mj-ea"/>
                <a:cs typeface="+mj-cs"/>
              </a:rPr>
              <a:t>Mollie Hobensack, BSN, RN</a:t>
            </a:r>
          </a:p>
          <a:p>
            <a:pPr marR="0" lvl="0" algn="l" defTabSz="457200" rtl="0" eaLnBrk="1" fontAlgn="auto" latinLnBrk="0" hangingPunct="1">
              <a:lnSpc>
                <a:spcPct val="100000"/>
              </a:lnSpc>
              <a:spcBef>
                <a:spcPts val="0"/>
              </a:spcBef>
              <a:spcAft>
                <a:spcPts val="0"/>
              </a:spcAft>
              <a:buClr>
                <a:srgbClr val="0E5580">
                  <a:lumMod val="40000"/>
                  <a:lumOff val="60000"/>
                </a:srgbClr>
              </a:buClr>
              <a:buSzPct val="80000"/>
              <a:tabLst/>
              <a:defRPr/>
            </a:pPr>
            <a:r>
              <a:rPr kumimoji="0" lang="en-US" sz="2200" b="0" i="0" u="none" strike="noStrike" kern="1200" cap="none" spc="0" normalizeH="0" baseline="0" noProof="0" dirty="0" err="1">
                <a:ln>
                  <a:noFill/>
                </a:ln>
                <a:solidFill>
                  <a:prstClr val="white"/>
                </a:solidFill>
                <a:effectLst/>
                <a:uLnTx/>
                <a:uFillTx/>
                <a:ea typeface="+mj-ea"/>
                <a:cs typeface="+mj-cs"/>
              </a:rPr>
              <a:t>Temmi</a:t>
            </a:r>
            <a:r>
              <a:rPr kumimoji="0" lang="en-US" sz="2200" b="0" i="0" u="none" strike="noStrike" kern="1200" cap="none" spc="0" normalizeH="0" baseline="0" noProof="0" dirty="0">
                <a:ln>
                  <a:noFill/>
                </a:ln>
                <a:solidFill>
                  <a:prstClr val="white"/>
                </a:solidFill>
                <a:effectLst/>
                <a:uLnTx/>
                <a:uFillTx/>
                <a:ea typeface="+mj-ea"/>
                <a:cs typeface="+mj-cs"/>
              </a:rPr>
              <a:t> Daramola</a:t>
            </a:r>
          </a:p>
          <a:p>
            <a:pPr marL="0" marR="0" lvl="0" indent="0" algn="l" defTabSz="914400" rtl="0" eaLnBrk="1" fontAlgn="auto" latinLnBrk="0" hangingPunct="1">
              <a:lnSpc>
                <a:spcPct val="100000"/>
              </a:lnSpc>
              <a:spcBef>
                <a:spcPts val="600"/>
              </a:spcBef>
              <a:spcAft>
                <a:spcPts val="600"/>
              </a:spcAft>
              <a:buClrTx/>
              <a:buSzTx/>
              <a:buNone/>
              <a:tabLst/>
              <a:defRPr/>
            </a:pPr>
            <a:endParaRPr kumimoji="0" lang="en-US" sz="2200" b="1" u="none" strike="noStrike" kern="1200" cap="none" spc="-75" normalizeH="0" baseline="0" noProof="0" dirty="0">
              <a:ln>
                <a:noFill/>
              </a:ln>
              <a:effectLst/>
              <a:uLnTx/>
              <a:uFillTx/>
              <a:ea typeface="+mn-ea"/>
              <a:cs typeface="+mn-cs"/>
            </a:endParaRPr>
          </a:p>
          <a:p>
            <a:pPr marL="0" marR="0" lvl="0" indent="0" algn="l" defTabSz="914400" rtl="0" eaLnBrk="1" fontAlgn="auto" latinLnBrk="0" hangingPunct="1">
              <a:lnSpc>
                <a:spcPct val="100000"/>
              </a:lnSpc>
              <a:spcBef>
                <a:spcPts val="600"/>
              </a:spcBef>
              <a:spcAft>
                <a:spcPts val="600"/>
              </a:spcAft>
              <a:buClrTx/>
              <a:buSzTx/>
              <a:buNone/>
              <a:tabLst/>
              <a:defRPr/>
            </a:pPr>
            <a:r>
              <a:rPr kumimoji="0" lang="en-US" sz="2200" b="1" u="none" strike="noStrike" kern="1200" cap="none" spc="-75" normalizeH="0" baseline="0" noProof="0" dirty="0" err="1">
                <a:ln>
                  <a:noFill/>
                </a:ln>
                <a:effectLst/>
                <a:uLnTx/>
                <a:uFillTx/>
                <a:ea typeface="+mn-ea"/>
                <a:cs typeface="+mn-cs"/>
              </a:rPr>
              <a:t>MassGeneral</a:t>
            </a:r>
            <a:r>
              <a:rPr kumimoji="0" lang="en-US" sz="2200" b="1" u="none" strike="noStrike" kern="1200" cap="none" spc="-75" normalizeH="0" baseline="0" noProof="0" dirty="0">
                <a:ln>
                  <a:noFill/>
                </a:ln>
                <a:effectLst/>
                <a:uLnTx/>
                <a:uFillTx/>
                <a:ea typeface="+mn-ea"/>
                <a:cs typeface="+mn-cs"/>
              </a:rPr>
              <a:t> Brigham:</a:t>
            </a:r>
          </a:p>
          <a:p>
            <a:pPr marL="174625" marR="0" lvl="0" indent="-1746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75" normalizeH="0" baseline="0" noProof="0" dirty="0">
                <a:ln>
                  <a:noFill/>
                </a:ln>
                <a:effectLst/>
                <a:uLnTx/>
                <a:uFillTx/>
                <a:ea typeface="+mn-ea"/>
                <a:cs typeface="+mn-cs"/>
              </a:rPr>
              <a:t>Patricia Dykes PhD, MA, RN</a:t>
            </a:r>
          </a:p>
          <a:p>
            <a:pPr marL="174625" marR="0" lvl="0" indent="-1746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200" spc="-75" dirty="0"/>
              <a:t>Sandy Cho MPH, RN</a:t>
            </a:r>
          </a:p>
          <a:p>
            <a:pPr marL="174625" marR="0" lvl="0" indent="-1746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75" normalizeH="0" baseline="0" noProof="0" dirty="0" err="1">
                <a:ln>
                  <a:noFill/>
                </a:ln>
                <a:effectLst/>
                <a:uLnTx/>
                <a:uFillTx/>
                <a:ea typeface="+mn-ea"/>
                <a:cs typeface="+mn-cs"/>
              </a:rPr>
              <a:t>Graha</a:t>
            </a:r>
            <a:r>
              <a:rPr lang="en-US" sz="2200" spc="-75" dirty="0"/>
              <a:t>m Lowenthal BA</a:t>
            </a:r>
            <a:endParaRPr kumimoji="0" lang="en-US" sz="2200" b="0" i="0" u="none" strike="noStrike" kern="1200" cap="none" spc="-75" normalizeH="0" baseline="0" noProof="0" dirty="0">
              <a:ln>
                <a:noFill/>
              </a:ln>
              <a:effectLst/>
              <a:uLnTx/>
              <a:uFillTx/>
              <a:ea typeface="+mn-ea"/>
              <a:cs typeface="+mn-cs"/>
            </a:endParaRPr>
          </a:p>
          <a:p>
            <a:pPr marL="174625" marR="0" lvl="0" indent="-1746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effectLst/>
                <a:uLnTx/>
                <a:uFillTx/>
                <a:ea typeface="+mn-ea"/>
                <a:cs typeface="+mn-cs"/>
              </a:rPr>
              <a:t>Jeff Klann PhD</a:t>
            </a:r>
          </a:p>
          <a:p>
            <a:pPr marL="174625" marR="0" lvl="0" indent="-1746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effectLst/>
                <a:uLnTx/>
                <a:uFillTx/>
                <a:ea typeface="+mn-ea"/>
                <a:cs typeface="+mn-cs"/>
              </a:rPr>
              <a:t>Li Zhou MD PhD</a:t>
            </a:r>
          </a:p>
          <a:p>
            <a:pPr marL="174625" marR="0" lvl="0" indent="-1746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effectLst/>
                <a:uLnTx/>
                <a:uFillTx/>
                <a:ea typeface="+mn-ea"/>
                <a:cs typeface="+mn-cs"/>
              </a:rPr>
              <a:t>Min Jeoung Kang, RN, PhD</a:t>
            </a:r>
          </a:p>
          <a:p>
            <a:pPr marL="174625" marR="0" lvl="0" indent="-1746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effectLst/>
                <a:uLnTx/>
                <a:uFillTx/>
                <a:ea typeface="+mn-ea"/>
                <a:cs typeface="+mn-cs"/>
              </a:rPr>
              <a:t>Frank Chang, MSE</a:t>
            </a:r>
          </a:p>
          <a:p>
            <a:pPr marL="341313" marR="0" lvl="1" indent="-174625"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endParaRPr kumimoji="0" lang="en-US" sz="3700" b="0" i="0" u="none" strike="noStrike" kern="1200" cap="none" spc="0" normalizeH="0" baseline="0" noProof="0" dirty="0">
              <a:ln>
                <a:noFill/>
              </a:ln>
              <a:effectLst/>
              <a:uLnTx/>
              <a:uFillTx/>
              <a:ea typeface="+mn-ea"/>
              <a:cs typeface="+mn-cs"/>
            </a:endParaRPr>
          </a:p>
          <a:p>
            <a:pPr marL="174625" marR="0" lvl="0" indent="-174625"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effectLst/>
              <a:uLnTx/>
              <a:uFillTx/>
              <a:latin typeface="Calibri" panose="020F0502020204030204"/>
              <a:ea typeface="+mn-ea"/>
              <a:cs typeface="+mn-cs"/>
            </a:endParaRPr>
          </a:p>
        </p:txBody>
      </p:sp>
      <p:sp>
        <p:nvSpPr>
          <p:cNvPr id="7" name="Content Placeholder 1">
            <a:extLst>
              <a:ext uri="{FF2B5EF4-FFF2-40B4-BE49-F238E27FC236}">
                <a16:creationId xmlns:a16="http://schemas.microsoft.com/office/drawing/2014/main" id="{E0B7CBE3-8CA5-4FB7-B38C-E08092281AF8}"/>
              </a:ext>
            </a:extLst>
          </p:cNvPr>
          <p:cNvSpPr txBox="1">
            <a:spLocks/>
          </p:cNvSpPr>
          <p:nvPr/>
        </p:nvSpPr>
        <p:spPr>
          <a:xfrm>
            <a:off x="3206321" y="680720"/>
            <a:ext cx="3273754" cy="5844766"/>
          </a:xfrm>
          <a:prstGeom prst="rect">
            <a:avLst/>
          </a:prstGeom>
        </p:spPr>
        <p:txBody>
          <a:bodyPr vert="horz" lIns="91440" tIns="45720" rIns="91440" bIns="45720" rtlCol="0">
            <a:normAutofit/>
          </a:bodyPr>
          <a:lstStyle>
            <a:lvl1pPr marL="174625" indent="-174625"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341313" indent="-174625"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515938" indent="-174625"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688975" indent="-174625"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855663" indent="-174625"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effectLst/>
                <a:uLnTx/>
                <a:uFillTx/>
                <a:ea typeface="+mn-ea"/>
                <a:cs typeface="+mn-cs"/>
              </a:rPr>
              <a:t>Pressure Injury Prevention</a:t>
            </a:r>
          </a:p>
          <a:p>
            <a:pPr marL="0" indent="0">
              <a:lnSpc>
                <a:spcPct val="80000"/>
              </a:lnSpc>
              <a:spcBef>
                <a:spcPts val="600"/>
              </a:spcBef>
              <a:spcAft>
                <a:spcPts val="600"/>
              </a:spcAft>
              <a:buNone/>
              <a:defRPr/>
            </a:pPr>
            <a:r>
              <a:rPr lang="en-US" sz="1600" b="1" dirty="0"/>
              <a:t>Research Team</a:t>
            </a:r>
          </a:p>
          <a:p>
            <a:pPr>
              <a:lnSpc>
                <a:spcPct val="80000"/>
              </a:lnSpc>
              <a:spcBef>
                <a:spcPts val="0"/>
              </a:spcBef>
              <a:defRPr/>
            </a:pPr>
            <a:r>
              <a:rPr lang="en-US" sz="1600" dirty="0"/>
              <a:t>Patricia C Dykes PhD, MA, RN</a:t>
            </a:r>
          </a:p>
          <a:p>
            <a:pPr marL="174625" marR="0" lvl="0" indent="-174625" algn="l" defTabSz="914400" rtl="0" eaLnBrk="1" fontAlgn="auto" latinLnBrk="0" hangingPunct="1">
              <a:lnSpc>
                <a:spcPct val="80000"/>
              </a:lnSpc>
              <a:spcBef>
                <a:spcPts val="0"/>
              </a:spcBef>
              <a:buClrTx/>
              <a:buSzTx/>
              <a:buFont typeface="Arial" panose="020B0604020202020204" pitchFamily="34" charset="0"/>
              <a:buChar char="•"/>
              <a:tabLst/>
              <a:defRPr/>
            </a:pPr>
            <a:r>
              <a:rPr kumimoji="0" lang="en-US" sz="1600" b="0" i="0" u="none" strike="noStrike" kern="1200" cap="none" spc="0" normalizeH="0" baseline="0" noProof="0" dirty="0">
                <a:ln>
                  <a:noFill/>
                </a:ln>
                <a:effectLst/>
                <a:uLnTx/>
                <a:uFillTx/>
                <a:ea typeface="+mn-ea"/>
                <a:cs typeface="+mn-cs"/>
              </a:rPr>
              <a:t>Wenyu Song PhD</a:t>
            </a:r>
          </a:p>
          <a:p>
            <a:pPr marL="174625" marR="0" lvl="0" indent="-174625" algn="l" defTabSz="914400" rtl="0" eaLnBrk="1" fontAlgn="auto" latinLnBrk="0" hangingPunct="1">
              <a:lnSpc>
                <a:spcPct val="80000"/>
              </a:lnSpc>
              <a:spcBef>
                <a:spcPts val="0"/>
              </a:spcBef>
              <a:buClrTx/>
              <a:buSzTx/>
              <a:buFont typeface="Arial" panose="020B0604020202020204" pitchFamily="34" charset="0"/>
              <a:buChar char="•"/>
              <a:tabLst/>
              <a:defRPr/>
            </a:pPr>
            <a:r>
              <a:rPr kumimoji="0" lang="en-US" sz="1600" b="0" i="0" u="none" strike="noStrike" kern="1200" cap="none" spc="0" normalizeH="0" baseline="0" noProof="0" dirty="0">
                <a:ln>
                  <a:noFill/>
                </a:ln>
                <a:effectLst/>
                <a:uLnTx/>
                <a:uFillTx/>
                <a:ea typeface="+mn-ea"/>
                <a:cs typeface="+mn-cs"/>
              </a:rPr>
              <a:t>Min-Jeoung Kang PhD </a:t>
            </a:r>
          </a:p>
          <a:p>
            <a:pPr marL="174625" marR="0" lvl="0" indent="-174625" algn="l" defTabSz="914400" rtl="0" eaLnBrk="1" fontAlgn="auto" latinLnBrk="0" hangingPunct="1">
              <a:lnSpc>
                <a:spcPct val="80000"/>
              </a:lnSpc>
              <a:spcBef>
                <a:spcPts val="0"/>
              </a:spcBef>
              <a:buClrTx/>
              <a:buSzTx/>
              <a:buFont typeface="Arial" panose="020B0604020202020204" pitchFamily="34" charset="0"/>
              <a:buChar char="•"/>
              <a:tabLst/>
              <a:defRPr/>
            </a:pPr>
            <a:r>
              <a:rPr kumimoji="0" lang="en-US" sz="1600" b="0" i="0" u="none" strike="noStrike" kern="1200" cap="none" spc="0" normalizeH="0" baseline="0" noProof="0" dirty="0">
                <a:ln>
                  <a:noFill/>
                </a:ln>
                <a:effectLst/>
                <a:uLnTx/>
                <a:uFillTx/>
                <a:ea typeface="+mn-ea"/>
                <a:cs typeface="+mn-cs"/>
              </a:rPr>
              <a:t>David W Bates  MD, MSc</a:t>
            </a:r>
          </a:p>
          <a:p>
            <a:pPr marL="174625" marR="0" lvl="0" indent="-174625" algn="l" defTabSz="914400" rtl="0" eaLnBrk="1" fontAlgn="auto" latinLnBrk="0" hangingPunct="1">
              <a:lnSpc>
                <a:spcPct val="80000"/>
              </a:lnSpc>
              <a:spcBef>
                <a:spcPts val="0"/>
              </a:spcBef>
              <a:buClrTx/>
              <a:buSzTx/>
              <a:buFont typeface="Arial" panose="020B0604020202020204" pitchFamily="34" charset="0"/>
              <a:buChar char="•"/>
              <a:tabLst/>
              <a:defRPr/>
            </a:pPr>
            <a:r>
              <a:rPr lang="en-US" sz="1600" dirty="0">
                <a:cs typeface="Arial" panose="020B0604020202020204" pitchFamily="34" charset="0"/>
              </a:rPr>
              <a:t>Veysel Baris PhD         </a:t>
            </a:r>
          </a:p>
          <a:p>
            <a:pPr marL="174625" marR="0" lvl="0" indent="-174625" algn="l" defTabSz="914400" rtl="0" eaLnBrk="1" fontAlgn="auto" latinLnBrk="0" hangingPunct="1">
              <a:lnSpc>
                <a:spcPct val="80000"/>
              </a:lnSpc>
              <a:spcBef>
                <a:spcPts val="0"/>
              </a:spcBef>
              <a:buClrTx/>
              <a:buSzTx/>
              <a:buFont typeface="Arial" panose="020B0604020202020204" pitchFamily="34" charset="0"/>
              <a:buChar char="•"/>
              <a:tabLst/>
              <a:defRPr/>
            </a:pPr>
            <a:r>
              <a:rPr lang="en-US" sz="1600" dirty="0">
                <a:cs typeface="Arial" panose="020B0604020202020204" pitchFamily="34" charset="0"/>
              </a:rPr>
              <a:t>Luwei Liu MS</a:t>
            </a:r>
          </a:p>
          <a:p>
            <a:pPr marL="174625" marR="0" lvl="0" indent="-174625" algn="l" defTabSz="914400" rtl="0" eaLnBrk="1" fontAlgn="auto" latinLnBrk="0" hangingPunct="1">
              <a:lnSpc>
                <a:spcPct val="80000"/>
              </a:lnSpc>
              <a:spcBef>
                <a:spcPts val="0"/>
              </a:spcBef>
              <a:buClrTx/>
              <a:buSzTx/>
              <a:buFont typeface="Arial" panose="020B0604020202020204" pitchFamily="34" charset="0"/>
              <a:buChar char="•"/>
              <a:tabLst/>
              <a:defRPr/>
            </a:pPr>
            <a:r>
              <a:rPr lang="en-US" sz="1600" dirty="0">
                <a:cs typeface="Arial" panose="020B0604020202020204" pitchFamily="34" charset="0"/>
              </a:rPr>
              <a:t>Graham Lowenthal  BA          </a:t>
            </a:r>
          </a:p>
          <a:p>
            <a:pPr marL="174625" marR="0" lvl="0" indent="-174625" algn="l" defTabSz="914400" rtl="0" eaLnBrk="1" fontAlgn="auto" latinLnBrk="0" hangingPunct="1">
              <a:lnSpc>
                <a:spcPct val="80000"/>
              </a:lnSpc>
              <a:spcBef>
                <a:spcPts val="0"/>
              </a:spcBef>
              <a:buClrTx/>
              <a:buSzTx/>
              <a:buFont typeface="Arial" panose="020B0604020202020204" pitchFamily="34" charset="0"/>
              <a:buChar char="•"/>
              <a:tabLst/>
              <a:defRPr/>
            </a:pPr>
            <a:r>
              <a:rPr lang="en-US" sz="1600" dirty="0">
                <a:cs typeface="Arial" panose="020B0604020202020204" pitchFamily="34" charset="0"/>
              </a:rPr>
              <a:t>Stuart Lipsitz ScD</a:t>
            </a:r>
          </a:p>
          <a:p>
            <a:pPr marL="0" marR="0" lvl="0" indent="0" algn="l" defTabSz="914400" rtl="0" eaLnBrk="1" fontAlgn="auto" latinLnBrk="0" hangingPunct="1">
              <a:lnSpc>
                <a:spcPct val="80000"/>
              </a:lnSpc>
              <a:spcBef>
                <a:spcPts val="600"/>
              </a:spcBef>
              <a:spcAft>
                <a:spcPts val="600"/>
              </a:spcAft>
              <a:buClrTx/>
              <a:buSzTx/>
              <a:buNone/>
              <a:tabLst/>
              <a:defRPr/>
            </a:pPr>
            <a:endParaRPr lang="en-US" sz="1600" b="1" dirty="0">
              <a:cs typeface="Arial" panose="020B0604020202020204" pitchFamily="34" charset="0"/>
            </a:endParaRPr>
          </a:p>
          <a:p>
            <a:pPr marL="0" marR="0" lvl="0" indent="0" algn="l" defTabSz="914400" rtl="0" eaLnBrk="1" fontAlgn="auto" latinLnBrk="0" hangingPunct="1">
              <a:lnSpc>
                <a:spcPct val="80000"/>
              </a:lnSpc>
              <a:spcBef>
                <a:spcPts val="600"/>
              </a:spcBef>
              <a:spcAft>
                <a:spcPts val="600"/>
              </a:spcAft>
              <a:buClrTx/>
              <a:buSzTx/>
              <a:buNone/>
              <a:tabLst/>
              <a:defRPr/>
            </a:pPr>
            <a:r>
              <a:rPr lang="en-US" sz="1600" b="1" dirty="0">
                <a:cs typeface="Arial" panose="020B0604020202020204" pitchFamily="34" charset="0"/>
              </a:rPr>
              <a:t>MGB Site </a:t>
            </a:r>
            <a:r>
              <a:rPr lang="en-US" sz="1600" b="1" dirty="0" err="1">
                <a:cs typeface="Arial" panose="020B0604020202020204" pitchFamily="34" charset="0"/>
              </a:rPr>
              <a:t>Pis</a:t>
            </a:r>
            <a:r>
              <a:rPr lang="en-US" sz="1600" b="1" dirty="0">
                <a:cs typeface="Arial" panose="020B0604020202020204" pitchFamily="34" charset="0"/>
              </a:rPr>
              <a:t>/Informaticists</a:t>
            </a:r>
          </a:p>
          <a:p>
            <a:pPr marL="174625" marR="0" lvl="0" indent="-174625" algn="l" defTabSz="914400" rtl="0" eaLnBrk="1" fontAlgn="auto" latinLnBrk="0" hangingPunct="1">
              <a:lnSpc>
                <a:spcPct val="80000"/>
              </a:lnSpc>
              <a:spcBef>
                <a:spcPts val="0"/>
              </a:spcBef>
              <a:buClrTx/>
              <a:buSzTx/>
              <a:buFont typeface="Arial" panose="020B0604020202020204" pitchFamily="34" charset="0"/>
              <a:buChar char="•"/>
              <a:tabLst/>
              <a:defRPr/>
            </a:pPr>
            <a:r>
              <a:rPr lang="en-US" sz="1600" spc="-50" dirty="0">
                <a:cs typeface="Arial" panose="020B0604020202020204" pitchFamily="34" charset="0"/>
              </a:rPr>
              <a:t>Paula Wolski MSN, RN           </a:t>
            </a:r>
          </a:p>
          <a:p>
            <a:pPr marL="174625" marR="0" lvl="0" indent="-174625" algn="l" defTabSz="914400" rtl="0" eaLnBrk="1" fontAlgn="auto" latinLnBrk="0" hangingPunct="1">
              <a:lnSpc>
                <a:spcPct val="80000"/>
              </a:lnSpc>
              <a:spcBef>
                <a:spcPts val="0"/>
              </a:spcBef>
              <a:buClrTx/>
              <a:buSzTx/>
              <a:buFont typeface="Arial" panose="020B0604020202020204" pitchFamily="34" charset="0"/>
              <a:buChar char="•"/>
              <a:tabLst/>
              <a:defRPr/>
            </a:pPr>
            <a:r>
              <a:rPr lang="en-US" sz="1600" spc="-50" dirty="0">
                <a:cs typeface="Arial" panose="020B0604020202020204" pitchFamily="34" charset="0"/>
              </a:rPr>
              <a:t>Sandy Cho  MPH, RN     </a:t>
            </a:r>
          </a:p>
          <a:p>
            <a:pPr marL="174625" marR="0" lvl="0" indent="-174625" algn="l" defTabSz="914400" rtl="0" eaLnBrk="1" fontAlgn="auto" latinLnBrk="0" hangingPunct="1">
              <a:lnSpc>
                <a:spcPct val="80000"/>
              </a:lnSpc>
              <a:spcBef>
                <a:spcPts val="0"/>
              </a:spcBef>
              <a:buClrTx/>
              <a:buSzTx/>
              <a:buFont typeface="Arial" panose="020B0604020202020204" pitchFamily="34" charset="0"/>
              <a:buChar char="•"/>
              <a:tabLst/>
              <a:defRPr/>
            </a:pPr>
            <a:r>
              <a:rPr lang="en-US" sz="1600" spc="-50" dirty="0">
                <a:cs typeface="Arial" panose="020B0604020202020204" pitchFamily="34" charset="0"/>
              </a:rPr>
              <a:t>Debra Furlong RN        </a:t>
            </a:r>
          </a:p>
          <a:p>
            <a:pPr marL="174625" marR="0" lvl="0" indent="-174625" algn="l" defTabSz="914400" rtl="0" eaLnBrk="1" fontAlgn="auto" latinLnBrk="0" hangingPunct="1">
              <a:lnSpc>
                <a:spcPct val="80000"/>
              </a:lnSpc>
              <a:spcBef>
                <a:spcPts val="0"/>
              </a:spcBef>
              <a:buClrTx/>
              <a:buSzTx/>
              <a:buFont typeface="Arial" panose="020B0604020202020204" pitchFamily="34" charset="0"/>
              <a:buChar char="•"/>
              <a:tabLst/>
              <a:defRPr/>
            </a:pPr>
            <a:r>
              <a:rPr lang="en-US" sz="1600" spc="-50" dirty="0">
                <a:cs typeface="Arial" panose="020B0604020202020204" pitchFamily="34" charset="0"/>
              </a:rPr>
              <a:t>Lisa Herlihy RN    </a:t>
            </a:r>
          </a:p>
          <a:p>
            <a:pPr marL="174625" marR="0" lvl="0" indent="-174625" algn="l" defTabSz="914400" rtl="0" eaLnBrk="1" fontAlgn="auto" latinLnBrk="0" hangingPunct="1">
              <a:lnSpc>
                <a:spcPct val="80000"/>
              </a:lnSpc>
              <a:spcBef>
                <a:spcPts val="0"/>
              </a:spcBef>
              <a:buClrTx/>
              <a:buSzTx/>
              <a:buFont typeface="Arial" panose="020B0604020202020204" pitchFamily="34" charset="0"/>
              <a:buChar char="•"/>
              <a:tabLst/>
              <a:defRPr/>
            </a:pPr>
            <a:r>
              <a:rPr lang="en-US" sz="1600" spc="-50" dirty="0">
                <a:cs typeface="Arial" panose="020B0604020202020204" pitchFamily="34" charset="0"/>
              </a:rPr>
              <a:t>Diane Carroll PhD, RN</a:t>
            </a:r>
          </a:p>
          <a:p>
            <a:pPr marL="0" marR="0" lvl="0" indent="0" algn="l" defTabSz="914400" rtl="0" eaLnBrk="1" fontAlgn="auto" latinLnBrk="0" hangingPunct="1">
              <a:lnSpc>
                <a:spcPct val="80000"/>
              </a:lnSpc>
              <a:spcBef>
                <a:spcPts val="600"/>
              </a:spcBef>
              <a:spcAft>
                <a:spcPts val="600"/>
              </a:spcAft>
              <a:buClrTx/>
              <a:buSzTx/>
              <a:buNone/>
              <a:tabLst/>
              <a:defRPr/>
            </a:pPr>
            <a:endParaRPr lang="en-US" sz="1600" b="1" spc="-50" dirty="0">
              <a:cs typeface="Arial" panose="020B0604020202020204" pitchFamily="34" charset="0"/>
            </a:endParaRPr>
          </a:p>
          <a:p>
            <a:pPr marL="0" marR="0" lvl="0" indent="0" algn="l" defTabSz="914400" rtl="0" eaLnBrk="1" fontAlgn="auto" latinLnBrk="0" hangingPunct="1">
              <a:lnSpc>
                <a:spcPct val="80000"/>
              </a:lnSpc>
              <a:spcBef>
                <a:spcPts val="600"/>
              </a:spcBef>
              <a:spcAft>
                <a:spcPts val="600"/>
              </a:spcAft>
              <a:buClrTx/>
              <a:buSzTx/>
              <a:buNone/>
              <a:tabLst/>
              <a:defRPr/>
            </a:pPr>
            <a:r>
              <a:rPr lang="en-US" sz="1600" b="1" spc="-50" dirty="0">
                <a:cs typeface="Arial" panose="020B0604020202020204" pitchFamily="34" charset="0"/>
              </a:rPr>
              <a:t>Skin and Wound Experts</a:t>
            </a:r>
          </a:p>
          <a:p>
            <a:pPr>
              <a:lnSpc>
                <a:spcPct val="80000"/>
              </a:lnSpc>
              <a:spcBef>
                <a:spcPts val="0"/>
              </a:spcBef>
              <a:defRPr/>
            </a:pPr>
            <a:r>
              <a:rPr lang="en-US" sz="1600" dirty="0">
                <a:cs typeface="Arial" panose="020B0604020202020204" pitchFamily="34" charset="0"/>
              </a:rPr>
              <a:t>Tanya Martel DNP, RN       </a:t>
            </a:r>
          </a:p>
          <a:p>
            <a:pPr>
              <a:lnSpc>
                <a:spcPct val="80000"/>
              </a:lnSpc>
              <a:spcBef>
                <a:spcPts val="0"/>
              </a:spcBef>
              <a:defRPr/>
            </a:pPr>
            <a:r>
              <a:rPr lang="en-US" sz="1600" spc="-50" dirty="0">
                <a:cs typeface="Arial" panose="020B0604020202020204" pitchFamily="34" charset="0"/>
              </a:rPr>
              <a:t>Wadia Gilles-Fowler RN</a:t>
            </a:r>
          </a:p>
          <a:p>
            <a:pPr>
              <a:lnSpc>
                <a:spcPct val="80000"/>
              </a:lnSpc>
              <a:spcBef>
                <a:spcPts val="0"/>
              </a:spcBef>
              <a:defRPr/>
            </a:pPr>
            <a:r>
              <a:rPr lang="en-US" sz="1600" dirty="0">
                <a:cs typeface="Arial" panose="020B0604020202020204" pitchFamily="34" charset="0"/>
              </a:rPr>
              <a:t>Jacqueline Massaro MSN, RN      </a:t>
            </a:r>
          </a:p>
          <a:p>
            <a:pPr>
              <a:lnSpc>
                <a:spcPct val="80000"/>
              </a:lnSpc>
              <a:spcBef>
                <a:spcPts val="0"/>
              </a:spcBef>
              <a:defRPr/>
            </a:pPr>
            <a:r>
              <a:rPr lang="en-US" sz="1600" dirty="0">
                <a:cs typeface="Arial" panose="020B0604020202020204" pitchFamily="34" charset="0"/>
              </a:rPr>
              <a:t>Beth Melanson RN</a:t>
            </a:r>
          </a:p>
          <a:p>
            <a:pPr>
              <a:lnSpc>
                <a:spcPct val="80000"/>
              </a:lnSpc>
              <a:spcBef>
                <a:spcPts val="0"/>
              </a:spcBef>
              <a:defRPr/>
            </a:pPr>
            <a:r>
              <a:rPr lang="en-US" sz="1600" dirty="0">
                <a:cs typeface="Arial" panose="020B0604020202020204" pitchFamily="34" charset="0"/>
              </a:rPr>
              <a:t>Lori Morrow RN</a:t>
            </a:r>
            <a:endParaRPr lang="en-US" sz="1600" spc="-50" dirty="0">
              <a:cs typeface="Arial" panose="020B0604020202020204" pitchFamily="34" charset="0"/>
            </a:endParaRPr>
          </a:p>
          <a:p>
            <a:pPr marL="174625" marR="0" lvl="0" indent="-1746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effectLst/>
              <a:uLnTx/>
              <a:uFillTx/>
              <a:ea typeface="+mn-ea"/>
              <a:cs typeface="+mn-cs"/>
            </a:endParaRPr>
          </a:p>
        </p:txBody>
      </p:sp>
      <p:pic>
        <p:nvPicPr>
          <p:cNvPr id="9" name="Picture 12">
            <a:extLst>
              <a:ext uri="{FF2B5EF4-FFF2-40B4-BE49-F238E27FC236}">
                <a16:creationId xmlns:a16="http://schemas.microsoft.com/office/drawing/2014/main" id="{8A483C7F-FE8A-4934-BEA0-BFD5F26BED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6913852" y="4606011"/>
            <a:ext cx="1469571" cy="1890094"/>
          </a:xfrm>
          <a:prstGeom prst="rect">
            <a:avLst/>
          </a:prstGeom>
          <a:noFill/>
          <a:ln>
            <a:solidFill>
              <a:schemeClr val="bg2"/>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7" name="Content Placeholder 1">
            <a:extLst>
              <a:ext uri="{FF2B5EF4-FFF2-40B4-BE49-F238E27FC236}">
                <a16:creationId xmlns:a16="http://schemas.microsoft.com/office/drawing/2014/main" id="{BAFF5124-5577-481C-A1D5-8EE12F183CC5}"/>
              </a:ext>
            </a:extLst>
          </p:cNvPr>
          <p:cNvSpPr txBox="1">
            <a:spLocks/>
          </p:cNvSpPr>
          <p:nvPr/>
        </p:nvSpPr>
        <p:spPr>
          <a:xfrm>
            <a:off x="9452686" y="647363"/>
            <a:ext cx="2739314" cy="6025579"/>
          </a:xfrm>
          <a:prstGeom prst="rect">
            <a:avLst/>
          </a:prstGeom>
        </p:spPr>
        <p:txBody>
          <a:bodyPr vert="horz" lIns="91440" tIns="45720" rIns="91440" bIns="45720" rtlCol="0">
            <a:normAutofit lnSpcReduction="10000"/>
          </a:bodyPr>
          <a:lstStyle>
            <a:lvl1pPr marL="174625" indent="-174625"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341313" indent="-174625"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515938" indent="-174625"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688975" indent="-174625"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855663" indent="-174625"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effectLst/>
                <a:uLnTx/>
                <a:uFillTx/>
                <a:ea typeface="+mn-ea"/>
                <a:cs typeface="+mn-cs"/>
              </a:rPr>
              <a:t>DOVE</a:t>
            </a:r>
          </a:p>
          <a:p>
            <a:pPr marL="0" marR="0" lvl="0" indent="0" algn="l" defTabSz="914400" rtl="0" eaLnBrk="1" fontAlgn="auto" latinLnBrk="0" hangingPunct="1">
              <a:spcBef>
                <a:spcPts val="600"/>
              </a:spcBef>
              <a:spcAft>
                <a:spcPts val="600"/>
              </a:spcAft>
              <a:buClrTx/>
              <a:buSzTx/>
              <a:buNone/>
              <a:tabLst/>
              <a:defRPr/>
            </a:pPr>
            <a:r>
              <a:rPr kumimoji="0" lang="en-US" sz="1600" b="1" i="0" u="none" strike="noStrike" kern="1200" cap="none" spc="0" normalizeH="0" baseline="0" noProof="0" dirty="0">
                <a:ln>
                  <a:noFill/>
                </a:ln>
                <a:effectLst/>
                <a:uLnTx/>
                <a:uFillTx/>
                <a:ea typeface="+mn-ea"/>
                <a:cs typeface="Calibri" panose="020F0502020204030204" pitchFamily="34" charset="0"/>
              </a:rPr>
              <a:t>BWH</a:t>
            </a:r>
          </a:p>
          <a:p>
            <a:pPr marL="174625" marR="0" lvl="0" indent="-174625" algn="l" defTabSz="914400" rtl="0" eaLnBrk="1" fontAlgn="auto" latinLnBrk="0" hangingPunct="1">
              <a:spcBef>
                <a:spcPts val="0"/>
              </a:spcBef>
              <a:spcAft>
                <a:spcPts val="0"/>
              </a:spcAft>
              <a:buClrTx/>
              <a:buSzTx/>
              <a:buFont typeface="Arial" panose="020B0604020202020204" pitchFamily="34" charset="0"/>
              <a:buChar char="•"/>
              <a:tabLst/>
              <a:defRPr/>
            </a:pPr>
            <a:r>
              <a:rPr kumimoji="0" lang="en-US" sz="1600" b="0" i="0" u="none" strike="noStrike" kern="1200" cap="none" spc="-100" normalizeH="0" noProof="0" dirty="0">
                <a:ln>
                  <a:noFill/>
                </a:ln>
                <a:effectLst/>
                <a:uLnTx/>
                <a:uFillTx/>
                <a:ea typeface="+mn-ea"/>
                <a:cs typeface="Calibri" panose="020F0502020204030204" pitchFamily="34" charset="0"/>
              </a:rPr>
              <a:t>Patricia C. Dykes, PhD, RN </a:t>
            </a:r>
          </a:p>
          <a:p>
            <a:pPr marL="174625" marR="0" lvl="0" indent="-174625" algn="l" defTabSz="914400" rtl="0" eaLnBrk="1" fontAlgn="auto" latinLnBrk="0" hangingPunct="1">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effectLst/>
                <a:uLnTx/>
                <a:uFillTx/>
                <a:ea typeface="+mn-ea"/>
                <a:cs typeface="Calibri" panose="020F0502020204030204" pitchFamily="34" charset="0"/>
              </a:rPr>
              <a:t>Lipika Samal MD, MPH</a:t>
            </a:r>
          </a:p>
          <a:p>
            <a:pPr marL="174625" marR="0" lvl="0" indent="-174625" algn="l" defTabSz="914400" rtl="0" eaLnBrk="1" fontAlgn="auto" latinLnBrk="0" hangingPunct="1">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effectLst/>
                <a:uLnTx/>
                <a:uFillTx/>
                <a:ea typeface="+mn-ea"/>
                <a:cs typeface="Calibri" panose="020F0502020204030204" pitchFamily="34" charset="0"/>
              </a:rPr>
              <a:t>David Bates MD, MSc</a:t>
            </a:r>
          </a:p>
          <a:p>
            <a:pPr marL="174625" marR="0" lvl="0" indent="-174625" algn="l" defTabSz="914400" rtl="0" eaLnBrk="1" fontAlgn="auto" latinLnBrk="0" hangingPunct="1">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effectLst/>
                <a:uLnTx/>
                <a:uFillTx/>
                <a:ea typeface="+mn-ea"/>
                <a:cs typeface="Calibri" panose="020F0502020204030204" pitchFamily="34" charset="0"/>
              </a:rPr>
              <a:t>Wenyu Song PhD</a:t>
            </a:r>
          </a:p>
          <a:p>
            <a:pPr marL="174625" marR="0" lvl="0" indent="-174625" algn="l" defTabSz="914400" rtl="0" eaLnBrk="1" fontAlgn="auto" latinLnBrk="0" hangingPunct="1">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effectLst/>
                <a:uLnTx/>
                <a:uFillTx/>
                <a:ea typeface="+mn-ea"/>
                <a:cs typeface="Calibri" panose="020F0502020204030204" pitchFamily="34" charset="0"/>
              </a:rPr>
              <a:t>Avery Pullman</a:t>
            </a:r>
          </a:p>
          <a:p>
            <a:pPr marL="174625" marR="0" lvl="0" indent="-174625" algn="l" defTabSz="914400" rtl="0" eaLnBrk="1" fontAlgn="auto" latinLnBrk="0" hangingPunct="1">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effectLst/>
                <a:uLnTx/>
                <a:uFillTx/>
                <a:ea typeface="+mn-ea"/>
                <a:cs typeface="Calibri" panose="020F0502020204030204" pitchFamily="34" charset="0"/>
              </a:rPr>
              <a:t>Li Zhou MD, PhD</a:t>
            </a:r>
          </a:p>
          <a:p>
            <a:pPr marL="174625" marR="0" lvl="0" indent="-174625" algn="l" defTabSz="914400" rtl="0" eaLnBrk="1" fontAlgn="auto" latinLnBrk="0" hangingPunct="1">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effectLst/>
                <a:uLnTx/>
                <a:uFillTx/>
                <a:ea typeface="+mn-ea"/>
                <a:cs typeface="Calibri" panose="020F0502020204030204" pitchFamily="34" charset="0"/>
              </a:rPr>
              <a:t>John L</a:t>
            </a:r>
            <a:r>
              <a:rPr kumimoji="0" lang="en-US" sz="1600" b="0" i="0" u="none" strike="noStrike" kern="1200" cap="none" spc="0" normalizeH="0" baseline="0" noProof="0" dirty="0" err="1">
                <a:ln>
                  <a:noFill/>
                </a:ln>
                <a:effectLst/>
                <a:uLnTx/>
                <a:uFillTx/>
                <a:ea typeface="+mn-ea"/>
                <a:cs typeface="Calibri" panose="020F0502020204030204" pitchFamily="34" charset="0"/>
              </a:rPr>
              <a:t>aurentiev</a:t>
            </a:r>
            <a:endParaRPr kumimoji="0" lang="en-US" sz="1600" b="0" i="0" u="none" strike="noStrike" kern="1200" cap="none" spc="0" normalizeH="0" baseline="0" noProof="0" dirty="0">
              <a:ln>
                <a:noFill/>
              </a:ln>
              <a:effectLst/>
              <a:uLnTx/>
              <a:uFillTx/>
              <a:ea typeface="+mn-ea"/>
              <a:cs typeface="Calibri" panose="020F0502020204030204" pitchFamily="34" charset="0"/>
            </a:endParaRPr>
          </a:p>
          <a:p>
            <a:pPr marL="174625" marR="0" lvl="0" indent="-174625" algn="l" defTabSz="914400" rtl="0" eaLnBrk="1" fontAlgn="auto" latinLnBrk="0" hangingPunct="1">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effectLst/>
                <a:uLnTx/>
                <a:uFillTx/>
                <a:ea typeface="+mn-ea"/>
                <a:cs typeface="Calibri" panose="020F0502020204030204" pitchFamily="34" charset="0"/>
              </a:rPr>
              <a:t>Frank Chang</a:t>
            </a:r>
          </a:p>
          <a:p>
            <a:pPr marL="174625" marR="0" lvl="0" indent="-174625" algn="l" defTabSz="914400" rtl="0" eaLnBrk="1" fontAlgn="auto" latinLnBrk="0" hangingPunct="1">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effectLst/>
                <a:uLnTx/>
                <a:uFillTx/>
                <a:ea typeface="+mn-ea"/>
                <a:cs typeface="Calibri" panose="020F0502020204030204" pitchFamily="34" charset="0"/>
              </a:rPr>
              <a:t>Michael Sainlaire MS</a:t>
            </a:r>
            <a:endParaRPr lang="en-US" sz="1600" dirty="0">
              <a:cs typeface="Calibri" panose="020F0502020204030204" pitchFamily="34" charset="0"/>
            </a:endParaRPr>
          </a:p>
          <a:p>
            <a:pPr marL="174625" marR="0" lvl="0" indent="-174625" algn="l" defTabSz="914400" rtl="0" eaLnBrk="1" fontAlgn="auto" latinLnBrk="0" hangingPunct="1">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effectLst/>
                <a:uLnTx/>
                <a:uFillTx/>
                <a:ea typeface="+mn-ea"/>
                <a:cs typeface="Calibri" panose="020F0502020204030204" pitchFamily="34" charset="0"/>
              </a:rPr>
              <a:t>Ann Hurley</a:t>
            </a:r>
          </a:p>
          <a:p>
            <a:pPr marL="174625" marR="0" lvl="0" indent="-174625" algn="l" defTabSz="914400" rtl="0" eaLnBrk="1" fontAlgn="auto" latinLnBrk="0" hangingPunct="1">
              <a:spcBef>
                <a:spcPts val="0"/>
              </a:spcBef>
              <a:spcAft>
                <a:spcPts val="0"/>
              </a:spcAft>
              <a:buClrTx/>
              <a:buSzTx/>
              <a:buFont typeface="Arial" panose="020B0604020202020204" pitchFamily="34" charset="0"/>
              <a:buChar char="•"/>
              <a:tabLst/>
              <a:defRPr/>
            </a:pPr>
            <a:r>
              <a:rPr lang="en-US" sz="1600" dirty="0">
                <a:cs typeface="Calibri" panose="020F0502020204030204" pitchFamily="34" charset="0"/>
              </a:rPr>
              <a:t>Alexandra Frost</a:t>
            </a:r>
          </a:p>
          <a:p>
            <a:pPr marL="0" marR="0" lvl="0" indent="0" algn="l" defTabSz="914400" rtl="0" eaLnBrk="1" fontAlgn="auto" latinLnBrk="0" hangingPunct="1">
              <a:spcBef>
                <a:spcPts val="600"/>
              </a:spcBef>
              <a:spcAft>
                <a:spcPts val="600"/>
              </a:spcAft>
              <a:buClrTx/>
              <a:buSzTx/>
              <a:buNone/>
              <a:tabLst/>
              <a:defRPr/>
            </a:pPr>
            <a:endParaRPr lang="en-US" sz="1600" b="1" dirty="0">
              <a:solidFill>
                <a:schemeClr val="tx1"/>
              </a:solidFill>
            </a:endParaRPr>
          </a:p>
          <a:p>
            <a:pPr marL="0" marR="0" lvl="0" indent="0" algn="l" defTabSz="914400" rtl="0" eaLnBrk="1" fontAlgn="auto" latinLnBrk="0" hangingPunct="1">
              <a:spcBef>
                <a:spcPts val="600"/>
              </a:spcBef>
              <a:spcAft>
                <a:spcPts val="600"/>
              </a:spcAft>
              <a:buClrTx/>
              <a:buSzTx/>
              <a:buNone/>
              <a:tabLst/>
              <a:defRPr/>
            </a:pPr>
            <a:r>
              <a:rPr lang="en-US" sz="1600" b="1" dirty="0">
                <a:solidFill>
                  <a:schemeClr val="tx1"/>
                </a:solidFill>
              </a:rPr>
              <a:t>University of Kentucky: </a:t>
            </a:r>
          </a:p>
          <a:p>
            <a:pPr marL="174625" marR="0" lvl="0" indent="-174625" algn="l" defTabSz="914400" rtl="0" eaLnBrk="1" fontAlgn="auto" latinLnBrk="0" hangingPunct="1">
              <a:spcBef>
                <a:spcPts val="0"/>
              </a:spcBef>
              <a:spcAft>
                <a:spcPts val="0"/>
              </a:spcAft>
              <a:buClrTx/>
              <a:buSzTx/>
              <a:buFont typeface="Arial" panose="020B0604020202020204" pitchFamily="34" charset="0"/>
              <a:buChar char="•"/>
              <a:tabLst/>
              <a:defRPr/>
            </a:pPr>
            <a:r>
              <a:rPr lang="en-US" sz="1600" dirty="0">
                <a:solidFill>
                  <a:schemeClr val="tx1"/>
                </a:solidFill>
              </a:rPr>
              <a:t>Jin Chen PhD ,</a:t>
            </a:r>
          </a:p>
          <a:p>
            <a:pPr marL="174625" marR="0" lvl="0" indent="-174625" algn="l" defTabSz="914400" rtl="0" eaLnBrk="1" fontAlgn="auto" latinLnBrk="0" hangingPunct="1">
              <a:spcBef>
                <a:spcPts val="0"/>
              </a:spcBef>
              <a:spcAft>
                <a:spcPts val="0"/>
              </a:spcAft>
              <a:buClrTx/>
              <a:buSzTx/>
              <a:buFont typeface="Arial" panose="020B0604020202020204" pitchFamily="34" charset="0"/>
              <a:buChar char="•"/>
              <a:tabLst/>
              <a:defRPr/>
            </a:pPr>
            <a:r>
              <a:rPr lang="en-US" sz="1600" dirty="0">
                <a:solidFill>
                  <a:schemeClr val="tx1"/>
                </a:solidFill>
              </a:rPr>
              <a:t>Krissy Gray, </a:t>
            </a:r>
          </a:p>
          <a:p>
            <a:pPr marL="174625" marR="0" lvl="0" indent="-174625" algn="l" defTabSz="914400" rtl="0" eaLnBrk="1" fontAlgn="auto" latinLnBrk="0" hangingPunct="1">
              <a:spcBef>
                <a:spcPts val="0"/>
              </a:spcBef>
              <a:spcAft>
                <a:spcPts val="0"/>
              </a:spcAft>
              <a:buClrTx/>
              <a:buSzTx/>
              <a:buFont typeface="Arial" panose="020B0604020202020204" pitchFamily="34" charset="0"/>
              <a:buChar char="•"/>
              <a:tabLst/>
              <a:defRPr/>
            </a:pPr>
            <a:r>
              <a:rPr lang="fi-FI" sz="1600" dirty="0">
                <a:solidFill>
                  <a:schemeClr val="tx1"/>
                </a:solidFill>
              </a:rPr>
              <a:t>Purushottam Panta, </a:t>
            </a:r>
          </a:p>
          <a:p>
            <a:pPr marL="0" marR="0" lvl="0" indent="0" algn="l" defTabSz="914400" rtl="0" eaLnBrk="1" fontAlgn="auto" latinLnBrk="0" hangingPunct="1">
              <a:spcBef>
                <a:spcPts val="600"/>
              </a:spcBef>
              <a:spcAft>
                <a:spcPts val="600"/>
              </a:spcAft>
              <a:buClrTx/>
              <a:buSzTx/>
              <a:buNone/>
              <a:tabLst/>
              <a:defRPr/>
            </a:pPr>
            <a:endParaRPr lang="en-US" sz="1600" b="1" dirty="0">
              <a:solidFill>
                <a:schemeClr val="tx1"/>
              </a:solidFill>
            </a:endParaRPr>
          </a:p>
          <a:p>
            <a:pPr marL="0" marR="0" lvl="0" indent="0" algn="l" defTabSz="914400" rtl="0" eaLnBrk="1" fontAlgn="auto" latinLnBrk="0" hangingPunct="1">
              <a:spcBef>
                <a:spcPts val="600"/>
              </a:spcBef>
              <a:spcAft>
                <a:spcPts val="600"/>
              </a:spcAft>
              <a:buClrTx/>
              <a:buSzTx/>
              <a:buNone/>
              <a:tabLst/>
              <a:defRPr/>
            </a:pPr>
            <a:r>
              <a:rPr lang="en-US" sz="1600" b="1" dirty="0">
                <a:solidFill>
                  <a:schemeClr val="tx1"/>
                </a:solidFill>
              </a:rPr>
              <a:t>Penn State </a:t>
            </a:r>
            <a:r>
              <a:rPr lang="en-US" sz="1600" b="1" dirty="0">
                <a:solidFill>
                  <a:schemeClr val="tx1"/>
                </a:solidFill>
                <a:cs typeface="Segoe UI" panose="020B0502040204020203" pitchFamily="34" charset="0"/>
              </a:rPr>
              <a:t>Health: </a:t>
            </a:r>
          </a:p>
          <a:p>
            <a:pPr marL="174625" marR="0" lvl="0" indent="-174625" algn="l" defTabSz="914400" rtl="0" eaLnBrk="1" fontAlgn="auto" latinLnBrk="0" hangingPunct="1">
              <a:spcBef>
                <a:spcPts val="0"/>
              </a:spcBef>
              <a:spcAft>
                <a:spcPts val="0"/>
              </a:spcAft>
              <a:buClrTx/>
              <a:buSzTx/>
              <a:buFont typeface="Arial" panose="020B0604020202020204" pitchFamily="34" charset="0"/>
              <a:buChar char="•"/>
              <a:tabLst/>
              <a:defRPr/>
            </a:pPr>
            <a:r>
              <a:rPr lang="en-US" sz="1600" dirty="0">
                <a:solidFill>
                  <a:schemeClr val="tx1"/>
                </a:solidFill>
                <a:cs typeface="Segoe UI" panose="020B0502040204020203" pitchFamily="34" charset="0"/>
              </a:rPr>
              <a:t>Shadi Hijjawi MD, </a:t>
            </a:r>
          </a:p>
          <a:p>
            <a:pPr marL="174625" marR="0" lvl="0" indent="-174625" algn="l" defTabSz="914400" rtl="0" eaLnBrk="1" fontAlgn="auto" latinLnBrk="0" hangingPunct="1">
              <a:spcBef>
                <a:spcPts val="0"/>
              </a:spcBef>
              <a:spcAft>
                <a:spcPts val="0"/>
              </a:spcAft>
              <a:buClrTx/>
              <a:buSzTx/>
              <a:buFont typeface="Arial" panose="020B0604020202020204" pitchFamily="34" charset="0"/>
              <a:buChar char="•"/>
              <a:tabLst/>
              <a:defRPr/>
            </a:pPr>
            <a:r>
              <a:rPr lang="en-US" sz="1600" dirty="0">
                <a:solidFill>
                  <a:schemeClr val="tx1"/>
                </a:solidFill>
                <a:cs typeface="Segoe UI" panose="020B0502040204020203" pitchFamily="34" charset="0"/>
              </a:rPr>
              <a:t>Khalid Nawab MD, </a:t>
            </a:r>
            <a:r>
              <a:rPr lang="en-US" sz="1600" b="0" i="0" dirty="0">
                <a:solidFill>
                  <a:schemeClr val="tx1"/>
                </a:solidFill>
                <a:effectLst/>
              </a:rPr>
              <a:t>Christopher </a:t>
            </a:r>
            <a:r>
              <a:rPr lang="en-US" sz="1600" i="0" dirty="0">
                <a:solidFill>
                  <a:schemeClr val="tx1"/>
                </a:solidFill>
                <a:effectLst/>
              </a:rPr>
              <a:t>Heron MD, </a:t>
            </a:r>
          </a:p>
          <a:p>
            <a:pPr marL="174625" marR="0" lvl="0" indent="-174625" algn="l" defTabSz="914400" rtl="0" eaLnBrk="1" fontAlgn="auto" latinLnBrk="0" hangingPunct="1">
              <a:spcBef>
                <a:spcPts val="0"/>
              </a:spcBef>
              <a:spcAft>
                <a:spcPts val="0"/>
              </a:spcAft>
              <a:buClrTx/>
              <a:buSzTx/>
              <a:buFont typeface="Arial" panose="020B0604020202020204" pitchFamily="34" charset="0"/>
              <a:buChar char="•"/>
              <a:tabLst/>
              <a:defRPr/>
            </a:pPr>
            <a:r>
              <a:rPr lang="en-US" sz="1600" dirty="0">
                <a:solidFill>
                  <a:schemeClr val="tx1"/>
                </a:solidFill>
                <a:cs typeface="Segoe UI" panose="020B0502040204020203" pitchFamily="34" charset="0"/>
              </a:rPr>
              <a:t>Tim Nye, </a:t>
            </a:r>
          </a:p>
          <a:p>
            <a:pPr marL="174625" marR="0" lvl="0" indent="-174625" algn="l" defTabSz="914400" rtl="0" eaLnBrk="1" fontAlgn="auto" latinLnBrk="0" hangingPunct="1">
              <a:spcBef>
                <a:spcPts val="0"/>
              </a:spcBef>
              <a:spcAft>
                <a:spcPts val="0"/>
              </a:spcAft>
              <a:buClrTx/>
              <a:buSzTx/>
              <a:buFont typeface="Arial" panose="020B0604020202020204" pitchFamily="34" charset="0"/>
              <a:buChar char="•"/>
              <a:tabLst/>
              <a:defRPr/>
            </a:pPr>
            <a:r>
              <a:rPr lang="en-US" sz="1600" dirty="0">
                <a:solidFill>
                  <a:schemeClr val="tx1"/>
                </a:solidFill>
                <a:cs typeface="Segoe UI" panose="020B0502040204020203" pitchFamily="34" charset="0"/>
              </a:rPr>
              <a:t>Richard Schreiber MD,</a:t>
            </a:r>
            <a:endParaRPr kumimoji="0" lang="en-US" sz="1600" b="0" i="0" u="none" strike="noStrike" kern="1200" cap="none" spc="0" normalizeH="0" baseline="0" noProof="0" dirty="0">
              <a:ln>
                <a:noFill/>
              </a:ln>
              <a:effectLst/>
              <a:uLnTx/>
              <a:uFillTx/>
              <a:ea typeface="+mn-ea"/>
              <a:cs typeface="+mn-cs"/>
            </a:endParaRPr>
          </a:p>
          <a:p>
            <a:pPr marL="174625" marR="0" lvl="0" indent="-174625"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effectLst/>
              <a:uLnTx/>
              <a:uFillTx/>
              <a:latin typeface="Calibri" panose="020F0502020204030204"/>
              <a:ea typeface="+mn-ea"/>
              <a:cs typeface="+mn-cs"/>
            </a:endParaRPr>
          </a:p>
        </p:txBody>
      </p:sp>
      <p:sp>
        <p:nvSpPr>
          <p:cNvPr id="18" name="Content Placeholder 1">
            <a:extLst>
              <a:ext uri="{FF2B5EF4-FFF2-40B4-BE49-F238E27FC236}">
                <a16:creationId xmlns:a16="http://schemas.microsoft.com/office/drawing/2014/main" id="{E576319D-FE3B-4182-AEFD-C67D1BB2A27B}"/>
              </a:ext>
            </a:extLst>
          </p:cNvPr>
          <p:cNvSpPr txBox="1">
            <a:spLocks/>
          </p:cNvSpPr>
          <p:nvPr/>
        </p:nvSpPr>
        <p:spPr>
          <a:xfrm>
            <a:off x="6480075" y="604044"/>
            <a:ext cx="2950546" cy="5649909"/>
          </a:xfrm>
          <a:prstGeom prst="rect">
            <a:avLst/>
          </a:prstGeom>
        </p:spPr>
        <p:txBody>
          <a:bodyPr vert="horz" lIns="91440" tIns="45720" rIns="91440" bIns="45720" rtlCol="0">
            <a:normAutofit/>
          </a:bodyPr>
          <a:lstStyle>
            <a:lvl1pPr marL="174625" indent="-174625"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341313" indent="-174625"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515938" indent="-174625"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688975" indent="-174625"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855663" indent="-174625"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effectLst/>
                <a:uLnTx/>
                <a:uFillTx/>
                <a:ea typeface="+mn-ea"/>
                <a:cs typeface="+mn-cs"/>
              </a:rPr>
              <a:t>eSTEPS</a:t>
            </a:r>
          </a:p>
          <a:p>
            <a:pPr marL="0" indent="0">
              <a:lnSpc>
                <a:spcPct val="80000"/>
              </a:lnSpc>
              <a:spcBef>
                <a:spcPts val="0"/>
              </a:spcBef>
              <a:buNone/>
              <a:defRPr/>
            </a:pPr>
            <a:r>
              <a:rPr kumimoji="0" lang="en-US" sz="1600" b="1" u="none" strike="noStrike" kern="1200" cap="none" spc="-75" normalizeH="0" baseline="0" noProof="0" dirty="0" err="1">
                <a:ln>
                  <a:noFill/>
                </a:ln>
                <a:effectLst/>
                <a:uLnTx/>
                <a:uFillTx/>
                <a:ea typeface="+mn-ea"/>
                <a:cs typeface="+mn-cs"/>
              </a:rPr>
              <a:t>MassGeneral</a:t>
            </a:r>
            <a:r>
              <a:rPr kumimoji="0" lang="en-US" sz="1600" b="1" u="none" strike="noStrike" kern="1200" cap="none" spc="-75" normalizeH="0" baseline="0" noProof="0" dirty="0">
                <a:ln>
                  <a:noFill/>
                </a:ln>
                <a:effectLst/>
                <a:uLnTx/>
                <a:uFillTx/>
                <a:ea typeface="+mn-ea"/>
                <a:cs typeface="+mn-cs"/>
              </a:rPr>
              <a:t> Brigham:</a:t>
            </a:r>
          </a:p>
          <a:p>
            <a:pPr marL="174625" marR="0" lvl="0" indent="-174625"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effectLst/>
                <a:uLnTx/>
                <a:uFillTx/>
                <a:ea typeface="+mn-ea"/>
                <a:cs typeface="+mn-cs"/>
              </a:rPr>
              <a:t>Patricia C. Dykes, PhD, RN </a:t>
            </a:r>
          </a:p>
          <a:p>
            <a:pPr marL="174625" marR="0" lvl="0" indent="-174625"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effectLst/>
                <a:uLnTx/>
                <a:uFillTx/>
                <a:ea typeface="+mn-ea"/>
                <a:cs typeface="+mn-cs"/>
              </a:rPr>
              <a:t>Nancy Latham, PhD, PT</a:t>
            </a:r>
          </a:p>
          <a:p>
            <a:pPr marL="214313" marR="0" lvl="0" indent="-214313" algn="l" defTabSz="6858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sz="1600" b="0" i="0" u="none" strike="noStrike" kern="1200" cap="none" spc="-75" normalizeH="0" baseline="0" noProof="0" dirty="0">
                <a:ln>
                  <a:noFill/>
                </a:ln>
                <a:effectLst/>
                <a:uLnTx/>
                <a:uFillTx/>
                <a:ea typeface="+mn-ea"/>
                <a:cs typeface="Calibri" panose="020F0502020204030204" pitchFamily="34" charset="0"/>
              </a:rPr>
              <a:t>Pam Garabedian</a:t>
            </a:r>
          </a:p>
          <a:p>
            <a:pPr marL="214313" marR="0" lvl="0" indent="-214313" algn="l" defTabSz="6858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sz="1600" b="0" i="0" u="none" strike="noStrike" kern="1200" cap="none" spc="-75" normalizeH="0" baseline="0" noProof="0" dirty="0">
                <a:ln>
                  <a:noFill/>
                </a:ln>
                <a:effectLst/>
                <a:uLnTx/>
                <a:uFillTx/>
                <a:ea typeface="+mn-ea"/>
                <a:cs typeface="Calibri" panose="020F0502020204030204" pitchFamily="34" charset="0"/>
              </a:rPr>
              <a:t>Stuart Lipsitz</a:t>
            </a:r>
          </a:p>
          <a:p>
            <a:pPr marL="214313" marR="0" lvl="0" indent="-214313" algn="l" defTabSz="6858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sz="1600" b="0" i="0" u="none" strike="noStrike" kern="1200" cap="none" spc="-75" normalizeH="0" baseline="0" noProof="0" dirty="0">
                <a:ln>
                  <a:noFill/>
                </a:ln>
                <a:effectLst/>
                <a:uLnTx/>
                <a:uFillTx/>
                <a:ea typeface="+mn-ea"/>
                <a:cs typeface="Calibri" panose="020F0502020204030204" pitchFamily="34" charset="0"/>
              </a:rPr>
              <a:t>Hannah Rice</a:t>
            </a:r>
          </a:p>
          <a:p>
            <a:pPr marL="214313" marR="0" lvl="0" indent="-214313" algn="l" defTabSz="6858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sz="1600" b="0" i="0" u="none" strike="noStrike" kern="1200" cap="none" spc="-75" normalizeH="0" baseline="0" noProof="0" dirty="0">
                <a:ln>
                  <a:noFill/>
                </a:ln>
                <a:effectLst/>
                <a:uLnTx/>
                <a:uFillTx/>
                <a:ea typeface="+mn-ea"/>
                <a:cs typeface="Calibri" panose="020F0502020204030204" pitchFamily="34" charset="0"/>
              </a:rPr>
              <a:t>Michael Sainlaire</a:t>
            </a:r>
          </a:p>
          <a:p>
            <a:pPr marL="214313" marR="0" lvl="0" indent="-214313" algn="l" defTabSz="6858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effectLst/>
                <a:uLnTx/>
                <a:uFillTx/>
                <a:ea typeface="+mn-ea"/>
                <a:cs typeface="+mn-cs"/>
              </a:rPr>
              <a:t>David Bates</a:t>
            </a:r>
          </a:p>
          <a:p>
            <a:pPr marL="214313" marR="0" lvl="0" indent="-214313" algn="l" defTabSz="6858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effectLst/>
                <a:uLnTx/>
                <a:uFillTx/>
                <a:ea typeface="+mn-ea"/>
                <a:cs typeface="+mn-cs"/>
              </a:rPr>
              <a:t>Tien Thai</a:t>
            </a:r>
          </a:p>
          <a:p>
            <a:pPr marL="214313" marR="0" lvl="0" indent="-214313" algn="l" defTabSz="6858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effectLst/>
                <a:uLnTx/>
                <a:uFillTx/>
                <a:ea typeface="+mn-ea"/>
                <a:cs typeface="+mn-cs"/>
              </a:rPr>
              <a:t>Lipika Samal</a:t>
            </a:r>
          </a:p>
          <a:p>
            <a:pPr marL="214313" marR="0" lvl="0" indent="-214313" algn="l" defTabSz="6858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effectLst/>
                <a:uLnTx/>
                <a:uFillTx/>
                <a:ea typeface="+mn-ea"/>
                <a:cs typeface="+mn-cs"/>
              </a:rPr>
              <a:t>Wenyu Song</a:t>
            </a:r>
          </a:p>
          <a:p>
            <a:pPr marL="214313" marR="0" lvl="0" indent="-214313" algn="l" defTabSz="6858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effectLst/>
                <a:uLnTx/>
                <a:uFillTx/>
                <a:ea typeface="+mn-ea"/>
                <a:cs typeface="+mn-cs"/>
              </a:rPr>
              <a:t>Min Kang</a:t>
            </a:r>
          </a:p>
          <a:p>
            <a:pPr marL="0" marR="0" lvl="0" indent="0" algn="l" defTabSz="685800" rtl="0" eaLnBrk="1" fontAlgn="auto" latinLnBrk="0" hangingPunct="1">
              <a:lnSpc>
                <a:spcPct val="80000"/>
              </a:lnSpc>
              <a:spcBef>
                <a:spcPts val="0"/>
              </a:spcBef>
              <a:spcAft>
                <a:spcPts val="0"/>
              </a:spcAft>
              <a:buClrTx/>
              <a:buSzTx/>
              <a:buNone/>
              <a:tabLst/>
              <a:defRPr/>
            </a:pPr>
            <a:endParaRPr lang="en-US" sz="1600" b="1" dirty="0"/>
          </a:p>
          <a:p>
            <a:pPr marL="0" marR="0" lvl="0" indent="0" algn="l" defTabSz="685800" rtl="0" eaLnBrk="1" fontAlgn="auto" latinLnBrk="0" hangingPunct="1">
              <a:lnSpc>
                <a:spcPct val="80000"/>
              </a:lnSpc>
              <a:spcBef>
                <a:spcPts val="0"/>
              </a:spcBef>
              <a:spcAft>
                <a:spcPts val="0"/>
              </a:spcAft>
              <a:buClrTx/>
              <a:buSzTx/>
              <a:buNone/>
              <a:tabLst/>
              <a:defRPr/>
            </a:pPr>
            <a:r>
              <a:rPr lang="en-US" sz="1600" b="1" dirty="0"/>
              <a:t>University of Texas MB</a:t>
            </a:r>
            <a:endParaRPr kumimoji="0" lang="en-US" sz="1600" b="1" i="0" u="none" strike="noStrike" kern="1200" cap="none" spc="0" normalizeH="0" baseline="0" noProof="0" dirty="0">
              <a:ln>
                <a:noFill/>
              </a:ln>
              <a:effectLst/>
              <a:uLnTx/>
              <a:uFillTx/>
              <a:ea typeface="+mn-ea"/>
              <a:cs typeface="+mn-cs"/>
            </a:endParaRPr>
          </a:p>
          <a:p>
            <a:pPr marL="214313" marR="0" lvl="0" indent="-214313" algn="l" defTabSz="685800" rtl="0" eaLnBrk="1" fontAlgn="auto" latinLnBrk="0" hangingPunct="1">
              <a:lnSpc>
                <a:spcPct val="80000"/>
              </a:lnSpc>
              <a:spcBef>
                <a:spcPts val="0"/>
              </a:spcBef>
              <a:spcAft>
                <a:spcPts val="0"/>
              </a:spcAft>
              <a:buClrTx/>
              <a:buSzTx/>
              <a:buFont typeface="Arial" panose="020B0604020202020204" pitchFamily="34" charset="0"/>
              <a:buChar char="•"/>
              <a:tabLst/>
              <a:defRPr/>
            </a:pPr>
            <a:r>
              <a:rPr lang="en-US" sz="1600" dirty="0"/>
              <a:t>Erin Hommel</a:t>
            </a:r>
          </a:p>
          <a:p>
            <a:pPr marL="214313" marR="0" lvl="0" indent="-214313" algn="l" defTabSz="685800" rtl="0" eaLnBrk="1" fontAlgn="auto" latinLnBrk="0" hangingPunct="1">
              <a:lnSpc>
                <a:spcPct val="80000"/>
              </a:lnSpc>
              <a:spcBef>
                <a:spcPts val="0"/>
              </a:spcBef>
              <a:spcAft>
                <a:spcPts val="0"/>
              </a:spcAft>
              <a:buClrTx/>
              <a:buSzTx/>
              <a:buFont typeface="Arial" panose="020B0604020202020204" pitchFamily="34" charset="0"/>
              <a:buChar char="•"/>
              <a:tabLst/>
              <a:defRPr/>
            </a:pPr>
            <a:r>
              <a:rPr lang="en-US" sz="1600" dirty="0">
                <a:effectLst/>
                <a:ea typeface="PMingLiU" panose="02020500000000000000" pitchFamily="18" charset="-120"/>
                <a:cs typeface="Calibri" panose="020F0502020204030204" pitchFamily="34" charset="0"/>
              </a:rPr>
              <a:t>Biai Digbeu</a:t>
            </a:r>
            <a:endParaRPr kumimoji="0" lang="en-US" sz="1600" b="0" i="0" u="none" strike="noStrike" kern="1200" cap="none" spc="0" normalizeH="0" baseline="0" noProof="0" dirty="0">
              <a:ln>
                <a:noFill/>
              </a:ln>
              <a:effectLst/>
              <a:uLnTx/>
              <a:uFillTx/>
              <a:cs typeface="Calibri" panose="020F0502020204030204" pitchFamily="34" charset="0"/>
            </a:endParaRPr>
          </a:p>
          <a:p>
            <a:pPr marL="214313" marR="0" lvl="0" indent="-214313" algn="l" defTabSz="685800" rtl="0" eaLnBrk="1" fontAlgn="auto" latinLnBrk="0" hangingPunct="1">
              <a:lnSpc>
                <a:spcPct val="12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effectLst/>
              <a:uLnTx/>
              <a:uFillTx/>
              <a:latin typeface="Calibri" panose="020F0502020204030204"/>
              <a:ea typeface="+mn-ea"/>
              <a:cs typeface="+mn-cs"/>
            </a:endParaRPr>
          </a:p>
        </p:txBody>
      </p:sp>
    </p:spTree>
    <p:extLst>
      <p:ext uri="{BB962C8B-B14F-4D97-AF65-F5344CB8AC3E}">
        <p14:creationId xmlns:p14="http://schemas.microsoft.com/office/powerpoint/2010/main" val="2433352220"/>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pic>
        <p:nvPicPr>
          <p:cNvPr id="15" name="Picture 14" descr="abstract design">
            <a:extLst>
              <a:ext uri="{FF2B5EF4-FFF2-40B4-BE49-F238E27FC236}">
                <a16:creationId xmlns:a16="http://schemas.microsoft.com/office/drawing/2014/main" id="{6D363037-1741-4470-A023-883E2FFD5840}"/>
              </a:ext>
            </a:extLst>
          </p:cNvPr>
          <p:cNvPicPr>
            <a:picLocks noChangeAspect="1"/>
          </p:cNvPicPr>
          <p:nvPr/>
        </p:nvPicPr>
        <p:blipFill rotWithShape="1">
          <a:blip r:embed="rId4">
            <a:duotone>
              <a:prstClr val="black"/>
              <a:schemeClr val="accent5">
                <a:tint val="45000"/>
                <a:satMod val="400000"/>
              </a:schemeClr>
            </a:duotone>
            <a:alphaModFix amt="25000"/>
          </a:blip>
          <a:srcRect t="18308" r="6818" b="2872"/>
          <a:stretch/>
        </p:blipFill>
        <p:spPr>
          <a:xfrm flipH="1">
            <a:off x="20" y="-142939"/>
            <a:ext cx="12191980" cy="6857990"/>
          </a:xfrm>
          <a:prstGeom prst="rect">
            <a:avLst/>
          </a:prstGeom>
        </p:spPr>
      </p:pic>
      <p:sp>
        <p:nvSpPr>
          <p:cNvPr id="12" name="Title 11">
            <a:extLst>
              <a:ext uri="{FF2B5EF4-FFF2-40B4-BE49-F238E27FC236}">
                <a16:creationId xmlns:a16="http://schemas.microsoft.com/office/drawing/2014/main" id="{970C361B-D32E-42E0-A41E-86C3D9AC886F}"/>
              </a:ext>
            </a:extLst>
          </p:cNvPr>
          <p:cNvSpPr>
            <a:spLocks noGrp="1"/>
          </p:cNvSpPr>
          <p:nvPr>
            <p:ph type="ctrTitle"/>
          </p:nvPr>
        </p:nvSpPr>
        <p:spPr>
          <a:xfrm>
            <a:off x="1154955" y="1447800"/>
            <a:ext cx="8825658" cy="3329581"/>
          </a:xfrm>
        </p:spPr>
        <p:txBody>
          <a:bodyPr>
            <a:normAutofit/>
          </a:bodyPr>
          <a:lstStyle/>
          <a:p>
            <a:r>
              <a:rPr lang="en-US" dirty="0"/>
              <a:t>Thank You!</a:t>
            </a:r>
            <a:endParaRPr lang="ru-RU" dirty="0"/>
          </a:p>
        </p:txBody>
      </p:sp>
      <p:sp>
        <p:nvSpPr>
          <p:cNvPr id="13" name="Subtitle 12">
            <a:extLst>
              <a:ext uri="{FF2B5EF4-FFF2-40B4-BE49-F238E27FC236}">
                <a16:creationId xmlns:a16="http://schemas.microsoft.com/office/drawing/2014/main" id="{336E726C-3DE4-41AA-88A0-C92B0C34163D}"/>
              </a:ext>
            </a:extLst>
          </p:cNvPr>
          <p:cNvSpPr>
            <a:spLocks noGrp="1"/>
          </p:cNvSpPr>
          <p:nvPr>
            <p:ph type="subTitle" idx="1"/>
          </p:nvPr>
        </p:nvSpPr>
        <p:spPr>
          <a:xfrm>
            <a:off x="1154955" y="4777380"/>
            <a:ext cx="8825658" cy="861420"/>
          </a:xfrm>
        </p:spPr>
        <p:txBody>
          <a:bodyPr>
            <a:normAutofit/>
          </a:bodyPr>
          <a:lstStyle/>
          <a:p>
            <a:r>
              <a:rPr lang="en-US" dirty="0">
                <a:hlinkClick r:id="rId5"/>
              </a:rPr>
              <a:t>pdykes@bwh.Harvard.edu</a:t>
            </a:r>
            <a:endParaRPr lang="en-US" dirty="0"/>
          </a:p>
          <a:p>
            <a:endParaRPr lang="ru-RU" dirty="0"/>
          </a:p>
        </p:txBody>
      </p:sp>
      <p:sp>
        <p:nvSpPr>
          <p:cNvPr id="57" name="Rectangle 56">
            <a:extLst>
              <a:ext uri="{FF2B5EF4-FFF2-40B4-BE49-F238E27FC236}">
                <a16:creationId xmlns:a16="http://schemas.microsoft.com/office/drawing/2014/main" id="{318E9D62-7BA3-4D5E-8915-0D0E8661E3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5107679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977E94-7122-FED4-4152-9059168F1540}"/>
              </a:ext>
            </a:extLst>
          </p:cNvPr>
          <p:cNvSpPr>
            <a:spLocks noGrp="1"/>
          </p:cNvSpPr>
          <p:nvPr>
            <p:ph type="title"/>
          </p:nvPr>
        </p:nvSpPr>
        <p:spPr>
          <a:xfrm>
            <a:off x="646111" y="452718"/>
            <a:ext cx="9404723" cy="1400530"/>
          </a:xfrm>
        </p:spPr>
        <p:txBody>
          <a:bodyPr anchor="t">
            <a:normAutofit/>
          </a:bodyPr>
          <a:lstStyle/>
          <a:p>
            <a:r>
              <a:rPr lang="en-US" dirty="0"/>
              <a:t>Role of Nurses in AI Integration</a:t>
            </a:r>
          </a:p>
        </p:txBody>
      </p:sp>
      <p:sp>
        <p:nvSpPr>
          <p:cNvPr id="3" name="Content Placeholder 2">
            <a:extLst>
              <a:ext uri="{FF2B5EF4-FFF2-40B4-BE49-F238E27FC236}">
                <a16:creationId xmlns:a16="http://schemas.microsoft.com/office/drawing/2014/main" id="{A6F1473D-C09E-C886-8A0E-A17E0DDAF586}"/>
              </a:ext>
            </a:extLst>
          </p:cNvPr>
          <p:cNvSpPr>
            <a:spLocks noGrp="1"/>
          </p:cNvSpPr>
          <p:nvPr>
            <p:ph sz="half" idx="1"/>
          </p:nvPr>
        </p:nvSpPr>
        <p:spPr>
          <a:xfrm>
            <a:off x="646111" y="1755137"/>
            <a:ext cx="6081933" cy="5102863"/>
          </a:xfrm>
        </p:spPr>
        <p:txBody>
          <a:bodyPr>
            <a:normAutofit/>
          </a:bodyPr>
          <a:lstStyle/>
          <a:p>
            <a:r>
              <a:rPr lang="en-US" sz="2800" dirty="0"/>
              <a:t>Nurses play a vital role in integrating AI into patient care.</a:t>
            </a:r>
          </a:p>
          <a:p>
            <a:pPr lvl="1">
              <a:buFont typeface="Arial" panose="020B0604020202020204" pitchFamily="34" charset="0"/>
              <a:buChar char="•"/>
            </a:pPr>
            <a:r>
              <a:rPr lang="en-US" sz="2400" dirty="0"/>
              <a:t>Advocate for patient-centered AI solutions.</a:t>
            </a:r>
          </a:p>
          <a:p>
            <a:pPr lvl="1">
              <a:buFont typeface="Arial" panose="020B0604020202020204" pitchFamily="34" charset="0"/>
              <a:buChar char="•"/>
            </a:pPr>
            <a:r>
              <a:rPr lang="en-US" sz="2400" dirty="0"/>
              <a:t>Collaborate in AI tool development and refinement.</a:t>
            </a:r>
          </a:p>
          <a:p>
            <a:pPr lvl="1">
              <a:buFont typeface="Arial" panose="020B0604020202020204" pitchFamily="34" charset="0"/>
              <a:buChar char="•"/>
            </a:pPr>
            <a:r>
              <a:rPr lang="en-US" sz="2400" dirty="0"/>
              <a:t>Ensure ethical AI use and safeguard patient data.</a:t>
            </a:r>
          </a:p>
          <a:p>
            <a:endParaRPr lang="en-US" dirty="0"/>
          </a:p>
        </p:txBody>
      </p:sp>
      <p:pic>
        <p:nvPicPr>
          <p:cNvPr id="9" name="Picture 8">
            <a:extLst>
              <a:ext uri="{FF2B5EF4-FFF2-40B4-BE49-F238E27FC236}">
                <a16:creationId xmlns:a16="http://schemas.microsoft.com/office/drawing/2014/main" id="{D7319E6B-AAA1-D468-768A-7E899B65E4FA}"/>
              </a:ext>
            </a:extLst>
          </p:cNvPr>
          <p:cNvPicPr>
            <a:picLocks noChangeAspect="1"/>
          </p:cNvPicPr>
          <p:nvPr/>
        </p:nvPicPr>
        <p:blipFill>
          <a:blip r:embed="rId3"/>
          <a:srcRect r="1" b="4462"/>
          <a:stretch/>
        </p:blipFill>
        <p:spPr>
          <a:xfrm>
            <a:off x="7190028" y="1755137"/>
            <a:ext cx="3891316" cy="3717746"/>
          </a:xfrm>
          <a:prstGeom prst="rect">
            <a:avLst/>
          </a:prstGeom>
          <a:noFill/>
        </p:spPr>
      </p:pic>
      <p:sp>
        <p:nvSpPr>
          <p:cNvPr id="4" name="TextBox 3">
            <a:extLst>
              <a:ext uri="{FF2B5EF4-FFF2-40B4-BE49-F238E27FC236}">
                <a16:creationId xmlns:a16="http://schemas.microsoft.com/office/drawing/2014/main" id="{69ED422A-684D-FF57-C2A8-E2735428ABC7}"/>
              </a:ext>
            </a:extLst>
          </p:cNvPr>
          <p:cNvSpPr txBox="1"/>
          <p:nvPr/>
        </p:nvSpPr>
        <p:spPr>
          <a:xfrm>
            <a:off x="867508" y="6035950"/>
            <a:ext cx="10088667" cy="646331"/>
          </a:xfrm>
          <a:prstGeom prst="rect">
            <a:avLst/>
          </a:prstGeom>
          <a:noFill/>
        </p:spPr>
        <p:txBody>
          <a:bodyPr wrap="square" rtlCol="0">
            <a:spAutoFit/>
          </a:bodyPr>
          <a:lstStyle/>
          <a:p>
            <a:r>
              <a:rPr lang="en-US" sz="3600" dirty="0">
                <a:solidFill>
                  <a:schemeClr val="accent1"/>
                </a:solidFill>
              </a:rPr>
              <a:t>How will you be part of this transformation?</a:t>
            </a:r>
          </a:p>
        </p:txBody>
      </p:sp>
    </p:spTree>
    <p:extLst>
      <p:ext uri="{BB962C8B-B14F-4D97-AF65-F5344CB8AC3E}">
        <p14:creationId xmlns:p14="http://schemas.microsoft.com/office/powerpoint/2010/main" val="12591705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BEDDD0-0260-42BD-A887-C2E6442F65E8}"/>
              </a:ext>
            </a:extLst>
          </p:cNvPr>
          <p:cNvSpPr>
            <a:spLocks noGrp="1"/>
          </p:cNvSpPr>
          <p:nvPr>
            <p:ph type="title"/>
          </p:nvPr>
        </p:nvSpPr>
        <p:spPr>
          <a:xfrm>
            <a:off x="583074" y="3024554"/>
            <a:ext cx="5243295" cy="753626"/>
          </a:xfrm>
        </p:spPr>
        <p:txBody>
          <a:bodyPr>
            <a:normAutofit fontScale="90000"/>
          </a:bodyPr>
          <a:lstStyle/>
          <a:p>
            <a:r>
              <a:rPr lang="en-US" sz="4800" dirty="0"/>
              <a:t>Nursing and AI</a:t>
            </a:r>
          </a:p>
        </p:txBody>
      </p:sp>
      <p:sp>
        <p:nvSpPr>
          <p:cNvPr id="3" name="Text Placeholder 2">
            <a:extLst>
              <a:ext uri="{FF2B5EF4-FFF2-40B4-BE49-F238E27FC236}">
                <a16:creationId xmlns:a16="http://schemas.microsoft.com/office/drawing/2014/main" id="{ECA0FAE1-8ABE-4813-A974-CAFD904791E4}"/>
              </a:ext>
            </a:extLst>
          </p:cNvPr>
          <p:cNvSpPr>
            <a:spLocks noGrp="1"/>
          </p:cNvSpPr>
          <p:nvPr>
            <p:ph type="body" idx="1"/>
          </p:nvPr>
        </p:nvSpPr>
        <p:spPr>
          <a:xfrm>
            <a:off x="583074" y="2520755"/>
            <a:ext cx="5348803" cy="676379"/>
          </a:xfrm>
        </p:spPr>
        <p:txBody>
          <a:bodyPr>
            <a:normAutofit/>
          </a:bodyPr>
          <a:lstStyle/>
          <a:p>
            <a:r>
              <a:rPr lang="en-US" sz="2800" dirty="0"/>
              <a:t>Real world case examples</a:t>
            </a:r>
          </a:p>
        </p:txBody>
      </p:sp>
      <p:graphicFrame>
        <p:nvGraphicFramePr>
          <p:cNvPr id="4" name="Object 6">
            <a:extLst>
              <a:ext uri="{FF2B5EF4-FFF2-40B4-BE49-F238E27FC236}">
                <a16:creationId xmlns:a16="http://schemas.microsoft.com/office/drawing/2014/main" id="{42F50DBC-686E-4197-AFA4-4FFAA382D6D3}"/>
              </a:ext>
            </a:extLst>
          </p:cNvPr>
          <p:cNvGraphicFramePr>
            <a:graphicFrameLocks noChangeAspect="1"/>
          </p:cNvGraphicFramePr>
          <p:nvPr>
            <p:extLst>
              <p:ext uri="{D42A27DB-BD31-4B8C-83A1-F6EECF244321}">
                <p14:modId xmlns:p14="http://schemas.microsoft.com/office/powerpoint/2010/main" val="3435794567"/>
              </p:ext>
            </p:extLst>
          </p:nvPr>
        </p:nvGraphicFramePr>
        <p:xfrm>
          <a:off x="6096000" y="893717"/>
          <a:ext cx="4060083" cy="5554517"/>
        </p:xfrm>
        <a:graphic>
          <a:graphicData uri="http://schemas.openxmlformats.org/presentationml/2006/ole">
            <mc:AlternateContent xmlns:mc="http://schemas.openxmlformats.org/markup-compatibility/2006">
              <mc:Choice xmlns:v="urn:schemas-microsoft-com:vml" Requires="v">
                <p:oleObj name="Bitmap Image" r:id="rId3" imgW="2685714" imgH="3677163" progId="Paint.Picture">
                  <p:embed/>
                </p:oleObj>
              </mc:Choice>
              <mc:Fallback>
                <p:oleObj name="Bitmap Image" r:id="rId3" imgW="2685714" imgH="3677163" progId="Paint.Picture">
                  <p:embed/>
                  <p:pic>
                    <p:nvPicPr>
                      <p:cNvPr id="4" name="Object 6">
                        <a:extLst>
                          <a:ext uri="{FF2B5EF4-FFF2-40B4-BE49-F238E27FC236}">
                            <a16:creationId xmlns:a16="http://schemas.microsoft.com/office/drawing/2014/main" id="{42F50DBC-686E-4197-AFA4-4FFAA382D6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893717"/>
                        <a:ext cx="4060083" cy="5554517"/>
                      </a:xfrm>
                      <a:prstGeom prst="rect">
                        <a:avLst/>
                      </a:prstGeom>
                      <a:noFill/>
                      <a:ln w="9525">
                        <a:solidFill>
                          <a:schemeClr val="bg2"/>
                        </a:solidFill>
                        <a:miter lim="800000"/>
                        <a:headEnd/>
                        <a:tailEnd/>
                      </a:ln>
                    </p:spPr>
                  </p:pic>
                </p:oleObj>
              </mc:Fallback>
            </mc:AlternateContent>
          </a:graphicData>
        </a:graphic>
      </p:graphicFrame>
      <p:sp>
        <p:nvSpPr>
          <p:cNvPr id="5" name="TextBox 4">
            <a:extLst>
              <a:ext uri="{FF2B5EF4-FFF2-40B4-BE49-F238E27FC236}">
                <a16:creationId xmlns:a16="http://schemas.microsoft.com/office/drawing/2014/main" id="{9BF29D77-5682-43C4-AD33-1ED20D4F7861}"/>
              </a:ext>
            </a:extLst>
          </p:cNvPr>
          <p:cNvSpPr txBox="1"/>
          <p:nvPr/>
        </p:nvSpPr>
        <p:spPr>
          <a:xfrm>
            <a:off x="800939" y="3778180"/>
            <a:ext cx="5348803" cy="2677656"/>
          </a:xfrm>
          <a:prstGeom prst="rect">
            <a:avLst/>
          </a:prstGeom>
          <a:noFill/>
        </p:spPr>
        <p:txBody>
          <a:bodyPr wrap="square" rtlCol="0">
            <a:spAutoFit/>
          </a:bodyPr>
          <a:lstStyle/>
          <a:p>
            <a:pPr marL="342900" indent="-342900" defTabSz="914400">
              <a:buFont typeface="Wingdings" panose="05000000000000000000" pitchFamily="2" charset="2"/>
              <a:buChar char="ü"/>
              <a:defRPr/>
            </a:pPr>
            <a:r>
              <a:rPr lang="en-US" sz="2800" dirty="0">
                <a:solidFill>
                  <a:schemeClr val="accent1"/>
                </a:solidFill>
                <a:latin typeface="Calibri"/>
              </a:rPr>
              <a:t>Early </a:t>
            </a:r>
            <a:r>
              <a:rPr kumimoji="0" lang="en-US" sz="2800" b="0" i="0" u="none" strike="noStrike" kern="1200" cap="none" spc="0" normalizeH="0" baseline="0" noProof="0" dirty="0">
                <a:ln>
                  <a:noFill/>
                </a:ln>
                <a:solidFill>
                  <a:schemeClr val="accent1"/>
                </a:solidFill>
                <a:effectLst/>
                <a:uLnTx/>
                <a:uFillTx/>
                <a:latin typeface="Calibri"/>
                <a:ea typeface="+mn-ea"/>
                <a:cs typeface="+mn-cs"/>
              </a:rPr>
              <a:t>Recognition of Patient Deterioration </a:t>
            </a:r>
          </a:p>
          <a:p>
            <a:pPr marL="342900" indent="-342900" defTabSz="914400">
              <a:buFont typeface="Wingdings" panose="05000000000000000000" pitchFamily="2" charset="2"/>
              <a:buChar char="ü"/>
              <a:defRPr/>
            </a:pPr>
            <a:r>
              <a:rPr kumimoji="0" lang="en-US" sz="2800" b="0" i="0" u="none" strike="noStrike" kern="1200" cap="none" spc="0" normalizeH="0" baseline="0" noProof="0" dirty="0">
                <a:ln>
                  <a:noFill/>
                </a:ln>
                <a:solidFill>
                  <a:schemeClr val="accent1"/>
                </a:solidFill>
                <a:effectLst/>
                <a:uLnTx/>
                <a:uFillTx/>
                <a:latin typeface="Calibri"/>
                <a:ea typeface="+mn-ea"/>
                <a:cs typeface="+mn-cs"/>
              </a:rPr>
              <a:t>Pressure injury Prevention</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2800" dirty="0">
                <a:solidFill>
                  <a:schemeClr val="accent1"/>
                </a:solidFill>
                <a:latin typeface="Calibri"/>
              </a:rPr>
              <a:t>Fall Injury Prevention</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2800" dirty="0">
                <a:solidFill>
                  <a:schemeClr val="accent1"/>
                </a:solidFill>
                <a:latin typeface="Calibri"/>
              </a:rPr>
              <a:t>Timely Diagnosis of Venous Thromboembolism</a:t>
            </a:r>
            <a:endParaRPr kumimoji="0" lang="en-US" sz="2800" b="0" i="0" u="none" strike="noStrike" kern="1200" cap="none" spc="0" normalizeH="0" baseline="0" noProof="0" dirty="0">
              <a:ln>
                <a:noFill/>
              </a:ln>
              <a:solidFill>
                <a:schemeClr val="accent1"/>
              </a:solidFill>
              <a:effectLst/>
              <a:uLnTx/>
              <a:uFillTx/>
              <a:latin typeface="Calibri"/>
              <a:ea typeface="+mn-ea"/>
              <a:cs typeface="+mn-cs"/>
            </a:endParaRPr>
          </a:p>
        </p:txBody>
      </p:sp>
    </p:spTree>
    <p:extLst>
      <p:ext uri="{BB962C8B-B14F-4D97-AF65-F5344CB8AC3E}">
        <p14:creationId xmlns:p14="http://schemas.microsoft.com/office/powerpoint/2010/main" val="12987136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hain links">
            <a:extLst>
              <a:ext uri="{FF2B5EF4-FFF2-40B4-BE49-F238E27FC236}">
                <a16:creationId xmlns:a16="http://schemas.microsoft.com/office/drawing/2014/main" id="{A4511EBC-2F3C-446D-867B-7DC328517A44}"/>
              </a:ext>
            </a:extLst>
          </p:cNvPr>
          <p:cNvPicPr>
            <a:picLocks noChangeAspect="1"/>
          </p:cNvPicPr>
          <p:nvPr/>
        </p:nvPicPr>
        <p:blipFill rotWithShape="1">
          <a:blip r:embed="rId3">
            <a:duotone>
              <a:prstClr val="black"/>
              <a:schemeClr val="accent5">
                <a:tint val="45000"/>
                <a:satMod val="400000"/>
              </a:schemeClr>
            </a:duotone>
            <a:alphaModFix amt="25000"/>
          </a:blip>
          <a:srcRect t="23391" r="9091"/>
          <a:stretch/>
        </p:blipFill>
        <p:spPr>
          <a:xfrm>
            <a:off x="20" y="10"/>
            <a:ext cx="12191980" cy="6857990"/>
          </a:xfrm>
          <a:prstGeom prst="rect">
            <a:avLst/>
          </a:prstGeom>
        </p:spPr>
      </p:pic>
      <p:pic>
        <p:nvPicPr>
          <p:cNvPr id="4" name="Picture 2" descr="Harvard Medical School - Wikipedia">
            <a:extLst>
              <a:ext uri="{FF2B5EF4-FFF2-40B4-BE49-F238E27FC236}">
                <a16:creationId xmlns:a16="http://schemas.microsoft.com/office/drawing/2014/main" id="{441C2B60-9835-9797-90BE-D03B252D03D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32852" y="5763278"/>
            <a:ext cx="654838" cy="78054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About Mass General Brigham | Mass General Brigham Innovation">
            <a:extLst>
              <a:ext uri="{FF2B5EF4-FFF2-40B4-BE49-F238E27FC236}">
                <a16:creationId xmlns:a16="http://schemas.microsoft.com/office/drawing/2014/main" id="{A9605EE9-91B7-56DF-9695-0066B998E29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05308" y="5762697"/>
            <a:ext cx="691059" cy="691059"/>
          </a:xfrm>
          <a:prstGeom prst="rect">
            <a:avLst/>
          </a:prstGeom>
          <a:solidFill>
            <a:schemeClr val="tx1"/>
          </a:solidFill>
        </p:spPr>
      </p:pic>
      <p:sp>
        <p:nvSpPr>
          <p:cNvPr id="12" name="TextBox 11">
            <a:extLst>
              <a:ext uri="{FF2B5EF4-FFF2-40B4-BE49-F238E27FC236}">
                <a16:creationId xmlns:a16="http://schemas.microsoft.com/office/drawing/2014/main" id="{89572AFB-3622-441B-B573-3EBE692FCD47}"/>
              </a:ext>
            </a:extLst>
          </p:cNvPr>
          <p:cNvSpPr txBox="1"/>
          <p:nvPr/>
        </p:nvSpPr>
        <p:spPr>
          <a:xfrm>
            <a:off x="6768850" y="404244"/>
            <a:ext cx="4228135" cy="3670829"/>
          </a:xfrm>
          <a:prstGeom prst="rect">
            <a:avLst/>
          </a:prstGeom>
        </p:spPr>
        <p:txBody>
          <a:bodyPr vert="horz" lIns="91440" tIns="45720" rIns="91440" bIns="45720" rtlCol="0" anchor="b">
            <a:noAutofit/>
          </a:bodyPr>
          <a:lstStyle/>
          <a:p>
            <a:pPr marL="0" marR="0" lvl="0" indent="0" algn="l" defTabSz="1051560" rtl="0" eaLnBrk="1" fontAlgn="auto" latinLnBrk="0" hangingPunct="1">
              <a:lnSpc>
                <a:spcPct val="85000"/>
              </a:lnSpc>
              <a:spcBef>
                <a:spcPct val="0"/>
              </a:spcBef>
              <a:spcAft>
                <a:spcPts val="690"/>
              </a:spcAft>
              <a:buClrTx/>
              <a:buSzTx/>
              <a:buFontTx/>
              <a:buNone/>
              <a:tabLst/>
              <a:defRPr/>
            </a:pPr>
            <a:r>
              <a:rPr kumimoji="0" lang="en-US" sz="4140" b="1" i="0" u="sng" strike="noStrike" kern="1200" cap="none" spc="-57" normalizeH="0" baseline="0" noProof="0" dirty="0">
                <a:ln>
                  <a:noFill/>
                </a:ln>
                <a:solidFill>
                  <a:prstClr val="white"/>
                </a:solidFill>
                <a:effectLst/>
                <a:uLnTx/>
                <a:uFillTx/>
                <a:latin typeface="Calibri" panose="020F0502020204030204"/>
                <a:ea typeface="+mn-ea"/>
                <a:cs typeface="Times New Roman" panose="02020603050405020304" pitchFamily="18" charset="0"/>
              </a:rPr>
              <a:t>Co</a:t>
            </a:r>
            <a:r>
              <a:rPr kumimoji="0" lang="en-US" sz="4140" b="0" i="0" u="none" strike="noStrike" kern="1200" cap="none" spc="-57" normalizeH="0" baseline="0" noProof="0" dirty="0">
                <a:ln>
                  <a:noFill/>
                </a:ln>
                <a:solidFill>
                  <a:prstClr val="white"/>
                </a:solidFill>
                <a:effectLst/>
                <a:uLnTx/>
                <a:uFillTx/>
                <a:latin typeface="Calibri" panose="020F0502020204030204"/>
                <a:ea typeface="+mn-ea"/>
                <a:cs typeface="Times New Roman" panose="02020603050405020304" pitchFamily="18" charset="0"/>
              </a:rPr>
              <a:t>mmunicating</a:t>
            </a:r>
          </a:p>
          <a:p>
            <a:pPr marL="0" marR="0" lvl="0" indent="0" algn="l" defTabSz="1051560" rtl="0" eaLnBrk="1" fontAlgn="auto" latinLnBrk="0" hangingPunct="1">
              <a:lnSpc>
                <a:spcPct val="85000"/>
              </a:lnSpc>
              <a:spcBef>
                <a:spcPct val="0"/>
              </a:spcBef>
              <a:spcAft>
                <a:spcPts val="690"/>
              </a:spcAft>
              <a:buClrTx/>
              <a:buSzTx/>
              <a:buFontTx/>
              <a:buNone/>
              <a:tabLst/>
              <a:defRPr/>
            </a:pPr>
            <a:r>
              <a:rPr kumimoji="0" lang="en-US" sz="4140" b="1" i="0" u="sng" strike="noStrike" kern="1200" cap="none" spc="-57" normalizeH="0" baseline="0" noProof="0" dirty="0">
                <a:ln>
                  <a:noFill/>
                </a:ln>
                <a:solidFill>
                  <a:prstClr val="white"/>
                </a:solidFill>
                <a:effectLst/>
                <a:uLnTx/>
                <a:uFillTx/>
                <a:latin typeface="Calibri" panose="020F0502020204030204"/>
                <a:ea typeface="+mn-ea"/>
                <a:cs typeface="Times New Roman" panose="02020603050405020304" pitchFamily="18" charset="0"/>
              </a:rPr>
              <a:t>N</a:t>
            </a:r>
            <a:r>
              <a:rPr kumimoji="0" lang="en-US" sz="4140" b="0" i="0" u="none" strike="noStrike" kern="1200" cap="none" spc="-57" normalizeH="0" baseline="0" noProof="0" dirty="0">
                <a:ln>
                  <a:noFill/>
                </a:ln>
                <a:solidFill>
                  <a:prstClr val="white"/>
                </a:solidFill>
                <a:effectLst/>
                <a:uLnTx/>
                <a:uFillTx/>
                <a:latin typeface="Calibri" panose="020F0502020204030204"/>
                <a:ea typeface="+mn-ea"/>
                <a:cs typeface="Times New Roman" panose="02020603050405020304" pitchFamily="18" charset="0"/>
              </a:rPr>
              <a:t>arrative</a:t>
            </a:r>
          </a:p>
          <a:p>
            <a:pPr marL="0" marR="0" lvl="0" indent="0" algn="l" defTabSz="1051560" rtl="0" eaLnBrk="1" fontAlgn="auto" latinLnBrk="0" hangingPunct="1">
              <a:lnSpc>
                <a:spcPct val="85000"/>
              </a:lnSpc>
              <a:spcBef>
                <a:spcPct val="0"/>
              </a:spcBef>
              <a:spcAft>
                <a:spcPts val="690"/>
              </a:spcAft>
              <a:buClrTx/>
              <a:buSzTx/>
              <a:buFontTx/>
              <a:buNone/>
              <a:tabLst/>
              <a:defRPr/>
            </a:pPr>
            <a:r>
              <a:rPr kumimoji="0" lang="en-US" sz="4140" b="1" i="0" u="sng" strike="noStrike" kern="1200" cap="none" spc="-57" normalizeH="0" baseline="0" noProof="0" dirty="0">
                <a:ln>
                  <a:noFill/>
                </a:ln>
                <a:solidFill>
                  <a:prstClr val="white"/>
                </a:solidFill>
                <a:effectLst/>
                <a:uLnTx/>
                <a:uFillTx/>
                <a:latin typeface="Calibri" panose="020F0502020204030204"/>
                <a:ea typeface="+mn-ea"/>
                <a:cs typeface="Times New Roman" panose="02020603050405020304" pitchFamily="18" charset="0"/>
              </a:rPr>
              <a:t>C</a:t>
            </a:r>
            <a:r>
              <a:rPr kumimoji="0" lang="en-US" sz="4140" b="0" i="0" u="none" strike="noStrike" kern="1200" cap="none" spc="-57" normalizeH="0" baseline="0" noProof="0" dirty="0">
                <a:ln>
                  <a:noFill/>
                </a:ln>
                <a:solidFill>
                  <a:prstClr val="white"/>
                </a:solidFill>
                <a:effectLst/>
                <a:uLnTx/>
                <a:uFillTx/>
                <a:latin typeface="Calibri" panose="020F0502020204030204"/>
                <a:ea typeface="+mn-ea"/>
                <a:cs typeface="Times New Roman" panose="02020603050405020304" pitchFamily="18" charset="0"/>
              </a:rPr>
              <a:t>oncerns</a:t>
            </a:r>
          </a:p>
          <a:p>
            <a:pPr marL="0" marR="0" lvl="0" indent="0" algn="l" defTabSz="1051560" rtl="0" eaLnBrk="1" fontAlgn="auto" latinLnBrk="0" hangingPunct="1">
              <a:lnSpc>
                <a:spcPct val="85000"/>
              </a:lnSpc>
              <a:spcBef>
                <a:spcPct val="0"/>
              </a:spcBef>
              <a:spcAft>
                <a:spcPts val="690"/>
              </a:spcAft>
              <a:buClrTx/>
              <a:buSzTx/>
              <a:buFontTx/>
              <a:buNone/>
              <a:tabLst/>
              <a:defRPr/>
            </a:pPr>
            <a:r>
              <a:rPr kumimoji="0" lang="en-US" sz="4140" b="1" i="0" u="sng" strike="noStrike" kern="1200" cap="none" spc="-57" normalizeH="0" baseline="0" noProof="0" dirty="0">
                <a:ln>
                  <a:noFill/>
                </a:ln>
                <a:solidFill>
                  <a:prstClr val="white"/>
                </a:solidFill>
                <a:effectLst/>
                <a:uLnTx/>
                <a:uFillTx/>
                <a:latin typeface="Calibri" panose="020F0502020204030204"/>
                <a:ea typeface="+mn-ea"/>
                <a:cs typeface="Times New Roman" panose="02020603050405020304" pitchFamily="18" charset="0"/>
              </a:rPr>
              <a:t>E</a:t>
            </a:r>
            <a:r>
              <a:rPr kumimoji="0" lang="en-US" sz="4140" b="0" i="0" u="none" strike="noStrike" kern="1200" cap="none" spc="-57" normalizeH="0" baseline="0" noProof="0" dirty="0">
                <a:ln>
                  <a:noFill/>
                </a:ln>
                <a:solidFill>
                  <a:prstClr val="white"/>
                </a:solidFill>
                <a:effectLst/>
                <a:uLnTx/>
                <a:uFillTx/>
                <a:latin typeface="Calibri" panose="020F0502020204030204"/>
                <a:ea typeface="+mn-ea"/>
                <a:cs typeface="Times New Roman" panose="02020603050405020304" pitchFamily="18" charset="0"/>
              </a:rPr>
              <a:t>ntered by </a:t>
            </a:r>
          </a:p>
          <a:p>
            <a:pPr marL="0" marR="0" lvl="0" indent="0" algn="l" defTabSz="1051560" rtl="0" eaLnBrk="1" fontAlgn="auto" latinLnBrk="0" hangingPunct="1">
              <a:lnSpc>
                <a:spcPct val="85000"/>
              </a:lnSpc>
              <a:spcBef>
                <a:spcPct val="0"/>
              </a:spcBef>
              <a:spcAft>
                <a:spcPts val="690"/>
              </a:spcAft>
              <a:buClrTx/>
              <a:buSzTx/>
              <a:buFontTx/>
              <a:buNone/>
              <a:tabLst/>
              <a:defRPr/>
            </a:pPr>
            <a:r>
              <a:rPr kumimoji="0" lang="en-US" sz="4140" b="1" i="0" u="sng" strike="noStrike" kern="1200" cap="none" spc="-57" normalizeH="0" baseline="0" noProof="0" dirty="0">
                <a:ln>
                  <a:noFill/>
                </a:ln>
                <a:solidFill>
                  <a:prstClr val="white"/>
                </a:solidFill>
                <a:effectLst/>
                <a:uLnTx/>
                <a:uFillTx/>
                <a:latin typeface="Calibri" panose="020F0502020204030204"/>
                <a:ea typeface="+mn-ea"/>
                <a:cs typeface="Times New Roman" panose="02020603050405020304" pitchFamily="18" charset="0"/>
              </a:rPr>
              <a:t>RN</a:t>
            </a:r>
            <a:r>
              <a:rPr kumimoji="0" lang="en-US" sz="4140" b="0" i="0" u="none" strike="noStrike" kern="1200" cap="none" spc="-57" normalizeH="0" baseline="0" noProof="0" dirty="0">
                <a:ln>
                  <a:noFill/>
                </a:ln>
                <a:solidFill>
                  <a:prstClr val="white"/>
                </a:solidFill>
                <a:effectLst/>
                <a:uLnTx/>
                <a:uFillTx/>
                <a:latin typeface="Calibri" panose="020F0502020204030204"/>
                <a:ea typeface="+mn-ea"/>
                <a:cs typeface="Times New Roman" panose="02020603050405020304" pitchFamily="18" charset="0"/>
              </a:rPr>
              <a:t>s</a:t>
            </a:r>
          </a:p>
          <a:p>
            <a:pPr marL="0" marR="0" lvl="0" indent="0" algn="l" defTabSz="1051560" rtl="0" eaLnBrk="1" fontAlgn="auto" latinLnBrk="0" hangingPunct="1">
              <a:lnSpc>
                <a:spcPct val="85000"/>
              </a:lnSpc>
              <a:spcBef>
                <a:spcPct val="0"/>
              </a:spcBef>
              <a:spcAft>
                <a:spcPts val="690"/>
              </a:spcAft>
              <a:buClrTx/>
              <a:buSzTx/>
              <a:buFontTx/>
              <a:buNone/>
              <a:tabLst/>
              <a:defRPr/>
            </a:pPr>
            <a:r>
              <a:rPr kumimoji="0" lang="en-US" sz="4140" b="0" i="0" u="none" strike="noStrike" kern="1200" cap="none" spc="-57" normalizeH="0" baseline="0" noProof="0" dirty="0">
                <a:ln>
                  <a:noFill/>
                </a:ln>
                <a:solidFill>
                  <a:prstClr val="white"/>
                </a:solidFill>
                <a:effectLst/>
                <a:uLnTx/>
                <a:uFillTx/>
                <a:latin typeface="Calibri" panose="020F0502020204030204"/>
                <a:ea typeface="+mn-ea"/>
                <a:cs typeface="Times New Roman" panose="02020603050405020304" pitchFamily="18" charset="0"/>
              </a:rPr>
              <a:t>(</a:t>
            </a:r>
            <a:r>
              <a:rPr kumimoji="0" lang="en-US" sz="4140" b="1" i="0" u="none" strike="noStrike" kern="1200" cap="none" spc="-57" normalizeH="0" baseline="0" noProof="0" dirty="0">
                <a:ln>
                  <a:noFill/>
                </a:ln>
                <a:solidFill>
                  <a:prstClr val="white"/>
                </a:solidFill>
                <a:effectLst/>
                <a:uLnTx/>
                <a:uFillTx/>
                <a:latin typeface="Calibri" panose="020F0502020204030204"/>
                <a:ea typeface="+mn-ea"/>
                <a:cs typeface="Times New Roman" panose="02020603050405020304" pitchFamily="18" charset="0"/>
              </a:rPr>
              <a:t>CONCERN</a:t>
            </a:r>
            <a:r>
              <a:rPr kumimoji="0" lang="en-US" sz="4140" b="0" i="0" u="none" strike="noStrike" kern="1200" cap="none" spc="-57" normalizeH="0" baseline="0" noProof="0" dirty="0">
                <a:ln>
                  <a:noFill/>
                </a:ln>
                <a:solidFill>
                  <a:prstClr val="white"/>
                </a:solidFill>
                <a:effectLst/>
                <a:uLnTx/>
                <a:uFillTx/>
                <a:latin typeface="Calibri" panose="020F0502020204030204"/>
                <a:ea typeface="+mn-ea"/>
                <a:cs typeface="Times New Roman" panose="02020603050405020304" pitchFamily="18" charset="0"/>
              </a:rPr>
              <a:t>)</a:t>
            </a:r>
            <a:endParaRPr kumimoji="0" lang="en-US" sz="3600" b="0" i="0" u="none" strike="noStrike" kern="1200" cap="none" spc="-50" normalizeH="0" baseline="0" noProof="0" dirty="0">
              <a:ln>
                <a:noFill/>
              </a:ln>
              <a:solidFill>
                <a:prstClr val="white"/>
              </a:solidFill>
              <a:effectLst/>
              <a:uLnTx/>
              <a:uFillTx/>
              <a:latin typeface="Calibri" panose="020F0502020204030204"/>
              <a:ea typeface="+mn-ea"/>
              <a:cs typeface="Times New Roman" panose="02020603050405020304" pitchFamily="18" charset="0"/>
            </a:endParaRPr>
          </a:p>
        </p:txBody>
      </p:sp>
      <p:pic>
        <p:nvPicPr>
          <p:cNvPr id="13" name="Picture 12" descr="A black background with text overlay&#10;&#10;Description automatically generated">
            <a:extLst>
              <a:ext uri="{FF2B5EF4-FFF2-40B4-BE49-F238E27FC236}">
                <a16:creationId xmlns:a16="http://schemas.microsoft.com/office/drawing/2014/main" id="{2AC9D67E-516A-4613-03C2-75A4C55934CF}"/>
              </a:ext>
            </a:extLst>
          </p:cNvPr>
          <p:cNvPicPr>
            <a:picLocks noChangeAspect="1"/>
          </p:cNvPicPr>
          <p:nvPr/>
        </p:nvPicPr>
        <p:blipFill>
          <a:blip r:embed="rId6"/>
          <a:stretch>
            <a:fillRect/>
          </a:stretch>
        </p:blipFill>
        <p:spPr>
          <a:xfrm>
            <a:off x="658645" y="195535"/>
            <a:ext cx="5041817" cy="2861231"/>
          </a:xfrm>
          <a:prstGeom prst="rect">
            <a:avLst/>
          </a:prstGeom>
          <a:solidFill>
            <a:schemeClr val="bg2">
              <a:lumMod val="20000"/>
              <a:lumOff val="80000"/>
            </a:schemeClr>
          </a:solidFill>
        </p:spPr>
      </p:pic>
      <p:sp>
        <p:nvSpPr>
          <p:cNvPr id="14" name="Rectangle 13">
            <a:extLst>
              <a:ext uri="{FF2B5EF4-FFF2-40B4-BE49-F238E27FC236}">
                <a16:creationId xmlns:a16="http://schemas.microsoft.com/office/drawing/2014/main" id="{3C5734AB-4811-AC57-680B-E9D5C811E58E}"/>
              </a:ext>
            </a:extLst>
          </p:cNvPr>
          <p:cNvSpPr/>
          <p:nvPr/>
        </p:nvSpPr>
        <p:spPr>
          <a:xfrm>
            <a:off x="1314392" y="4438537"/>
            <a:ext cx="7129197" cy="1195712"/>
          </a:xfrm>
          <a:prstGeom prst="rect">
            <a:avLst/>
          </a:prstGeom>
        </p:spPr>
        <p:txBody>
          <a:bodyPr wrap="square">
            <a:spAutoFit/>
          </a:bodyPr>
          <a:lstStyle/>
          <a:p>
            <a:pPr marL="0" marR="0" lvl="0" indent="0" algn="l" defTabSz="1051560" rtl="0" eaLnBrk="1" fontAlgn="auto" latinLnBrk="0" hangingPunct="1">
              <a:lnSpc>
                <a:spcPct val="100000"/>
              </a:lnSpc>
              <a:spcBef>
                <a:spcPts val="0"/>
              </a:spcBef>
              <a:spcAft>
                <a:spcPts val="600"/>
              </a:spcAft>
              <a:buClrTx/>
              <a:buSzTx/>
              <a:buFontTx/>
              <a:buNone/>
              <a:tabLst/>
              <a:defRPr/>
            </a:pPr>
            <a:endParaRPr kumimoji="0" lang="en-US" sz="2300" b="0" i="1" u="none" strike="noStrike" kern="1200" cap="none" spc="0" normalizeH="0" baseline="0" noProof="0">
              <a:ln>
                <a:noFill/>
              </a:ln>
              <a:solidFill>
                <a:prstClr val="black"/>
              </a:solidFill>
              <a:effectLst/>
              <a:uLnTx/>
              <a:uFillTx/>
              <a:latin typeface="Trebuchet MS" panose="020B0603020202020204"/>
              <a:ea typeface="+mn-ea"/>
              <a:cs typeface="+mn-cs"/>
            </a:endParaRPr>
          </a:p>
          <a:p>
            <a:pPr marL="0" marR="0" lvl="0" indent="0" algn="l" defTabSz="1051560" rtl="0" eaLnBrk="1" fontAlgn="auto" latinLnBrk="0" hangingPunct="1">
              <a:lnSpc>
                <a:spcPct val="100000"/>
              </a:lnSpc>
              <a:spcBef>
                <a:spcPts val="0"/>
              </a:spcBef>
              <a:spcAft>
                <a:spcPts val="600"/>
              </a:spcAft>
              <a:buClrTx/>
              <a:buSzTx/>
              <a:buFontTx/>
              <a:buNone/>
              <a:tabLst/>
              <a:defRPr/>
            </a:pPr>
            <a:endParaRPr kumimoji="0" lang="en-US" sz="2070" b="1" i="1" u="none" strike="noStrike" kern="1200" cap="none" spc="0" normalizeH="0" baseline="0" noProof="0">
              <a:ln>
                <a:noFill/>
              </a:ln>
              <a:solidFill>
                <a:prstClr val="black"/>
              </a:solidFill>
              <a:effectLst/>
              <a:uLnTx/>
              <a:uFillTx/>
              <a:latin typeface="Trebuchet MS" panose="020B0603020202020204"/>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sp>
        <p:nvSpPr>
          <p:cNvPr id="15" name="TextBox 14">
            <a:extLst>
              <a:ext uri="{FF2B5EF4-FFF2-40B4-BE49-F238E27FC236}">
                <a16:creationId xmlns:a16="http://schemas.microsoft.com/office/drawing/2014/main" id="{3DA92C18-9355-0D75-A90E-64ED3BB0B903}"/>
              </a:ext>
            </a:extLst>
          </p:cNvPr>
          <p:cNvSpPr txBox="1"/>
          <p:nvPr/>
        </p:nvSpPr>
        <p:spPr>
          <a:xfrm>
            <a:off x="1086783" y="3366331"/>
            <a:ext cx="5264635" cy="2246769"/>
          </a:xfrm>
          <a:prstGeom prst="rect">
            <a:avLst/>
          </a:prstGeom>
          <a:noFill/>
        </p:spPr>
        <p:txBody>
          <a:bodyPr wrap="square" rtlCol="0">
            <a:spAutoFit/>
          </a:bodyPr>
          <a:lstStyle/>
          <a:p>
            <a:pPr marL="0" marR="0" lvl="0" indent="0" algn="ctr" defTabSz="1051560" rtl="0" eaLnBrk="1" fontAlgn="auto" latinLnBrk="0" hangingPunct="1">
              <a:lnSpc>
                <a:spcPct val="100000"/>
              </a:lnSpc>
              <a:spcBef>
                <a:spcPts val="0"/>
              </a:spcBef>
              <a:spcAft>
                <a:spcPts val="60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Trebuchet MS" panose="020B0603020202020204"/>
                <a:ea typeface="+mn-ea"/>
                <a:cs typeface="+mn-cs"/>
              </a:rPr>
              <a:t>This project is supported by:</a:t>
            </a:r>
          </a:p>
          <a:p>
            <a:pPr marL="0" marR="0" lvl="0" indent="0" algn="ctr" defTabSz="1051560" rtl="0" eaLnBrk="1" fontAlgn="auto" latinLnBrk="0" hangingPunct="1">
              <a:lnSpc>
                <a:spcPct val="100000"/>
              </a:lnSpc>
              <a:spcBef>
                <a:spcPts val="0"/>
              </a:spcBef>
              <a:spcAft>
                <a:spcPts val="60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Trebuchet MS" panose="020B0603020202020204"/>
                <a:ea typeface="+mn-ea"/>
                <a:cs typeface="+mn-cs"/>
              </a:rPr>
              <a:t>American Nurses Foundation (ANF): Reimagining Nursing Initiative </a:t>
            </a:r>
          </a:p>
          <a:p>
            <a:pPr marL="0" marR="0" lvl="0" indent="0" algn="ctr" defTabSz="1051560" rtl="0" eaLnBrk="1" fontAlgn="auto" latinLnBrk="0" hangingPunct="1">
              <a:lnSpc>
                <a:spcPct val="100000"/>
              </a:lnSpc>
              <a:spcBef>
                <a:spcPts val="0"/>
              </a:spcBef>
              <a:spcAft>
                <a:spcPts val="60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Trebuchet MS" panose="020B0603020202020204"/>
                <a:ea typeface="+mn-ea"/>
                <a:cs typeface="+mn-cs"/>
              </a:rPr>
              <a:t>&amp; </a:t>
            </a:r>
          </a:p>
          <a:p>
            <a:pPr marL="0" marR="0" lvl="0" indent="0" algn="ctr" defTabSz="1051560" rtl="0" eaLnBrk="1" fontAlgn="auto" latinLnBrk="0" hangingPunct="1">
              <a:lnSpc>
                <a:spcPct val="100000"/>
              </a:lnSpc>
              <a:spcBef>
                <a:spcPts val="0"/>
              </a:spcBef>
              <a:spcAft>
                <a:spcPts val="60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Trebuchet MS" panose="020B0603020202020204"/>
                <a:ea typeface="+mn-ea"/>
                <a:cs typeface="+mn-cs"/>
              </a:rPr>
              <a:t>National Institute of Nursing Research (NINR): 1R01NR016941-01</a:t>
            </a:r>
            <a:endParaRPr kumimoji="0" lang="en-US" b="0" i="0" u="none" strike="noStrike" kern="1200" cap="none" spc="0" normalizeH="0" baseline="0" noProof="0" dirty="0">
              <a:ln>
                <a:noFill/>
              </a:ln>
              <a:solidFill>
                <a:prstClr val="white"/>
              </a:solidFill>
              <a:effectLst/>
              <a:uLnTx/>
              <a:uFillTx/>
              <a:latin typeface="Trebuchet MS" panose="020B0603020202020204"/>
              <a:ea typeface="+mn-ea"/>
              <a:cs typeface="+mn-cs"/>
            </a:endParaRPr>
          </a:p>
          <a:p>
            <a:pPr marL="0" marR="0" lvl="0" indent="0" algn="ctr" defTabSz="105156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Trebuchet MS" panose="020B0603020202020204"/>
                <a:ea typeface="+mn-ea"/>
                <a:cs typeface="+mn-cs"/>
              </a:rPr>
              <a:t>*The content is solely the responsibility of the authors and does not necessarily represent the official views of the National Institutes of Health or ANF*</a:t>
            </a:r>
            <a:endParaRPr kumimoji="0" lang="en-US" sz="10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pic>
        <p:nvPicPr>
          <p:cNvPr id="16" name="Picture 15" descr="A close up of a sign&#10;&#10;Description generated with very high confidence">
            <a:extLst>
              <a:ext uri="{FF2B5EF4-FFF2-40B4-BE49-F238E27FC236}">
                <a16:creationId xmlns:a16="http://schemas.microsoft.com/office/drawing/2014/main" id="{E6DB9E6E-041C-5735-9E40-2D4F5FC67EFA}"/>
              </a:ext>
            </a:extLst>
          </p:cNvPr>
          <p:cNvPicPr/>
          <p:nvPr/>
        </p:nvPicPr>
        <p:blipFill rotWithShape="1">
          <a:blip r:embed="rId7" cstate="print">
            <a:extLst>
              <a:ext uri="{28A0092B-C50C-407E-A947-70E740481C1C}">
                <a14:useLocalDpi xmlns:a14="http://schemas.microsoft.com/office/drawing/2010/main" val="0"/>
              </a:ext>
            </a:extLst>
          </a:blip>
          <a:srcRect t="1" b="8224"/>
          <a:stretch/>
        </p:blipFill>
        <p:spPr>
          <a:xfrm>
            <a:off x="871000" y="5799903"/>
            <a:ext cx="1742424" cy="668500"/>
          </a:xfrm>
          <a:prstGeom prst="rect">
            <a:avLst/>
          </a:prstGeom>
          <a:solidFill>
            <a:schemeClr val="tx1"/>
          </a:solidFill>
        </p:spPr>
      </p:pic>
      <p:pic>
        <p:nvPicPr>
          <p:cNvPr id="17" name="Picture 16" descr="C:\Users\Temmy\AppData\Local\Microsoft\Windows\INetCache\Content.MSO\D202EF0B.tmp">
            <a:extLst>
              <a:ext uri="{FF2B5EF4-FFF2-40B4-BE49-F238E27FC236}">
                <a16:creationId xmlns:a16="http://schemas.microsoft.com/office/drawing/2014/main" id="{827E2994-1EE8-8169-9E87-7BC72363CF89}"/>
              </a:ext>
            </a:extLst>
          </p:cNvPr>
          <p:cNvPicPr/>
          <p:nvPr/>
        </p:nvPicPr>
        <p:blipFill rotWithShape="1">
          <a:blip r:embed="rId8" cstate="print">
            <a:extLst>
              <a:ext uri="{28A0092B-C50C-407E-A947-70E740481C1C}">
                <a14:useLocalDpi xmlns:a14="http://schemas.microsoft.com/office/drawing/2010/main" val="0"/>
              </a:ext>
            </a:extLst>
          </a:blip>
          <a:srcRect b="21821"/>
          <a:stretch/>
        </p:blipFill>
        <p:spPr bwMode="auto">
          <a:xfrm>
            <a:off x="5069355" y="5799903"/>
            <a:ext cx="1383592" cy="660775"/>
          </a:xfrm>
          <a:prstGeom prst="rect">
            <a:avLst/>
          </a:prstGeom>
          <a:noFill/>
          <a:ln>
            <a:noFill/>
          </a:ln>
        </p:spPr>
      </p:pic>
      <p:pic>
        <p:nvPicPr>
          <p:cNvPr id="24" name="Picture 4">
            <a:extLst>
              <a:ext uri="{FF2B5EF4-FFF2-40B4-BE49-F238E27FC236}">
                <a16:creationId xmlns:a16="http://schemas.microsoft.com/office/drawing/2014/main" id="{C2AC53FE-0A4D-2D73-33EB-EB4EA35E93E3}"/>
              </a:ext>
            </a:extLst>
          </p:cNvPr>
          <p:cNvPicPr>
            <a:picLocks noChangeAspect="1"/>
          </p:cNvPicPr>
          <p:nvPr/>
        </p:nvPicPr>
        <p:blipFill rotWithShape="1">
          <a:blip r:embed="rId9">
            <a:extLst>
              <a:ext uri="{28A0092B-C50C-407E-A947-70E740481C1C}">
                <a14:useLocalDpi xmlns:a14="http://schemas.microsoft.com/office/drawing/2010/main" val="0"/>
              </a:ext>
            </a:extLst>
          </a:blip>
          <a:srcRect/>
          <a:stretch/>
        </p:blipFill>
        <p:spPr bwMode="auto">
          <a:xfrm>
            <a:off x="2945844" y="5799904"/>
            <a:ext cx="1886648" cy="66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 descr="New &quot;What's New&quot; Feature for the NINR Homepage Launched | National  Institute of Nursing Research">
            <a:extLst>
              <a:ext uri="{FF2B5EF4-FFF2-40B4-BE49-F238E27FC236}">
                <a16:creationId xmlns:a16="http://schemas.microsoft.com/office/drawing/2014/main" id="{189319E1-E93E-2957-67A8-3529755519F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43282" y="4382658"/>
            <a:ext cx="750627" cy="51412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ANA, ANCC, American Nurses Foundation Official Logos">
            <a:extLst>
              <a:ext uri="{FF2B5EF4-FFF2-40B4-BE49-F238E27FC236}">
                <a16:creationId xmlns:a16="http://schemas.microsoft.com/office/drawing/2014/main" id="{CAEA1365-DBE4-7062-235B-44D4AADBD268}"/>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b="-61628"/>
          <a:stretch/>
        </p:blipFill>
        <p:spPr bwMode="auto">
          <a:xfrm>
            <a:off x="943282" y="3209952"/>
            <a:ext cx="1155164" cy="422962"/>
          </a:xfrm>
          <a:prstGeom prst="rect">
            <a:avLst/>
          </a:prstGeom>
          <a:solidFill>
            <a:schemeClr val="tx1"/>
          </a:solidFill>
        </p:spPr>
      </p:pic>
    </p:spTree>
    <p:extLst>
      <p:ext uri="{BB962C8B-B14F-4D97-AF65-F5344CB8AC3E}">
        <p14:creationId xmlns:p14="http://schemas.microsoft.com/office/powerpoint/2010/main" val="254283122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TM78884036_DIGITAL ION DESIGN_SL_V1.pptx" id="{AD58A1CE-E9E9-4C2E-83A0-65FD4522F93A}" vid="{1E9553B9-AA04-4A15-9836-1E066825781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93813dd7ca6ad654711aa0ab317e03a3">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f11dc0ce689dd3925e84e4e35398c6e7"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D16958A-754B-4396-9457-FD7A427A37DD}">
  <ds:schemaRefs>
    <ds:schemaRef ds:uri="http://schemas.microsoft.com/sharepoint/v3/contenttype/forms"/>
  </ds:schemaRefs>
</ds:datastoreItem>
</file>

<file path=customXml/itemProps2.xml><?xml version="1.0" encoding="utf-8"?>
<ds:datastoreItem xmlns:ds="http://schemas.openxmlformats.org/officeDocument/2006/customXml" ds:itemID="{048C88F1-1664-415F-AFCE-F6CF45809817}">
  <ds:schemaRefs>
    <ds:schemaRef ds:uri="71af3243-3dd4-4a8d-8c0d-dd76da1f02a5"/>
    <ds:schemaRef ds:uri="http://purl.org/dc/elements/1.1/"/>
    <ds:schemaRef ds:uri="http://schemas.microsoft.com/office/2006/metadata/properties"/>
    <ds:schemaRef ds:uri="16c05727-aa75-4e4a-9b5f-8a80a1165891"/>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www.w3.org/XML/1998/namespace"/>
    <ds:schemaRef ds:uri="http://purl.org/dc/dcmitype/"/>
  </ds:schemaRefs>
</ds:datastoreItem>
</file>

<file path=customXml/itemProps3.xml><?xml version="1.0" encoding="utf-8"?>
<ds:datastoreItem xmlns:ds="http://schemas.openxmlformats.org/officeDocument/2006/customXml" ds:itemID="{CC30393A-FEC6-4A44-9E4A-6EA49F1F7DC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Digital design</Template>
  <TotalTime>39098</TotalTime>
  <Words>9048</Words>
  <Application>Microsoft Office PowerPoint</Application>
  <PresentationFormat>Widescreen</PresentationFormat>
  <Paragraphs>819</Paragraphs>
  <Slides>62</Slides>
  <Notes>61</Notes>
  <HiddenSlides>0</HiddenSlides>
  <MMClips>0</MMClips>
  <ScaleCrop>false</ScaleCrop>
  <HeadingPairs>
    <vt:vector size="8" baseType="variant">
      <vt:variant>
        <vt:lpstr>Fonts Used</vt:lpstr>
      </vt:variant>
      <vt:variant>
        <vt:i4>22</vt:i4>
      </vt:variant>
      <vt:variant>
        <vt:lpstr>Theme</vt:lpstr>
      </vt:variant>
      <vt:variant>
        <vt:i4>1</vt:i4>
      </vt:variant>
      <vt:variant>
        <vt:lpstr>Embedded OLE Servers</vt:lpstr>
      </vt:variant>
      <vt:variant>
        <vt:i4>1</vt:i4>
      </vt:variant>
      <vt:variant>
        <vt:lpstr>Slide Titles</vt:lpstr>
      </vt:variant>
      <vt:variant>
        <vt:i4>62</vt:i4>
      </vt:variant>
    </vt:vector>
  </HeadingPairs>
  <TitlesOfParts>
    <vt:vector size="86" baseType="lpstr">
      <vt:lpstr>PMingLiU</vt:lpstr>
      <vt:lpstr>Aptos</vt:lpstr>
      <vt:lpstr>Arial</vt:lpstr>
      <vt:lpstr>BlinkMacSystemFont</vt:lpstr>
      <vt:lpstr>Calibri</vt:lpstr>
      <vt:lpstr>Calibri Light</vt:lpstr>
      <vt:lpstr>Century Gothic</vt:lpstr>
      <vt:lpstr>Courier New</vt:lpstr>
      <vt:lpstr>Georgia</vt:lpstr>
      <vt:lpstr>Gill Sans</vt:lpstr>
      <vt:lpstr>Google Sans</vt:lpstr>
      <vt:lpstr>Roboto</vt:lpstr>
      <vt:lpstr>Roboto Regular</vt:lpstr>
      <vt:lpstr>Segoe UI</vt:lpstr>
      <vt:lpstr>Söhne</vt:lpstr>
      <vt:lpstr>Symbol</vt:lpstr>
      <vt:lpstr>Times New Roman</vt:lpstr>
      <vt:lpstr>Trebuchet MS</vt:lpstr>
      <vt:lpstr>var(--ricos-custom-p-font-family,unset)</vt:lpstr>
      <vt:lpstr>Wingdings</vt:lpstr>
      <vt:lpstr>Wingdings 3</vt:lpstr>
      <vt:lpstr>ヒラギノ角ゴ ProN W3</vt:lpstr>
      <vt:lpstr>Ion</vt:lpstr>
      <vt:lpstr>Bitmap Image</vt:lpstr>
      <vt:lpstr>Empowering Nurses NOW:  AI Tools for Better Care and Outcomes</vt:lpstr>
      <vt:lpstr>Overview</vt:lpstr>
      <vt:lpstr>Introduction: What is Artificial Intelligence or “AI” </vt:lpstr>
      <vt:lpstr>The Continuum of AI: From Rule-based Systems to Artificial Superintelligence</vt:lpstr>
      <vt:lpstr>The Promise of AI and Informatics for Improving Patient Care</vt:lpstr>
      <vt:lpstr>AI Challenges &amp; Ethical Considerations</vt:lpstr>
      <vt:lpstr>Role of Nurses in AI Integration</vt:lpstr>
      <vt:lpstr>Nursing and AI</vt:lpstr>
      <vt:lpstr>PowerPoint Presentation</vt:lpstr>
      <vt:lpstr>What is CONCERN?</vt:lpstr>
      <vt:lpstr>CONCERN Predictive Model</vt:lpstr>
      <vt:lpstr>CONCERN Study Data Set Used to Develop the EWS</vt:lpstr>
      <vt:lpstr>PowerPoint Presentation</vt:lpstr>
      <vt:lpstr>How is CONCERN Different than Other Early Warning Systems (EWS)?</vt:lpstr>
      <vt:lpstr>Racial Bias: 3 Early Warning Systems</vt:lpstr>
      <vt:lpstr>CONCERN Early Warning System:  Participatory User- Centered Design</vt:lpstr>
      <vt:lpstr>CONCERN Intervention: Configured in EHR Patient List </vt:lpstr>
      <vt:lpstr>CONCERN “App” Intervention</vt:lpstr>
      <vt:lpstr>CONCERN Early Warning System:  Pragmatic Clinical Trial</vt:lpstr>
      <vt:lpstr>Discussion/Conclusions</vt:lpstr>
      <vt:lpstr>Innovations in Pressure Injury Electronic Health Record (EHR)-Based Phenotyping Pipelines</vt:lpstr>
      <vt:lpstr>Background: Pressure Injuries and Staging </vt:lpstr>
      <vt:lpstr>Background: Limitations of Existing Machine Learning Methods for Processing Pressure Injury Data </vt:lpstr>
      <vt:lpstr>Background: EHR-based Pressure Injury Phenotyping Challenges</vt:lpstr>
      <vt:lpstr>Project Goal</vt:lpstr>
      <vt:lpstr>Pressure Injury Health Care Process Model</vt:lpstr>
      <vt:lpstr>PowerPoint Presentation</vt:lpstr>
      <vt:lpstr>Study Cohort </vt:lpstr>
      <vt:lpstr>Research Questions</vt:lpstr>
      <vt:lpstr>Methods</vt:lpstr>
      <vt:lpstr>PowerPoint Presentation</vt:lpstr>
      <vt:lpstr>Results: Baseline Characteristics</vt:lpstr>
      <vt:lpstr>Results: Distribution of Pressure Injury Anatomical Locations and Stages</vt:lpstr>
      <vt:lpstr>PowerPoint Presentation</vt:lpstr>
      <vt:lpstr>PowerPoint Presentation</vt:lpstr>
      <vt:lpstr>Discussion/Implications</vt:lpstr>
      <vt:lpstr>Discussion/Implications</vt:lpstr>
      <vt:lpstr>Future Implications of Next Generation CDS Using Multi-state Modeling </vt:lpstr>
      <vt:lpstr>Future Implications of Next Generation CDS Using Multi-state Modeling (Continued)</vt:lpstr>
      <vt:lpstr>Future Implications of Next Generation CDS Using Multi-state Modeling (Continued)</vt:lpstr>
      <vt:lpstr>Future Vision: Integration of Multi-state Modeling for PrI Tracking Into Hospital EHR Systems</vt:lpstr>
      <vt:lpstr>Improving outcomes for community dwelling older adults</vt:lpstr>
      <vt:lpstr>eSTEPS</vt:lpstr>
      <vt:lpstr>eSTEPS</vt:lpstr>
      <vt:lpstr>eSTEPS Clinical Trial</vt:lpstr>
      <vt:lpstr>Diagnostic delay Of VTE* (DOVE)</vt:lpstr>
      <vt:lpstr>Background: Venous Thromboembolism (VTE)</vt:lpstr>
      <vt:lpstr>DOVE Project Goals and Data Sources</vt:lpstr>
      <vt:lpstr>DOVE eCQM Measure Specifications</vt:lpstr>
      <vt:lpstr>DOVE VTE Phenotyping Algorithm Accuracy</vt:lpstr>
      <vt:lpstr>Natural Language Processing (NLP) in eCQMs</vt:lpstr>
      <vt:lpstr>Delayed VTE Diagnosis eCQM Rates:</vt:lpstr>
      <vt:lpstr>Delayed VTE Diagnosis eCQM Alpha and Beta Testing</vt:lpstr>
      <vt:lpstr>Evidence for Improving Time to Diagnosis to Reduce Morbidity And Mortality</vt:lpstr>
      <vt:lpstr>Summary of Evidence-base for Improving Time to Diagnosis to Reduce Morbidity And Mortality  (continued)</vt:lpstr>
      <vt:lpstr>DOVE eCQM Implementation</vt:lpstr>
      <vt:lpstr>DOVE eCQM Implementation</vt:lpstr>
      <vt:lpstr>Clinical Decision Support (CDS) Preliminary Development and Model Performance</vt:lpstr>
      <vt:lpstr>DOVE Discussion/Conclusions</vt:lpstr>
      <vt:lpstr>Discussion/Conclusions</vt:lpstr>
      <vt:lpstr>Project Teams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DIGITAL DESIGN</dc:title>
  <dc:creator>Dykes, Patricia C.</dc:creator>
  <cp:lastModifiedBy>Wolski, Paula,R.N.</cp:lastModifiedBy>
  <cp:revision>180</cp:revision>
  <dcterms:created xsi:type="dcterms:W3CDTF">2023-05-02T17:42:15Z</dcterms:created>
  <dcterms:modified xsi:type="dcterms:W3CDTF">2025-05-28T18:51:18Z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