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7" r:id="rId5"/>
    <p:sldMasterId id="2147483711" r:id="rId6"/>
    <p:sldMasterId id="2147483756" r:id="rId7"/>
    <p:sldMasterId id="2147483769" r:id="rId8"/>
    <p:sldMasterId id="2147483787" r:id="rId9"/>
  </p:sldMasterIdLst>
  <p:notesMasterIdLst>
    <p:notesMasterId r:id="rId51"/>
  </p:notesMasterIdLst>
  <p:sldIdLst>
    <p:sldId id="2147478334" r:id="rId10"/>
    <p:sldId id="2147478295" r:id="rId11"/>
    <p:sldId id="2147478296" r:id="rId12"/>
    <p:sldId id="2147478294" r:id="rId13"/>
    <p:sldId id="2147478292" r:id="rId14"/>
    <p:sldId id="868" r:id="rId15"/>
    <p:sldId id="2147473534" r:id="rId16"/>
    <p:sldId id="878" r:id="rId17"/>
    <p:sldId id="792" r:id="rId18"/>
    <p:sldId id="2147478335" r:id="rId19"/>
    <p:sldId id="2147478331" r:id="rId20"/>
    <p:sldId id="2147478325" r:id="rId21"/>
    <p:sldId id="2147478326" r:id="rId22"/>
    <p:sldId id="2147478298" r:id="rId23"/>
    <p:sldId id="2147471229" r:id="rId24"/>
    <p:sldId id="2147473537" r:id="rId25"/>
    <p:sldId id="260" r:id="rId26"/>
    <p:sldId id="335" r:id="rId27"/>
    <p:sldId id="2147478279" r:id="rId28"/>
    <p:sldId id="2147478290" r:id="rId29"/>
    <p:sldId id="2147478269" r:id="rId30"/>
    <p:sldId id="2147478273" r:id="rId31"/>
    <p:sldId id="2147471781" r:id="rId32"/>
    <p:sldId id="2147471235" r:id="rId33"/>
    <p:sldId id="2147478287" r:id="rId34"/>
    <p:sldId id="2147478332" r:id="rId35"/>
    <p:sldId id="269" r:id="rId36"/>
    <p:sldId id="2147478266" r:id="rId37"/>
    <p:sldId id="2147478327" r:id="rId38"/>
    <p:sldId id="2147478302" r:id="rId39"/>
    <p:sldId id="2147478333" r:id="rId40"/>
    <p:sldId id="2147471350" r:id="rId41"/>
    <p:sldId id="2147478301" r:id="rId42"/>
    <p:sldId id="2147478323" r:id="rId43"/>
    <p:sldId id="279" r:id="rId44"/>
    <p:sldId id="2147478271" r:id="rId45"/>
    <p:sldId id="344" r:id="rId46"/>
    <p:sldId id="2147478285" r:id="rId47"/>
    <p:sldId id="2147478299" r:id="rId48"/>
    <p:sldId id="2147478336" r:id="rId49"/>
    <p:sldId id="2147478300"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84">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2FF891C-5889-3868-5DB4-408266EBA175}" name="Delucia, Nikki" initials="ND" userId="S::NIKKI.Delucia@YNHH.ORG::19045113-d71a-4bb1-b214-bb851fcb116e" providerId="AD"/>
  <p188:author id="{8F8CCF8B-6899-6932-155F-74FE37FD5BE3}" name="Flaherty, James" initials="JF" userId="S::James.Flaherty@YNHH.ORG::42b50c73-fd21-489c-95b2-57a83de5704b" providerId="AD"/>
  <p188:author id="{25478EEB-F4A1-EF2B-F41C-06AF8EF2873C}" name="Beattie, Kathleen" initials="KB" userId="S::Kathleen.Beattie@YNHH.ORG::12d71c03-1b3f-4642-b792-596259778b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E86C"/>
    <a:srgbClr val="84BD00"/>
    <a:srgbClr val="003A70"/>
    <a:srgbClr val="4D4D4D"/>
    <a:srgbClr val="572C5F"/>
    <a:srgbClr val="00A9E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64" autoAdjust="0"/>
    <p:restoredTop sz="95097" autoAdjust="0"/>
  </p:normalViewPr>
  <p:slideViewPr>
    <p:cSldViewPr snapToGrid="0">
      <p:cViewPr varScale="1">
        <p:scale>
          <a:sx n="71" d="100"/>
          <a:sy n="71" d="100"/>
        </p:scale>
        <p:origin x="1042" y="283"/>
      </p:cViewPr>
      <p:guideLst>
        <p:guide orient="horz" pos="3784"/>
        <p:guide pos="2880"/>
      </p:guideLst>
    </p:cSldViewPr>
  </p:slideViewPr>
  <p:notesTextViewPr>
    <p:cViewPr>
      <p:scale>
        <a:sx n="1" d="1"/>
        <a:sy n="1" d="1"/>
      </p:scale>
      <p:origin x="0" y="0"/>
    </p:cViewPr>
  </p:notesTextViewPr>
  <p:sorterViewPr>
    <p:cViewPr>
      <p:scale>
        <a:sx n="100" d="100"/>
        <a:sy n="100" d="100"/>
      </p:scale>
      <p:origin x="0" y="-75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svg"/><Relationship Id="rId1" Type="http://schemas.openxmlformats.org/officeDocument/2006/relationships/image" Target="../media/image127.png"/><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diagrams/_rels/data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svg"/><Relationship Id="rId1" Type="http://schemas.openxmlformats.org/officeDocument/2006/relationships/image" Target="../media/image133.png"/><Relationship Id="rId4" Type="http://schemas.openxmlformats.org/officeDocument/2006/relationships/image" Target="../media/image13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svg"/><Relationship Id="rId1" Type="http://schemas.openxmlformats.org/officeDocument/2006/relationships/image" Target="../media/image127.png"/><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svg"/><Relationship Id="rId1" Type="http://schemas.openxmlformats.org/officeDocument/2006/relationships/image" Target="../media/image133.png"/><Relationship Id="rId4" Type="http://schemas.openxmlformats.org/officeDocument/2006/relationships/image" Target="../media/image1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C53DDD-3A0C-4401-8521-F8FF3D7CE6B9}"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D20486F9-7827-4538-ABBF-CFB6223BDF65}">
      <dgm:prSet phldrT="[Text]"/>
      <dgm:spPr/>
      <dgm:t>
        <a:bodyPr/>
        <a:lstStyle/>
        <a:p>
          <a:r>
            <a:rPr lang="en-US"/>
            <a:t>Staffing</a:t>
          </a:r>
        </a:p>
      </dgm:t>
    </dgm:pt>
    <dgm:pt modelId="{406DDB19-7A51-4819-937E-ADC703F1ECAE}" type="parTrans" cxnId="{4C2711AB-C0E1-4F39-8864-D8E5B154B9EC}">
      <dgm:prSet/>
      <dgm:spPr/>
      <dgm:t>
        <a:bodyPr/>
        <a:lstStyle/>
        <a:p>
          <a:endParaRPr lang="en-US"/>
        </a:p>
      </dgm:t>
    </dgm:pt>
    <dgm:pt modelId="{ABC22E1F-C68A-41CE-BB11-206458659DC1}" type="sibTrans" cxnId="{4C2711AB-C0E1-4F39-8864-D8E5B154B9EC}">
      <dgm:prSet/>
      <dgm:spPr/>
      <dgm:t>
        <a:bodyPr/>
        <a:lstStyle/>
        <a:p>
          <a:endParaRPr lang="en-US"/>
        </a:p>
      </dgm:t>
    </dgm:pt>
    <dgm:pt modelId="{4895F651-DF8D-4A3D-9161-251C50B01A16}">
      <dgm:prSet phldrT="[Text]"/>
      <dgm:spPr/>
      <dgm:t>
        <a:bodyPr/>
        <a:lstStyle/>
        <a:p>
          <a:r>
            <a:rPr lang="en-US"/>
            <a:t>Quickly realized that virtual nursing coverage needs to be comprehensive</a:t>
          </a:r>
        </a:p>
      </dgm:t>
    </dgm:pt>
    <dgm:pt modelId="{54C2A207-27F0-44A4-802C-6250477C7A06}" type="parTrans" cxnId="{4D25E56F-8E72-428D-9711-3B4CD03D0E70}">
      <dgm:prSet/>
      <dgm:spPr/>
      <dgm:t>
        <a:bodyPr/>
        <a:lstStyle/>
        <a:p>
          <a:endParaRPr lang="en-US"/>
        </a:p>
      </dgm:t>
    </dgm:pt>
    <dgm:pt modelId="{8CD3937D-5C4F-4B72-9353-55CF9311A539}" type="sibTrans" cxnId="{4D25E56F-8E72-428D-9711-3B4CD03D0E70}">
      <dgm:prSet/>
      <dgm:spPr/>
      <dgm:t>
        <a:bodyPr/>
        <a:lstStyle/>
        <a:p>
          <a:endParaRPr lang="en-US"/>
        </a:p>
      </dgm:t>
    </dgm:pt>
    <dgm:pt modelId="{5FD53B45-2AE0-4C35-AC8F-482AC9C222B4}">
      <dgm:prSet phldrT="[Text]"/>
      <dgm:spPr/>
      <dgm:t>
        <a:bodyPr/>
        <a:lstStyle/>
        <a:p>
          <a:r>
            <a:rPr lang="en-US"/>
            <a:t>Metrics</a:t>
          </a:r>
        </a:p>
      </dgm:t>
    </dgm:pt>
    <dgm:pt modelId="{C8798BB1-AD36-4CFE-BBD0-1F092C30E9D8}" type="parTrans" cxnId="{E7242C98-5768-4B0E-8A73-DA8262B365F3}">
      <dgm:prSet/>
      <dgm:spPr/>
      <dgm:t>
        <a:bodyPr/>
        <a:lstStyle/>
        <a:p>
          <a:endParaRPr lang="en-US"/>
        </a:p>
      </dgm:t>
    </dgm:pt>
    <dgm:pt modelId="{4E861B63-CDB5-482B-A55C-C20E435117AE}" type="sibTrans" cxnId="{E7242C98-5768-4B0E-8A73-DA8262B365F3}">
      <dgm:prSet/>
      <dgm:spPr/>
      <dgm:t>
        <a:bodyPr/>
        <a:lstStyle/>
        <a:p>
          <a:endParaRPr lang="en-US"/>
        </a:p>
      </dgm:t>
    </dgm:pt>
    <dgm:pt modelId="{A3D06485-7935-4E46-8448-D37452234788}">
      <dgm:prSet phldrT="[Text]"/>
      <dgm:spPr/>
      <dgm:t>
        <a:bodyPr/>
        <a:lstStyle/>
        <a:p>
          <a:r>
            <a:rPr lang="en-US"/>
            <a:t>Established key targets for metrics to evaluate the success of the Virtual Nurse Implementation</a:t>
          </a:r>
        </a:p>
      </dgm:t>
    </dgm:pt>
    <dgm:pt modelId="{B818ABB3-DCB8-4710-807D-CB05287D5160}" type="parTrans" cxnId="{1EF2DA77-50BF-48BF-BF94-587F8C8B5A20}">
      <dgm:prSet/>
      <dgm:spPr/>
      <dgm:t>
        <a:bodyPr/>
        <a:lstStyle/>
        <a:p>
          <a:endParaRPr lang="en-US"/>
        </a:p>
      </dgm:t>
    </dgm:pt>
    <dgm:pt modelId="{F04D209E-C2F8-4619-A65C-0C696632852B}" type="sibTrans" cxnId="{1EF2DA77-50BF-48BF-BF94-587F8C8B5A20}">
      <dgm:prSet/>
      <dgm:spPr/>
      <dgm:t>
        <a:bodyPr/>
        <a:lstStyle/>
        <a:p>
          <a:endParaRPr lang="en-US"/>
        </a:p>
      </dgm:t>
    </dgm:pt>
    <dgm:pt modelId="{8B5542AF-EEEB-40C4-9AE6-7C7F38EE7D65}">
      <dgm:prSet phldrT="[Text]"/>
      <dgm:spPr/>
      <dgm:t>
        <a:bodyPr/>
        <a:lstStyle/>
        <a:p>
          <a:r>
            <a:rPr lang="en-US"/>
            <a:t>Governance</a:t>
          </a:r>
        </a:p>
      </dgm:t>
    </dgm:pt>
    <dgm:pt modelId="{17D111E3-F88F-4565-A346-DBCA75CA7BDB}" type="parTrans" cxnId="{B058EFE5-C38F-414B-AA5D-322BCD0B7CDD}">
      <dgm:prSet/>
      <dgm:spPr/>
      <dgm:t>
        <a:bodyPr/>
        <a:lstStyle/>
        <a:p>
          <a:endParaRPr lang="en-US"/>
        </a:p>
      </dgm:t>
    </dgm:pt>
    <dgm:pt modelId="{EE3B09CB-08E0-4349-AC29-21906741B17E}" type="sibTrans" cxnId="{B058EFE5-C38F-414B-AA5D-322BCD0B7CDD}">
      <dgm:prSet/>
      <dgm:spPr/>
      <dgm:t>
        <a:bodyPr/>
        <a:lstStyle/>
        <a:p>
          <a:endParaRPr lang="en-US"/>
        </a:p>
      </dgm:t>
    </dgm:pt>
    <dgm:pt modelId="{A4F3FE70-F686-4911-A781-18C037938B88}">
      <dgm:prSet phldrT="[Text]"/>
      <dgm:spPr/>
      <dgm:t>
        <a:bodyPr/>
        <a:lstStyle/>
        <a:p>
          <a:r>
            <a:rPr lang="en-US"/>
            <a:t>Need a pathway for scaling technical and operational requirements</a:t>
          </a:r>
        </a:p>
      </dgm:t>
    </dgm:pt>
    <dgm:pt modelId="{D61FF24B-08CC-4425-B9B2-C591FDA78D4B}" type="parTrans" cxnId="{E51CD6C0-0742-4830-B92D-C921228D4CA5}">
      <dgm:prSet/>
      <dgm:spPr/>
      <dgm:t>
        <a:bodyPr/>
        <a:lstStyle/>
        <a:p>
          <a:endParaRPr lang="en-US"/>
        </a:p>
      </dgm:t>
    </dgm:pt>
    <dgm:pt modelId="{B8699B1E-07F0-461C-B7A6-70DA5E2921A8}" type="sibTrans" cxnId="{E51CD6C0-0742-4830-B92D-C921228D4CA5}">
      <dgm:prSet/>
      <dgm:spPr/>
      <dgm:t>
        <a:bodyPr/>
        <a:lstStyle/>
        <a:p>
          <a:endParaRPr lang="en-US"/>
        </a:p>
      </dgm:t>
    </dgm:pt>
    <dgm:pt modelId="{010CC0FB-C137-4075-BCF0-F5F522B501A6}">
      <dgm:prSet/>
      <dgm:spPr/>
      <dgm:t>
        <a:bodyPr/>
        <a:lstStyle/>
        <a:p>
          <a:r>
            <a:rPr lang="en-US" dirty="0"/>
            <a:t>Expanded coverage of 1 virtual nurse/4 days per week to the current model (7days/week, 7am—7pm)</a:t>
          </a:r>
        </a:p>
      </dgm:t>
    </dgm:pt>
    <dgm:pt modelId="{19B2335E-1DF4-4780-ADD2-1EC9E92FA423}" type="parTrans" cxnId="{335645EE-4F57-433F-9C59-C96665444EB4}">
      <dgm:prSet/>
      <dgm:spPr/>
      <dgm:t>
        <a:bodyPr/>
        <a:lstStyle/>
        <a:p>
          <a:endParaRPr lang="en-US"/>
        </a:p>
      </dgm:t>
    </dgm:pt>
    <dgm:pt modelId="{DF6064B7-3F9E-44E6-B8B7-84A8A2FAF3F6}" type="sibTrans" cxnId="{335645EE-4F57-433F-9C59-C96665444EB4}">
      <dgm:prSet/>
      <dgm:spPr/>
      <dgm:t>
        <a:bodyPr/>
        <a:lstStyle/>
        <a:p>
          <a:endParaRPr lang="en-US"/>
        </a:p>
      </dgm:t>
    </dgm:pt>
    <dgm:pt modelId="{B0604569-9F28-4F48-BA67-A6F4C286A7B2}">
      <dgm:prSet/>
      <dgm:spPr/>
      <dgm:t>
        <a:bodyPr/>
        <a:lstStyle/>
        <a:p>
          <a:r>
            <a:rPr lang="en-US"/>
            <a:t>Determine the stakeholders for the metric accountability</a:t>
          </a:r>
        </a:p>
      </dgm:t>
    </dgm:pt>
    <dgm:pt modelId="{2661E545-F9D9-4EE4-958D-15C3B12FD703}" type="parTrans" cxnId="{7D3F6762-F1A1-45F0-9E66-DCF496763E33}">
      <dgm:prSet/>
      <dgm:spPr/>
      <dgm:t>
        <a:bodyPr/>
        <a:lstStyle/>
        <a:p>
          <a:endParaRPr lang="en-US"/>
        </a:p>
      </dgm:t>
    </dgm:pt>
    <dgm:pt modelId="{27F39C7D-2621-405D-84B9-E7F2D0FD5910}" type="sibTrans" cxnId="{7D3F6762-F1A1-45F0-9E66-DCF496763E33}">
      <dgm:prSet/>
      <dgm:spPr/>
      <dgm:t>
        <a:bodyPr/>
        <a:lstStyle/>
        <a:p>
          <a:endParaRPr lang="en-US"/>
        </a:p>
      </dgm:t>
    </dgm:pt>
    <dgm:pt modelId="{B00AB02A-EB27-4E59-B1BD-6478A11D4000}" type="pres">
      <dgm:prSet presAssocID="{7DC53DDD-3A0C-4401-8521-F8FF3D7CE6B9}" presName="linear" presStyleCnt="0">
        <dgm:presLayoutVars>
          <dgm:dir/>
          <dgm:resizeHandles val="exact"/>
        </dgm:presLayoutVars>
      </dgm:prSet>
      <dgm:spPr/>
    </dgm:pt>
    <dgm:pt modelId="{1B1D6E21-A605-4864-AE0F-6B6E779B76DA}" type="pres">
      <dgm:prSet presAssocID="{D20486F9-7827-4538-ABBF-CFB6223BDF65}" presName="comp" presStyleCnt="0"/>
      <dgm:spPr/>
    </dgm:pt>
    <dgm:pt modelId="{2D001AC0-EE09-4193-8A5F-4ECDCBC5F8FC}" type="pres">
      <dgm:prSet presAssocID="{D20486F9-7827-4538-ABBF-CFB6223BDF65}" presName="box" presStyleLbl="node1" presStyleIdx="0" presStyleCnt="3"/>
      <dgm:spPr/>
    </dgm:pt>
    <dgm:pt modelId="{3D8FD131-7E2D-4BC4-815D-68BF1EF78DB7}" type="pres">
      <dgm:prSet presAssocID="{D20486F9-7827-4538-ABBF-CFB6223BDF6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octor"/>
        </a:ext>
      </dgm:extLst>
    </dgm:pt>
    <dgm:pt modelId="{BD65A823-3378-475B-B4C5-A5FF96394238}" type="pres">
      <dgm:prSet presAssocID="{D20486F9-7827-4538-ABBF-CFB6223BDF65}" presName="text" presStyleLbl="node1" presStyleIdx="0" presStyleCnt="3">
        <dgm:presLayoutVars>
          <dgm:bulletEnabled val="1"/>
        </dgm:presLayoutVars>
      </dgm:prSet>
      <dgm:spPr/>
    </dgm:pt>
    <dgm:pt modelId="{BF81ABD0-3FBE-4DBB-9AA4-7E715A0C6D50}" type="pres">
      <dgm:prSet presAssocID="{ABC22E1F-C68A-41CE-BB11-206458659DC1}" presName="spacer" presStyleCnt="0"/>
      <dgm:spPr/>
    </dgm:pt>
    <dgm:pt modelId="{D11CF3E2-4DC8-438B-8AA7-D45CC174A20C}" type="pres">
      <dgm:prSet presAssocID="{5FD53B45-2AE0-4C35-AC8F-482AC9C222B4}" presName="comp" presStyleCnt="0"/>
      <dgm:spPr/>
    </dgm:pt>
    <dgm:pt modelId="{3D86754D-68BB-4135-9C75-12C844C89189}" type="pres">
      <dgm:prSet presAssocID="{5FD53B45-2AE0-4C35-AC8F-482AC9C222B4}" presName="box" presStyleLbl="node1" presStyleIdx="1" presStyleCnt="3"/>
      <dgm:spPr/>
    </dgm:pt>
    <dgm:pt modelId="{7A589F1A-77C1-4CA8-A7A2-650051991C78}" type="pres">
      <dgm:prSet presAssocID="{5FD53B45-2AE0-4C35-AC8F-482AC9C222B4}" presName="img"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dgm:spPr>
      <dgm:extLst>
        <a:ext uri="{E40237B7-FDA0-4F09-8148-C483321AD2D9}">
          <dgm14:cNvPr xmlns:dgm14="http://schemas.microsoft.com/office/drawing/2010/diagram" id="0" name="" descr="Bullseye with solid fill"/>
        </a:ext>
      </dgm:extLst>
    </dgm:pt>
    <dgm:pt modelId="{258422C3-4A53-468E-8F1E-F2F295654EFB}" type="pres">
      <dgm:prSet presAssocID="{5FD53B45-2AE0-4C35-AC8F-482AC9C222B4}" presName="text" presStyleLbl="node1" presStyleIdx="1" presStyleCnt="3">
        <dgm:presLayoutVars>
          <dgm:bulletEnabled val="1"/>
        </dgm:presLayoutVars>
      </dgm:prSet>
      <dgm:spPr/>
    </dgm:pt>
    <dgm:pt modelId="{17F15C69-DE74-4662-87D6-3E0B25815B10}" type="pres">
      <dgm:prSet presAssocID="{4E861B63-CDB5-482B-A55C-C20E435117AE}" presName="spacer" presStyleCnt="0"/>
      <dgm:spPr/>
    </dgm:pt>
    <dgm:pt modelId="{4B17614F-F7A6-4D30-935B-58BFA7498B83}" type="pres">
      <dgm:prSet presAssocID="{8B5542AF-EEEB-40C4-9AE6-7C7F38EE7D65}" presName="comp" presStyleCnt="0"/>
      <dgm:spPr/>
    </dgm:pt>
    <dgm:pt modelId="{B621BFC1-A388-442E-AAD8-900A579BEF9D}" type="pres">
      <dgm:prSet presAssocID="{8B5542AF-EEEB-40C4-9AE6-7C7F38EE7D65}" presName="box" presStyleLbl="node1" presStyleIdx="2" presStyleCnt="3"/>
      <dgm:spPr/>
    </dgm:pt>
    <dgm:pt modelId="{02AD7A3E-920E-43FE-8ECA-273808BB93DA}" type="pres">
      <dgm:prSet presAssocID="{8B5542AF-EEEB-40C4-9AE6-7C7F38EE7D65}" presName="img"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t="-10000" b="-10000"/>
          </a:stretch>
        </a:blipFill>
      </dgm:spPr>
      <dgm:extLst>
        <a:ext uri="{E40237B7-FDA0-4F09-8148-C483321AD2D9}">
          <dgm14:cNvPr xmlns:dgm14="http://schemas.microsoft.com/office/drawing/2010/diagram" id="0" name="" descr="Clipboard with solid fill"/>
        </a:ext>
      </dgm:extLst>
    </dgm:pt>
    <dgm:pt modelId="{E3AAD941-84A3-4224-A1B8-F92FC3A690FB}" type="pres">
      <dgm:prSet presAssocID="{8B5542AF-EEEB-40C4-9AE6-7C7F38EE7D65}" presName="text" presStyleLbl="node1" presStyleIdx="2" presStyleCnt="3">
        <dgm:presLayoutVars>
          <dgm:bulletEnabled val="1"/>
        </dgm:presLayoutVars>
      </dgm:prSet>
      <dgm:spPr/>
    </dgm:pt>
  </dgm:ptLst>
  <dgm:cxnLst>
    <dgm:cxn modelId="{A1329411-27F6-468E-B773-BB274463AB7C}" type="presOf" srcId="{D20486F9-7827-4538-ABBF-CFB6223BDF65}" destId="{2D001AC0-EE09-4193-8A5F-4ECDCBC5F8FC}" srcOrd="0" destOrd="0" presId="urn:microsoft.com/office/officeart/2005/8/layout/vList4"/>
    <dgm:cxn modelId="{82711528-F5A0-49F3-9FF1-D26D4A42E7B5}" type="presOf" srcId="{A3D06485-7935-4E46-8448-D37452234788}" destId="{3D86754D-68BB-4135-9C75-12C844C89189}" srcOrd="0" destOrd="1" presId="urn:microsoft.com/office/officeart/2005/8/layout/vList4"/>
    <dgm:cxn modelId="{735C7831-6524-46E9-B0F7-EA388D287E9A}" type="presOf" srcId="{4895F651-DF8D-4A3D-9161-251C50B01A16}" destId="{2D001AC0-EE09-4193-8A5F-4ECDCBC5F8FC}" srcOrd="0" destOrd="1" presId="urn:microsoft.com/office/officeart/2005/8/layout/vList4"/>
    <dgm:cxn modelId="{BF464C35-D99D-4AB0-932D-91DD39C5C5C1}" type="presOf" srcId="{A4F3FE70-F686-4911-A781-18C037938B88}" destId="{B621BFC1-A388-442E-AAD8-900A579BEF9D}" srcOrd="0" destOrd="1" presId="urn:microsoft.com/office/officeart/2005/8/layout/vList4"/>
    <dgm:cxn modelId="{7D3F6762-F1A1-45F0-9E66-DCF496763E33}" srcId="{5FD53B45-2AE0-4C35-AC8F-482AC9C222B4}" destId="{B0604569-9F28-4F48-BA67-A6F4C286A7B2}" srcOrd="1" destOrd="0" parTransId="{2661E545-F9D9-4EE4-958D-15C3B12FD703}" sibTransId="{27F39C7D-2621-405D-84B9-E7F2D0FD5910}"/>
    <dgm:cxn modelId="{A7185E6C-4400-4C66-A1E2-CA941A631715}" type="presOf" srcId="{8B5542AF-EEEB-40C4-9AE6-7C7F38EE7D65}" destId="{E3AAD941-84A3-4224-A1B8-F92FC3A690FB}" srcOrd="1" destOrd="0" presId="urn:microsoft.com/office/officeart/2005/8/layout/vList4"/>
    <dgm:cxn modelId="{4D25E56F-8E72-428D-9711-3B4CD03D0E70}" srcId="{D20486F9-7827-4538-ABBF-CFB6223BDF65}" destId="{4895F651-DF8D-4A3D-9161-251C50B01A16}" srcOrd="0" destOrd="0" parTransId="{54C2A207-27F0-44A4-802C-6250477C7A06}" sibTransId="{8CD3937D-5C4F-4B72-9353-55CF9311A539}"/>
    <dgm:cxn modelId="{04552B54-C9AD-40F1-A01E-1A5F59B0B217}" type="presOf" srcId="{D20486F9-7827-4538-ABBF-CFB6223BDF65}" destId="{BD65A823-3378-475B-B4C5-A5FF96394238}" srcOrd="1" destOrd="0" presId="urn:microsoft.com/office/officeart/2005/8/layout/vList4"/>
    <dgm:cxn modelId="{1EF2DA77-50BF-48BF-BF94-587F8C8B5A20}" srcId="{5FD53B45-2AE0-4C35-AC8F-482AC9C222B4}" destId="{A3D06485-7935-4E46-8448-D37452234788}" srcOrd="0" destOrd="0" parTransId="{B818ABB3-DCB8-4710-807D-CB05287D5160}" sibTransId="{F04D209E-C2F8-4619-A65C-0C696632852B}"/>
    <dgm:cxn modelId="{88D9BB93-FF2B-41BE-BEB7-51D0306C545F}" type="presOf" srcId="{7DC53DDD-3A0C-4401-8521-F8FF3D7CE6B9}" destId="{B00AB02A-EB27-4E59-B1BD-6478A11D4000}" srcOrd="0" destOrd="0" presId="urn:microsoft.com/office/officeart/2005/8/layout/vList4"/>
    <dgm:cxn modelId="{E7242C98-5768-4B0E-8A73-DA8262B365F3}" srcId="{7DC53DDD-3A0C-4401-8521-F8FF3D7CE6B9}" destId="{5FD53B45-2AE0-4C35-AC8F-482AC9C222B4}" srcOrd="1" destOrd="0" parTransId="{C8798BB1-AD36-4CFE-BBD0-1F092C30E9D8}" sibTransId="{4E861B63-CDB5-482B-A55C-C20E435117AE}"/>
    <dgm:cxn modelId="{3CC65BA1-2F3B-4E05-A498-CB3A02552DCD}" type="presOf" srcId="{B0604569-9F28-4F48-BA67-A6F4C286A7B2}" destId="{258422C3-4A53-468E-8F1E-F2F295654EFB}" srcOrd="1" destOrd="2" presId="urn:microsoft.com/office/officeart/2005/8/layout/vList4"/>
    <dgm:cxn modelId="{4C2711AB-C0E1-4F39-8864-D8E5B154B9EC}" srcId="{7DC53DDD-3A0C-4401-8521-F8FF3D7CE6B9}" destId="{D20486F9-7827-4538-ABBF-CFB6223BDF65}" srcOrd="0" destOrd="0" parTransId="{406DDB19-7A51-4819-937E-ADC703F1ECAE}" sibTransId="{ABC22E1F-C68A-41CE-BB11-206458659DC1}"/>
    <dgm:cxn modelId="{6E82C7AC-5349-4CD1-B6C4-EBB76EE62DAA}" type="presOf" srcId="{A4F3FE70-F686-4911-A781-18C037938B88}" destId="{E3AAD941-84A3-4224-A1B8-F92FC3A690FB}" srcOrd="1" destOrd="1" presId="urn:microsoft.com/office/officeart/2005/8/layout/vList4"/>
    <dgm:cxn modelId="{8FE6ADBE-5953-45FC-B582-A19D93AF16C1}" type="presOf" srcId="{A3D06485-7935-4E46-8448-D37452234788}" destId="{258422C3-4A53-468E-8F1E-F2F295654EFB}" srcOrd="1" destOrd="1" presId="urn:microsoft.com/office/officeart/2005/8/layout/vList4"/>
    <dgm:cxn modelId="{26D710C0-8278-4416-B03B-D5333486DBB9}" type="presOf" srcId="{010CC0FB-C137-4075-BCF0-F5F522B501A6}" destId="{2D001AC0-EE09-4193-8A5F-4ECDCBC5F8FC}" srcOrd="0" destOrd="2" presId="urn:microsoft.com/office/officeart/2005/8/layout/vList4"/>
    <dgm:cxn modelId="{E51CD6C0-0742-4830-B92D-C921228D4CA5}" srcId="{8B5542AF-EEEB-40C4-9AE6-7C7F38EE7D65}" destId="{A4F3FE70-F686-4911-A781-18C037938B88}" srcOrd="0" destOrd="0" parTransId="{D61FF24B-08CC-4425-B9B2-C591FDA78D4B}" sibTransId="{B8699B1E-07F0-461C-B7A6-70DA5E2921A8}"/>
    <dgm:cxn modelId="{DB4106C1-ED7F-45E4-8598-4712ED60195E}" type="presOf" srcId="{5FD53B45-2AE0-4C35-AC8F-482AC9C222B4}" destId="{3D86754D-68BB-4135-9C75-12C844C89189}" srcOrd="0" destOrd="0" presId="urn:microsoft.com/office/officeart/2005/8/layout/vList4"/>
    <dgm:cxn modelId="{922FB3C2-50F5-4E31-AA50-642D94CFC2A4}" type="presOf" srcId="{010CC0FB-C137-4075-BCF0-F5F522B501A6}" destId="{BD65A823-3378-475B-B4C5-A5FF96394238}" srcOrd="1" destOrd="2" presId="urn:microsoft.com/office/officeart/2005/8/layout/vList4"/>
    <dgm:cxn modelId="{84EE26C5-0CA0-41CA-AED4-8DB0D2FFFAE8}" type="presOf" srcId="{B0604569-9F28-4F48-BA67-A6F4C286A7B2}" destId="{3D86754D-68BB-4135-9C75-12C844C89189}" srcOrd="0" destOrd="2" presId="urn:microsoft.com/office/officeart/2005/8/layout/vList4"/>
    <dgm:cxn modelId="{FE7E66D4-729A-4081-B80E-3BE57D218D39}" type="presOf" srcId="{4895F651-DF8D-4A3D-9161-251C50B01A16}" destId="{BD65A823-3378-475B-B4C5-A5FF96394238}" srcOrd="1" destOrd="1" presId="urn:microsoft.com/office/officeart/2005/8/layout/vList4"/>
    <dgm:cxn modelId="{7C603BE5-1A37-4F84-ABCD-D5D768837B94}" type="presOf" srcId="{8B5542AF-EEEB-40C4-9AE6-7C7F38EE7D65}" destId="{B621BFC1-A388-442E-AAD8-900A579BEF9D}" srcOrd="0" destOrd="0" presId="urn:microsoft.com/office/officeart/2005/8/layout/vList4"/>
    <dgm:cxn modelId="{B058EFE5-C38F-414B-AA5D-322BCD0B7CDD}" srcId="{7DC53DDD-3A0C-4401-8521-F8FF3D7CE6B9}" destId="{8B5542AF-EEEB-40C4-9AE6-7C7F38EE7D65}" srcOrd="2" destOrd="0" parTransId="{17D111E3-F88F-4565-A346-DBCA75CA7BDB}" sibTransId="{EE3B09CB-08E0-4349-AC29-21906741B17E}"/>
    <dgm:cxn modelId="{335645EE-4F57-433F-9C59-C96665444EB4}" srcId="{D20486F9-7827-4538-ABBF-CFB6223BDF65}" destId="{010CC0FB-C137-4075-BCF0-F5F522B501A6}" srcOrd="1" destOrd="0" parTransId="{19B2335E-1DF4-4780-ADD2-1EC9E92FA423}" sibTransId="{DF6064B7-3F9E-44E6-B8B7-84A8A2FAF3F6}"/>
    <dgm:cxn modelId="{19BBE4EF-42DC-47F5-976A-9BD09A485397}" type="presOf" srcId="{5FD53B45-2AE0-4C35-AC8F-482AC9C222B4}" destId="{258422C3-4A53-468E-8F1E-F2F295654EFB}" srcOrd="1" destOrd="0" presId="urn:microsoft.com/office/officeart/2005/8/layout/vList4"/>
    <dgm:cxn modelId="{8DF6B6E1-288A-4F2A-ABEE-1BF8EC8A5A82}" type="presParOf" srcId="{B00AB02A-EB27-4E59-B1BD-6478A11D4000}" destId="{1B1D6E21-A605-4864-AE0F-6B6E779B76DA}" srcOrd="0" destOrd="0" presId="urn:microsoft.com/office/officeart/2005/8/layout/vList4"/>
    <dgm:cxn modelId="{9737C957-39DA-4BA0-9E06-EEB34653DBB3}" type="presParOf" srcId="{1B1D6E21-A605-4864-AE0F-6B6E779B76DA}" destId="{2D001AC0-EE09-4193-8A5F-4ECDCBC5F8FC}" srcOrd="0" destOrd="0" presId="urn:microsoft.com/office/officeart/2005/8/layout/vList4"/>
    <dgm:cxn modelId="{CDACBC46-90D1-4C06-A5FD-1AB0A55DCF89}" type="presParOf" srcId="{1B1D6E21-A605-4864-AE0F-6B6E779B76DA}" destId="{3D8FD131-7E2D-4BC4-815D-68BF1EF78DB7}" srcOrd="1" destOrd="0" presId="urn:microsoft.com/office/officeart/2005/8/layout/vList4"/>
    <dgm:cxn modelId="{60815F27-5EC9-41BC-801C-8AB9B163EFFB}" type="presParOf" srcId="{1B1D6E21-A605-4864-AE0F-6B6E779B76DA}" destId="{BD65A823-3378-475B-B4C5-A5FF96394238}" srcOrd="2" destOrd="0" presId="urn:microsoft.com/office/officeart/2005/8/layout/vList4"/>
    <dgm:cxn modelId="{08B1B0B9-9774-4D15-B9E6-30B716EBC4D4}" type="presParOf" srcId="{B00AB02A-EB27-4E59-B1BD-6478A11D4000}" destId="{BF81ABD0-3FBE-4DBB-9AA4-7E715A0C6D50}" srcOrd="1" destOrd="0" presId="urn:microsoft.com/office/officeart/2005/8/layout/vList4"/>
    <dgm:cxn modelId="{0933A604-3C1C-4408-978F-5E1530AE33DC}" type="presParOf" srcId="{B00AB02A-EB27-4E59-B1BD-6478A11D4000}" destId="{D11CF3E2-4DC8-438B-8AA7-D45CC174A20C}" srcOrd="2" destOrd="0" presId="urn:microsoft.com/office/officeart/2005/8/layout/vList4"/>
    <dgm:cxn modelId="{DC9ABE32-2154-4D12-A366-20C026E45481}" type="presParOf" srcId="{D11CF3E2-4DC8-438B-8AA7-D45CC174A20C}" destId="{3D86754D-68BB-4135-9C75-12C844C89189}" srcOrd="0" destOrd="0" presId="urn:microsoft.com/office/officeart/2005/8/layout/vList4"/>
    <dgm:cxn modelId="{E59D1FD5-DBF3-493B-963E-B2EE1801C9BA}" type="presParOf" srcId="{D11CF3E2-4DC8-438B-8AA7-D45CC174A20C}" destId="{7A589F1A-77C1-4CA8-A7A2-650051991C78}" srcOrd="1" destOrd="0" presId="urn:microsoft.com/office/officeart/2005/8/layout/vList4"/>
    <dgm:cxn modelId="{3FC2DE72-F811-4B98-B270-95B090FFDEEB}" type="presParOf" srcId="{D11CF3E2-4DC8-438B-8AA7-D45CC174A20C}" destId="{258422C3-4A53-468E-8F1E-F2F295654EFB}" srcOrd="2" destOrd="0" presId="urn:microsoft.com/office/officeart/2005/8/layout/vList4"/>
    <dgm:cxn modelId="{0B74D193-A4DD-4BF1-A3A0-7780546F575F}" type="presParOf" srcId="{B00AB02A-EB27-4E59-B1BD-6478A11D4000}" destId="{17F15C69-DE74-4662-87D6-3E0B25815B10}" srcOrd="3" destOrd="0" presId="urn:microsoft.com/office/officeart/2005/8/layout/vList4"/>
    <dgm:cxn modelId="{C2219994-95D4-46FB-8B5F-153079837E46}" type="presParOf" srcId="{B00AB02A-EB27-4E59-B1BD-6478A11D4000}" destId="{4B17614F-F7A6-4D30-935B-58BFA7498B83}" srcOrd="4" destOrd="0" presId="urn:microsoft.com/office/officeart/2005/8/layout/vList4"/>
    <dgm:cxn modelId="{EF607510-E379-4F77-8D93-0F2C7D7D19CE}" type="presParOf" srcId="{4B17614F-F7A6-4D30-935B-58BFA7498B83}" destId="{B621BFC1-A388-442E-AAD8-900A579BEF9D}" srcOrd="0" destOrd="0" presId="urn:microsoft.com/office/officeart/2005/8/layout/vList4"/>
    <dgm:cxn modelId="{666D5177-BCB1-42FA-A95B-4FABEE8350ED}" type="presParOf" srcId="{4B17614F-F7A6-4D30-935B-58BFA7498B83}" destId="{02AD7A3E-920E-43FE-8ECA-273808BB93DA}" srcOrd="1" destOrd="0" presId="urn:microsoft.com/office/officeart/2005/8/layout/vList4"/>
    <dgm:cxn modelId="{1F05D7AB-0977-4C55-81B6-E14D8825D7CA}" type="presParOf" srcId="{4B17614F-F7A6-4D30-935B-58BFA7498B83}" destId="{E3AAD941-84A3-4224-A1B8-F92FC3A690FB}"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2CA7F1-A5A5-4C56-BDD8-B066A6812C24}" type="doc">
      <dgm:prSet loTypeId="urn:microsoft.com/office/officeart/2005/8/layout/pyramid1" loCatId="pyramid" qsTypeId="urn:microsoft.com/office/officeart/2005/8/quickstyle/simple1" qsCatId="simple" csTypeId="urn:microsoft.com/office/officeart/2005/8/colors/accent1_2" csCatId="accent1" phldr="1"/>
      <dgm:spPr/>
    </dgm:pt>
    <dgm:pt modelId="{B56B522A-ACC0-434C-8934-BB7ADABA259F}">
      <dgm:prSet phldrT="[Text]" custT="1"/>
      <dgm:spPr>
        <a:solidFill>
          <a:schemeClr val="accent1">
            <a:lumMod val="40000"/>
            <a:lumOff val="60000"/>
          </a:schemeClr>
        </a:solidFill>
      </dgm:spPr>
      <dgm:t>
        <a:bodyPr anchor="t"/>
        <a:lstStyle/>
        <a:p>
          <a:pPr>
            <a:lnSpc>
              <a:spcPct val="100000"/>
            </a:lnSpc>
          </a:pPr>
          <a:r>
            <a:rPr lang="en-US" sz="1400" b="1">
              <a:solidFill>
                <a:srgbClr val="002060"/>
              </a:solidFill>
            </a:rPr>
            <a:t>Care Teams</a:t>
          </a:r>
        </a:p>
      </dgm:t>
    </dgm:pt>
    <dgm:pt modelId="{A36E8AED-EE7E-4FC4-B369-2BF6C8E51310}" type="parTrans" cxnId="{745B6ABF-D660-40F7-8FDD-BE2D323F2C8B}">
      <dgm:prSet/>
      <dgm:spPr/>
      <dgm:t>
        <a:bodyPr/>
        <a:lstStyle/>
        <a:p>
          <a:pPr>
            <a:lnSpc>
              <a:spcPct val="100000"/>
            </a:lnSpc>
          </a:pPr>
          <a:endParaRPr lang="en-US"/>
        </a:p>
      </dgm:t>
    </dgm:pt>
    <dgm:pt modelId="{BC4B1DFC-9635-442D-8D2B-656A04DA6EEA}" type="sibTrans" cxnId="{745B6ABF-D660-40F7-8FDD-BE2D323F2C8B}">
      <dgm:prSet/>
      <dgm:spPr/>
      <dgm:t>
        <a:bodyPr/>
        <a:lstStyle/>
        <a:p>
          <a:pPr>
            <a:lnSpc>
              <a:spcPct val="100000"/>
            </a:lnSpc>
          </a:pPr>
          <a:endParaRPr lang="en-US"/>
        </a:p>
      </dgm:t>
    </dgm:pt>
    <dgm:pt modelId="{26508532-8522-429D-95E3-177C24CEF9E0}">
      <dgm:prSet phldrT="[Text]" custT="1"/>
      <dgm:spPr>
        <a:solidFill>
          <a:schemeClr val="accent1">
            <a:lumMod val="60000"/>
            <a:lumOff val="40000"/>
          </a:schemeClr>
        </a:solidFill>
      </dgm:spPr>
      <dgm:t>
        <a:bodyPr anchor="t"/>
        <a:lstStyle/>
        <a:p>
          <a:pPr>
            <a:lnSpc>
              <a:spcPct val="100000"/>
            </a:lnSpc>
          </a:pPr>
          <a:r>
            <a:rPr lang="en-US" sz="1400" b="1">
              <a:solidFill>
                <a:srgbClr val="002060"/>
              </a:solidFill>
            </a:rPr>
            <a:t>Virtual Nurse</a:t>
          </a:r>
        </a:p>
      </dgm:t>
    </dgm:pt>
    <dgm:pt modelId="{71209A0B-36F1-4DED-B2F1-4FF03BAD2442}" type="parTrans" cxnId="{9F1F3DE5-AE97-401E-BD3F-B281A9EF0120}">
      <dgm:prSet/>
      <dgm:spPr/>
      <dgm:t>
        <a:bodyPr/>
        <a:lstStyle/>
        <a:p>
          <a:pPr>
            <a:lnSpc>
              <a:spcPct val="100000"/>
            </a:lnSpc>
          </a:pPr>
          <a:endParaRPr lang="en-US"/>
        </a:p>
      </dgm:t>
    </dgm:pt>
    <dgm:pt modelId="{92FDE45B-7C28-404B-A7DF-E1708A874579}" type="sibTrans" cxnId="{9F1F3DE5-AE97-401E-BD3F-B281A9EF0120}">
      <dgm:prSet/>
      <dgm:spPr/>
      <dgm:t>
        <a:bodyPr/>
        <a:lstStyle/>
        <a:p>
          <a:pPr>
            <a:lnSpc>
              <a:spcPct val="100000"/>
            </a:lnSpc>
          </a:pPr>
          <a:endParaRPr lang="en-US"/>
        </a:p>
      </dgm:t>
    </dgm:pt>
    <dgm:pt modelId="{F4ED5175-47C8-4218-B6E9-16048002EFD5}">
      <dgm:prSet phldrT="[Text]" custT="1"/>
      <dgm:spPr>
        <a:solidFill>
          <a:schemeClr val="accent1">
            <a:lumMod val="75000"/>
          </a:schemeClr>
        </a:solidFill>
      </dgm:spPr>
      <dgm:t>
        <a:bodyPr anchor="t"/>
        <a:lstStyle/>
        <a:p>
          <a:pPr>
            <a:lnSpc>
              <a:spcPct val="100000"/>
            </a:lnSpc>
          </a:pPr>
          <a:r>
            <a:rPr lang="en-US" sz="1400" b="1">
              <a:solidFill>
                <a:schemeClr val="bg1"/>
              </a:solidFill>
            </a:rPr>
            <a:t>Benefits</a:t>
          </a:r>
        </a:p>
      </dgm:t>
    </dgm:pt>
    <dgm:pt modelId="{B8AE14C4-6274-4ED6-A2DC-495EF662D883}" type="parTrans" cxnId="{7BCC3715-AD37-4D58-810C-98708D9866A6}">
      <dgm:prSet/>
      <dgm:spPr/>
      <dgm:t>
        <a:bodyPr/>
        <a:lstStyle/>
        <a:p>
          <a:pPr>
            <a:lnSpc>
              <a:spcPct val="100000"/>
            </a:lnSpc>
          </a:pPr>
          <a:endParaRPr lang="en-US"/>
        </a:p>
      </dgm:t>
    </dgm:pt>
    <dgm:pt modelId="{4EE800E2-68DC-4087-8FAC-19C1148800C8}" type="sibTrans" cxnId="{7BCC3715-AD37-4D58-810C-98708D9866A6}">
      <dgm:prSet/>
      <dgm:spPr/>
      <dgm:t>
        <a:bodyPr/>
        <a:lstStyle/>
        <a:p>
          <a:pPr>
            <a:lnSpc>
              <a:spcPct val="100000"/>
            </a:lnSpc>
          </a:pPr>
          <a:endParaRPr lang="en-US"/>
        </a:p>
      </dgm:t>
    </dgm:pt>
    <dgm:pt modelId="{4FC5789C-0243-4E13-84FC-2B1942CB14B8}">
      <dgm:prSet phldrT="[Text]" custT="1"/>
      <dgm:spPr>
        <a:solidFill>
          <a:schemeClr val="accent1">
            <a:lumMod val="50000"/>
          </a:schemeClr>
        </a:solidFill>
      </dgm:spPr>
      <dgm:t>
        <a:bodyPr anchor="t"/>
        <a:lstStyle/>
        <a:p>
          <a:pPr>
            <a:lnSpc>
              <a:spcPct val="100000"/>
            </a:lnSpc>
          </a:pPr>
          <a:r>
            <a:rPr lang="en-US" sz="1400" b="1">
              <a:solidFill>
                <a:schemeClr val="bg1"/>
              </a:solidFill>
            </a:rPr>
            <a:t>Metrics</a:t>
          </a:r>
        </a:p>
      </dgm:t>
    </dgm:pt>
    <dgm:pt modelId="{103752AF-7D70-4216-A6EC-434CE8CF2797}" type="parTrans" cxnId="{A2B0A91D-108A-4235-AB8C-5465976565C6}">
      <dgm:prSet/>
      <dgm:spPr/>
      <dgm:t>
        <a:bodyPr/>
        <a:lstStyle/>
        <a:p>
          <a:pPr>
            <a:lnSpc>
              <a:spcPct val="100000"/>
            </a:lnSpc>
          </a:pPr>
          <a:endParaRPr lang="en-US"/>
        </a:p>
      </dgm:t>
    </dgm:pt>
    <dgm:pt modelId="{AFC71B5F-4CC6-4FDF-8675-E97C6D9EC142}" type="sibTrans" cxnId="{A2B0A91D-108A-4235-AB8C-5465976565C6}">
      <dgm:prSet/>
      <dgm:spPr/>
      <dgm:t>
        <a:bodyPr/>
        <a:lstStyle/>
        <a:p>
          <a:pPr>
            <a:lnSpc>
              <a:spcPct val="100000"/>
            </a:lnSpc>
          </a:pPr>
          <a:endParaRPr lang="en-US"/>
        </a:p>
      </dgm:t>
    </dgm:pt>
    <dgm:pt modelId="{78524E71-0AA8-492F-ACE9-4EE1EB4F7D37}">
      <dgm:prSet phldrT="[Text]" custT="1"/>
      <dgm:spPr>
        <a:solidFill>
          <a:schemeClr val="accent1">
            <a:lumMod val="20000"/>
            <a:lumOff val="80000"/>
          </a:schemeClr>
        </a:solidFill>
      </dgm:spPr>
      <dgm:t>
        <a:bodyPr anchor="t"/>
        <a:lstStyle/>
        <a:p>
          <a:pPr>
            <a:lnSpc>
              <a:spcPct val="100000"/>
            </a:lnSpc>
          </a:pPr>
          <a:endParaRPr lang="en-US" sz="1200"/>
        </a:p>
      </dgm:t>
    </dgm:pt>
    <dgm:pt modelId="{08DD9ED8-FA00-45AF-AA9C-6BF8F4E3474C}" type="sibTrans" cxnId="{78B6E7DA-9AD8-494B-AD65-AD8296B8DB42}">
      <dgm:prSet/>
      <dgm:spPr/>
      <dgm:t>
        <a:bodyPr/>
        <a:lstStyle/>
        <a:p>
          <a:pPr>
            <a:lnSpc>
              <a:spcPct val="100000"/>
            </a:lnSpc>
          </a:pPr>
          <a:endParaRPr lang="en-US"/>
        </a:p>
      </dgm:t>
    </dgm:pt>
    <dgm:pt modelId="{034E937B-0215-48F4-97FF-A541629BB9B5}" type="parTrans" cxnId="{78B6E7DA-9AD8-494B-AD65-AD8296B8DB42}">
      <dgm:prSet/>
      <dgm:spPr/>
      <dgm:t>
        <a:bodyPr/>
        <a:lstStyle/>
        <a:p>
          <a:pPr>
            <a:lnSpc>
              <a:spcPct val="100000"/>
            </a:lnSpc>
          </a:pPr>
          <a:endParaRPr lang="en-US"/>
        </a:p>
      </dgm:t>
    </dgm:pt>
    <dgm:pt modelId="{97579676-9C46-4D2C-BD0B-DD70116E79AE}" type="pres">
      <dgm:prSet presAssocID="{782CA7F1-A5A5-4C56-BDD8-B066A6812C24}" presName="Name0" presStyleCnt="0">
        <dgm:presLayoutVars>
          <dgm:dir/>
          <dgm:animLvl val="lvl"/>
          <dgm:resizeHandles val="exact"/>
        </dgm:presLayoutVars>
      </dgm:prSet>
      <dgm:spPr/>
    </dgm:pt>
    <dgm:pt modelId="{4AADA298-BCF2-4571-9911-2E8ED3DAD9D0}" type="pres">
      <dgm:prSet presAssocID="{78524E71-0AA8-492F-ACE9-4EE1EB4F7D37}" presName="Name8" presStyleCnt="0"/>
      <dgm:spPr/>
    </dgm:pt>
    <dgm:pt modelId="{E60FB7C0-7DAE-4196-811C-EAFF8C10D9DD}" type="pres">
      <dgm:prSet presAssocID="{78524E71-0AA8-492F-ACE9-4EE1EB4F7D37}" presName="level" presStyleLbl="node1" presStyleIdx="0" presStyleCnt="5">
        <dgm:presLayoutVars>
          <dgm:chMax val="1"/>
          <dgm:bulletEnabled val="1"/>
        </dgm:presLayoutVars>
      </dgm:prSet>
      <dgm:spPr/>
    </dgm:pt>
    <dgm:pt modelId="{D5241EE1-12DF-40E4-BD90-EBC7D0A5DB20}" type="pres">
      <dgm:prSet presAssocID="{78524E71-0AA8-492F-ACE9-4EE1EB4F7D37}" presName="levelTx" presStyleLbl="revTx" presStyleIdx="0" presStyleCnt="0">
        <dgm:presLayoutVars>
          <dgm:chMax val="1"/>
          <dgm:bulletEnabled val="1"/>
        </dgm:presLayoutVars>
      </dgm:prSet>
      <dgm:spPr/>
    </dgm:pt>
    <dgm:pt modelId="{7B5FA5A4-ADE1-43F3-99BB-467DDF1F4322}" type="pres">
      <dgm:prSet presAssocID="{B56B522A-ACC0-434C-8934-BB7ADABA259F}" presName="Name8" presStyleCnt="0"/>
      <dgm:spPr/>
    </dgm:pt>
    <dgm:pt modelId="{81B905D3-BF63-4688-9DA7-1248C6A0F9EA}" type="pres">
      <dgm:prSet presAssocID="{B56B522A-ACC0-434C-8934-BB7ADABA259F}" presName="level" presStyleLbl="node1" presStyleIdx="1" presStyleCnt="5" custScaleY="58863">
        <dgm:presLayoutVars>
          <dgm:chMax val="1"/>
          <dgm:bulletEnabled val="1"/>
        </dgm:presLayoutVars>
      </dgm:prSet>
      <dgm:spPr/>
    </dgm:pt>
    <dgm:pt modelId="{8E8BE859-1067-4FFF-AF06-A62452DB90EA}" type="pres">
      <dgm:prSet presAssocID="{B56B522A-ACC0-434C-8934-BB7ADABA259F}" presName="levelTx" presStyleLbl="revTx" presStyleIdx="0" presStyleCnt="0">
        <dgm:presLayoutVars>
          <dgm:chMax val="1"/>
          <dgm:bulletEnabled val="1"/>
        </dgm:presLayoutVars>
      </dgm:prSet>
      <dgm:spPr/>
    </dgm:pt>
    <dgm:pt modelId="{EC7B887C-05D0-4422-842B-61F902BC5F25}" type="pres">
      <dgm:prSet presAssocID="{26508532-8522-429D-95E3-177C24CEF9E0}" presName="Name8" presStyleCnt="0"/>
      <dgm:spPr/>
    </dgm:pt>
    <dgm:pt modelId="{A70AD850-D388-4538-BC05-153D4E5D2057}" type="pres">
      <dgm:prSet presAssocID="{26508532-8522-429D-95E3-177C24CEF9E0}" presName="level" presStyleLbl="node1" presStyleIdx="2" presStyleCnt="5">
        <dgm:presLayoutVars>
          <dgm:chMax val="1"/>
          <dgm:bulletEnabled val="1"/>
        </dgm:presLayoutVars>
      </dgm:prSet>
      <dgm:spPr/>
    </dgm:pt>
    <dgm:pt modelId="{BBC91D57-B8BE-4AB8-AFC5-2614DB8A198C}" type="pres">
      <dgm:prSet presAssocID="{26508532-8522-429D-95E3-177C24CEF9E0}" presName="levelTx" presStyleLbl="revTx" presStyleIdx="0" presStyleCnt="0">
        <dgm:presLayoutVars>
          <dgm:chMax val="1"/>
          <dgm:bulletEnabled val="1"/>
        </dgm:presLayoutVars>
      </dgm:prSet>
      <dgm:spPr/>
    </dgm:pt>
    <dgm:pt modelId="{DC6BED46-CD37-4921-95D0-D95644C0C377}" type="pres">
      <dgm:prSet presAssocID="{F4ED5175-47C8-4218-B6E9-16048002EFD5}" presName="Name8" presStyleCnt="0"/>
      <dgm:spPr/>
    </dgm:pt>
    <dgm:pt modelId="{8B289F6B-69E1-440E-89CE-AEF72E0667C0}" type="pres">
      <dgm:prSet presAssocID="{F4ED5175-47C8-4218-B6E9-16048002EFD5}" presName="level" presStyleLbl="node1" presStyleIdx="3" presStyleCnt="5" custScaleY="62353">
        <dgm:presLayoutVars>
          <dgm:chMax val="1"/>
          <dgm:bulletEnabled val="1"/>
        </dgm:presLayoutVars>
      </dgm:prSet>
      <dgm:spPr/>
    </dgm:pt>
    <dgm:pt modelId="{CE4B7994-1F9E-493F-BD0C-5AA05FE4CA27}" type="pres">
      <dgm:prSet presAssocID="{F4ED5175-47C8-4218-B6E9-16048002EFD5}" presName="levelTx" presStyleLbl="revTx" presStyleIdx="0" presStyleCnt="0">
        <dgm:presLayoutVars>
          <dgm:chMax val="1"/>
          <dgm:bulletEnabled val="1"/>
        </dgm:presLayoutVars>
      </dgm:prSet>
      <dgm:spPr/>
    </dgm:pt>
    <dgm:pt modelId="{CDDFDEB3-C459-4215-A076-F19796F0E265}" type="pres">
      <dgm:prSet presAssocID="{4FC5789C-0243-4E13-84FC-2B1942CB14B8}" presName="Name8" presStyleCnt="0"/>
      <dgm:spPr/>
    </dgm:pt>
    <dgm:pt modelId="{80916126-FC51-42A1-8C44-F2D1FD36CA39}" type="pres">
      <dgm:prSet presAssocID="{4FC5789C-0243-4E13-84FC-2B1942CB14B8}" presName="level" presStyleLbl="node1" presStyleIdx="4" presStyleCnt="5" custScaleY="76954" custLinFactNeighborX="128">
        <dgm:presLayoutVars>
          <dgm:chMax val="1"/>
          <dgm:bulletEnabled val="1"/>
        </dgm:presLayoutVars>
      </dgm:prSet>
      <dgm:spPr/>
    </dgm:pt>
    <dgm:pt modelId="{31E87AE4-EDE6-4119-9E5B-11D9495CE89A}" type="pres">
      <dgm:prSet presAssocID="{4FC5789C-0243-4E13-84FC-2B1942CB14B8}" presName="levelTx" presStyleLbl="revTx" presStyleIdx="0" presStyleCnt="0">
        <dgm:presLayoutVars>
          <dgm:chMax val="1"/>
          <dgm:bulletEnabled val="1"/>
        </dgm:presLayoutVars>
      </dgm:prSet>
      <dgm:spPr/>
    </dgm:pt>
  </dgm:ptLst>
  <dgm:cxnLst>
    <dgm:cxn modelId="{7BCC3715-AD37-4D58-810C-98708D9866A6}" srcId="{782CA7F1-A5A5-4C56-BDD8-B066A6812C24}" destId="{F4ED5175-47C8-4218-B6E9-16048002EFD5}" srcOrd="3" destOrd="0" parTransId="{B8AE14C4-6274-4ED6-A2DC-495EF662D883}" sibTransId="{4EE800E2-68DC-4087-8FAC-19C1148800C8}"/>
    <dgm:cxn modelId="{764EF616-2D0F-4762-B25D-8C07DD3D1FB5}" type="presOf" srcId="{782CA7F1-A5A5-4C56-BDD8-B066A6812C24}" destId="{97579676-9C46-4D2C-BD0B-DD70116E79AE}" srcOrd="0" destOrd="0" presId="urn:microsoft.com/office/officeart/2005/8/layout/pyramid1"/>
    <dgm:cxn modelId="{1B95D11B-7C1D-418F-B250-63FD5E433C86}" type="presOf" srcId="{26508532-8522-429D-95E3-177C24CEF9E0}" destId="{A70AD850-D388-4538-BC05-153D4E5D2057}" srcOrd="0" destOrd="0" presId="urn:microsoft.com/office/officeart/2005/8/layout/pyramid1"/>
    <dgm:cxn modelId="{A2B0A91D-108A-4235-AB8C-5465976565C6}" srcId="{782CA7F1-A5A5-4C56-BDD8-B066A6812C24}" destId="{4FC5789C-0243-4E13-84FC-2B1942CB14B8}" srcOrd="4" destOrd="0" parTransId="{103752AF-7D70-4216-A6EC-434CE8CF2797}" sibTransId="{AFC71B5F-4CC6-4FDF-8675-E97C6D9EC142}"/>
    <dgm:cxn modelId="{E17CAD1E-41A4-4935-B408-BC3C6DDD314E}" type="presOf" srcId="{F4ED5175-47C8-4218-B6E9-16048002EFD5}" destId="{CE4B7994-1F9E-493F-BD0C-5AA05FE4CA27}" srcOrd="1" destOrd="0" presId="urn:microsoft.com/office/officeart/2005/8/layout/pyramid1"/>
    <dgm:cxn modelId="{1D67B85C-9D81-4B82-938C-09320E3A6737}" type="presOf" srcId="{B56B522A-ACC0-434C-8934-BB7ADABA259F}" destId="{8E8BE859-1067-4FFF-AF06-A62452DB90EA}" srcOrd="1" destOrd="0" presId="urn:microsoft.com/office/officeart/2005/8/layout/pyramid1"/>
    <dgm:cxn modelId="{1BC4DA74-E27A-4448-97DE-5F20BE8A3D70}" type="presOf" srcId="{4FC5789C-0243-4E13-84FC-2B1942CB14B8}" destId="{80916126-FC51-42A1-8C44-F2D1FD36CA39}" srcOrd="0" destOrd="0" presId="urn:microsoft.com/office/officeart/2005/8/layout/pyramid1"/>
    <dgm:cxn modelId="{00257275-AC69-44A6-803F-818B55EE9336}" type="presOf" srcId="{78524E71-0AA8-492F-ACE9-4EE1EB4F7D37}" destId="{E60FB7C0-7DAE-4196-811C-EAFF8C10D9DD}" srcOrd="0" destOrd="0" presId="urn:microsoft.com/office/officeart/2005/8/layout/pyramid1"/>
    <dgm:cxn modelId="{853756A0-F280-4F36-9072-BEDB118D750C}" type="presOf" srcId="{26508532-8522-429D-95E3-177C24CEF9E0}" destId="{BBC91D57-B8BE-4AB8-AFC5-2614DB8A198C}" srcOrd="1" destOrd="0" presId="urn:microsoft.com/office/officeart/2005/8/layout/pyramid1"/>
    <dgm:cxn modelId="{36465AB7-34C2-471F-8928-DE86EB00101B}" type="presOf" srcId="{F4ED5175-47C8-4218-B6E9-16048002EFD5}" destId="{8B289F6B-69E1-440E-89CE-AEF72E0667C0}" srcOrd="0" destOrd="0" presId="urn:microsoft.com/office/officeart/2005/8/layout/pyramid1"/>
    <dgm:cxn modelId="{745B6ABF-D660-40F7-8FDD-BE2D323F2C8B}" srcId="{782CA7F1-A5A5-4C56-BDD8-B066A6812C24}" destId="{B56B522A-ACC0-434C-8934-BB7ADABA259F}" srcOrd="1" destOrd="0" parTransId="{A36E8AED-EE7E-4FC4-B369-2BF6C8E51310}" sibTransId="{BC4B1DFC-9635-442D-8D2B-656A04DA6EEA}"/>
    <dgm:cxn modelId="{331C4ACA-FE85-4FC4-AC34-09AAA0B20241}" type="presOf" srcId="{4FC5789C-0243-4E13-84FC-2B1942CB14B8}" destId="{31E87AE4-EDE6-4119-9E5B-11D9495CE89A}" srcOrd="1" destOrd="0" presId="urn:microsoft.com/office/officeart/2005/8/layout/pyramid1"/>
    <dgm:cxn modelId="{78B6E7DA-9AD8-494B-AD65-AD8296B8DB42}" srcId="{782CA7F1-A5A5-4C56-BDD8-B066A6812C24}" destId="{78524E71-0AA8-492F-ACE9-4EE1EB4F7D37}" srcOrd="0" destOrd="0" parTransId="{034E937B-0215-48F4-97FF-A541629BB9B5}" sibTransId="{08DD9ED8-FA00-45AF-AA9C-6BF8F4E3474C}"/>
    <dgm:cxn modelId="{35C2E0E3-992D-45C7-8C74-AFD78DFCA1B0}" type="presOf" srcId="{78524E71-0AA8-492F-ACE9-4EE1EB4F7D37}" destId="{D5241EE1-12DF-40E4-BD90-EBC7D0A5DB20}" srcOrd="1" destOrd="0" presId="urn:microsoft.com/office/officeart/2005/8/layout/pyramid1"/>
    <dgm:cxn modelId="{9F1F3DE5-AE97-401E-BD3F-B281A9EF0120}" srcId="{782CA7F1-A5A5-4C56-BDD8-B066A6812C24}" destId="{26508532-8522-429D-95E3-177C24CEF9E0}" srcOrd="2" destOrd="0" parTransId="{71209A0B-36F1-4DED-B2F1-4FF03BAD2442}" sibTransId="{92FDE45B-7C28-404B-A7DF-E1708A874579}"/>
    <dgm:cxn modelId="{D0ACD4E7-09E5-4EC1-942B-3092761B1D33}" type="presOf" srcId="{B56B522A-ACC0-434C-8934-BB7ADABA259F}" destId="{81B905D3-BF63-4688-9DA7-1248C6A0F9EA}" srcOrd="0" destOrd="0" presId="urn:microsoft.com/office/officeart/2005/8/layout/pyramid1"/>
    <dgm:cxn modelId="{4DF89CD6-0CCA-4259-9F1D-951A162571B1}" type="presParOf" srcId="{97579676-9C46-4D2C-BD0B-DD70116E79AE}" destId="{4AADA298-BCF2-4571-9911-2E8ED3DAD9D0}" srcOrd="0" destOrd="0" presId="urn:microsoft.com/office/officeart/2005/8/layout/pyramid1"/>
    <dgm:cxn modelId="{F4F4B753-680F-4A3C-A6CA-6F3842D5C991}" type="presParOf" srcId="{4AADA298-BCF2-4571-9911-2E8ED3DAD9D0}" destId="{E60FB7C0-7DAE-4196-811C-EAFF8C10D9DD}" srcOrd="0" destOrd="0" presId="urn:microsoft.com/office/officeart/2005/8/layout/pyramid1"/>
    <dgm:cxn modelId="{ACD1AB83-4A6D-4D55-89C6-0FC79635A3B2}" type="presParOf" srcId="{4AADA298-BCF2-4571-9911-2E8ED3DAD9D0}" destId="{D5241EE1-12DF-40E4-BD90-EBC7D0A5DB20}" srcOrd="1" destOrd="0" presId="urn:microsoft.com/office/officeart/2005/8/layout/pyramid1"/>
    <dgm:cxn modelId="{E82EBCFE-F741-4DD4-92E6-C2E4BD22D6E3}" type="presParOf" srcId="{97579676-9C46-4D2C-BD0B-DD70116E79AE}" destId="{7B5FA5A4-ADE1-43F3-99BB-467DDF1F4322}" srcOrd="1" destOrd="0" presId="urn:microsoft.com/office/officeart/2005/8/layout/pyramid1"/>
    <dgm:cxn modelId="{FE68EFD1-9385-429A-BF0D-F0F9D0B5E273}" type="presParOf" srcId="{7B5FA5A4-ADE1-43F3-99BB-467DDF1F4322}" destId="{81B905D3-BF63-4688-9DA7-1248C6A0F9EA}" srcOrd="0" destOrd="0" presId="urn:microsoft.com/office/officeart/2005/8/layout/pyramid1"/>
    <dgm:cxn modelId="{D4B7DD31-4E07-4C2A-8655-4AAF0C02139F}" type="presParOf" srcId="{7B5FA5A4-ADE1-43F3-99BB-467DDF1F4322}" destId="{8E8BE859-1067-4FFF-AF06-A62452DB90EA}" srcOrd="1" destOrd="0" presId="urn:microsoft.com/office/officeart/2005/8/layout/pyramid1"/>
    <dgm:cxn modelId="{67F791F3-8838-4067-9522-A361ED05398A}" type="presParOf" srcId="{97579676-9C46-4D2C-BD0B-DD70116E79AE}" destId="{EC7B887C-05D0-4422-842B-61F902BC5F25}" srcOrd="2" destOrd="0" presId="urn:microsoft.com/office/officeart/2005/8/layout/pyramid1"/>
    <dgm:cxn modelId="{0713C02D-5821-4771-B4A8-2806D4B785FD}" type="presParOf" srcId="{EC7B887C-05D0-4422-842B-61F902BC5F25}" destId="{A70AD850-D388-4538-BC05-153D4E5D2057}" srcOrd="0" destOrd="0" presId="urn:microsoft.com/office/officeart/2005/8/layout/pyramid1"/>
    <dgm:cxn modelId="{892E6DCF-EBC6-4336-979F-27E2FD931605}" type="presParOf" srcId="{EC7B887C-05D0-4422-842B-61F902BC5F25}" destId="{BBC91D57-B8BE-4AB8-AFC5-2614DB8A198C}" srcOrd="1" destOrd="0" presId="urn:microsoft.com/office/officeart/2005/8/layout/pyramid1"/>
    <dgm:cxn modelId="{B92F8BCB-9323-4767-98B8-D58C7681F40A}" type="presParOf" srcId="{97579676-9C46-4D2C-BD0B-DD70116E79AE}" destId="{DC6BED46-CD37-4921-95D0-D95644C0C377}" srcOrd="3" destOrd="0" presId="urn:microsoft.com/office/officeart/2005/8/layout/pyramid1"/>
    <dgm:cxn modelId="{2F0735C5-6A2E-405C-B8FF-16AFB6EE5B15}" type="presParOf" srcId="{DC6BED46-CD37-4921-95D0-D95644C0C377}" destId="{8B289F6B-69E1-440E-89CE-AEF72E0667C0}" srcOrd="0" destOrd="0" presId="urn:microsoft.com/office/officeart/2005/8/layout/pyramid1"/>
    <dgm:cxn modelId="{1A6426A9-1EA2-443C-81AC-543B32D30634}" type="presParOf" srcId="{DC6BED46-CD37-4921-95D0-D95644C0C377}" destId="{CE4B7994-1F9E-493F-BD0C-5AA05FE4CA27}" srcOrd="1" destOrd="0" presId="urn:microsoft.com/office/officeart/2005/8/layout/pyramid1"/>
    <dgm:cxn modelId="{8ADDC23B-E03D-466F-AAC6-3EA1AA9A741D}" type="presParOf" srcId="{97579676-9C46-4D2C-BD0B-DD70116E79AE}" destId="{CDDFDEB3-C459-4215-A076-F19796F0E265}" srcOrd="4" destOrd="0" presId="urn:microsoft.com/office/officeart/2005/8/layout/pyramid1"/>
    <dgm:cxn modelId="{D695ED5D-B97C-44D7-AED8-B7486BC6C146}" type="presParOf" srcId="{CDDFDEB3-C459-4215-A076-F19796F0E265}" destId="{80916126-FC51-42A1-8C44-F2D1FD36CA39}" srcOrd="0" destOrd="0" presId="urn:microsoft.com/office/officeart/2005/8/layout/pyramid1"/>
    <dgm:cxn modelId="{CD78C8D6-2EFB-46D0-9D29-B233FCA0FC05}" type="presParOf" srcId="{CDDFDEB3-C459-4215-A076-F19796F0E265}" destId="{31E87AE4-EDE6-4119-9E5B-11D9495CE89A}"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E62468-24CC-4E7C-914A-45175265E437}" type="doc">
      <dgm:prSet loTypeId="urn:microsoft.com/office/officeart/2008/layout/VerticalCurvedList" loCatId="list" qsTypeId="urn:microsoft.com/office/officeart/2005/8/quickstyle/3d3" qsCatId="3D" csTypeId="urn:microsoft.com/office/officeart/2005/8/colors/colorful2" csCatId="colorful" phldr="1"/>
      <dgm:spPr/>
      <dgm:t>
        <a:bodyPr/>
        <a:lstStyle/>
        <a:p>
          <a:endParaRPr lang="en-US"/>
        </a:p>
      </dgm:t>
    </dgm:pt>
    <dgm:pt modelId="{2B811055-5004-498D-A894-9DCC72EC85E2}">
      <dgm:prSet phldrT="[Text]" custT="1"/>
      <dgm:spPr>
        <a:solidFill>
          <a:schemeClr val="accent4">
            <a:lumMod val="60000"/>
            <a:lumOff val="40000"/>
          </a:schemeClr>
        </a:solidFill>
        <a:ln>
          <a:solidFill>
            <a:schemeClr val="accent1"/>
          </a:solidFill>
        </a:ln>
      </dgm:spPr>
      <dgm:t>
        <a:bodyPr/>
        <a:lstStyle/>
        <a:p>
          <a:r>
            <a:rPr lang="en-US" sz="2000" b="1" cap="none" spc="0" dirty="0">
              <a:ln w="0"/>
              <a:solidFill>
                <a:schemeClr val="tx1"/>
              </a:solidFill>
              <a:effectLst>
                <a:outerShdw blurRad="38100" dist="19050" dir="2700000" algn="tl" rotWithShape="0">
                  <a:schemeClr val="dk1">
                    <a:alpha val="40000"/>
                  </a:schemeClr>
                </a:outerShdw>
              </a:effectLst>
            </a:rPr>
            <a:t>Care Model Innovation</a:t>
          </a:r>
          <a:r>
            <a:rPr lang="en-US" sz="2000" b="0" cap="none" spc="0" dirty="0">
              <a:ln w="0"/>
              <a:solidFill>
                <a:schemeClr val="tx1"/>
              </a:solidFill>
              <a:effectLst>
                <a:outerShdw blurRad="38100" dist="19050" dir="2700000" algn="tl" rotWithShape="0">
                  <a:schemeClr val="dk1">
                    <a:alpha val="40000"/>
                  </a:schemeClr>
                </a:outerShdw>
              </a:effectLst>
            </a:rPr>
            <a:t>:  Harnessing Digital Health Applications to improve access, patient experience and care network allowing for differentiation in our clinical offerings</a:t>
          </a:r>
        </a:p>
      </dgm:t>
    </dgm:pt>
    <dgm:pt modelId="{0A72C8B0-AB1E-4945-8AFF-E20DE6FA6431}" type="parTrans" cxnId="{4D2DF2A1-9CF7-4822-9BFE-9C6B488B2FA0}">
      <dgm:prSet/>
      <dgm:spPr/>
      <dgm:t>
        <a:bodyPr/>
        <a:lstStyle/>
        <a:p>
          <a:endParaRPr lang="en-US">
            <a:ln>
              <a:solidFill>
                <a:schemeClr val="bg2">
                  <a:lumMod val="90000"/>
                </a:schemeClr>
              </a:solidFill>
            </a:ln>
          </a:endParaRPr>
        </a:p>
      </dgm:t>
    </dgm:pt>
    <dgm:pt modelId="{EA7ADE25-37F5-4D2C-8BA1-526CF9A7BBA7}" type="sibTrans" cxnId="{4D2DF2A1-9CF7-4822-9BFE-9C6B488B2FA0}">
      <dgm:prSet/>
      <dgm:spPr/>
      <dgm:t>
        <a:bodyPr/>
        <a:lstStyle/>
        <a:p>
          <a:endParaRPr lang="en-US">
            <a:ln>
              <a:solidFill>
                <a:schemeClr val="bg2">
                  <a:lumMod val="90000"/>
                </a:schemeClr>
              </a:solidFill>
            </a:ln>
          </a:endParaRPr>
        </a:p>
      </dgm:t>
    </dgm:pt>
    <dgm:pt modelId="{EEFE58DA-1AD1-445F-B480-FB16A37BBBE9}">
      <dgm:prSet phldrT="[Text]" custT="1"/>
      <dgm:spPr>
        <a:solidFill>
          <a:schemeClr val="accent5">
            <a:lumMod val="40000"/>
            <a:lumOff val="60000"/>
          </a:schemeClr>
        </a:solidFill>
      </dgm:spPr>
      <dgm:t>
        <a:bodyPr/>
        <a:lstStyle/>
        <a:p>
          <a:r>
            <a:rPr lang="en-US" sz="1800" b="1" cap="none" spc="0" dirty="0">
              <a:ln w="0"/>
              <a:solidFill>
                <a:schemeClr val="tx1"/>
              </a:solidFill>
              <a:effectLst>
                <a:outerShdw blurRad="38100" dist="19050" dir="2700000" algn="tl" rotWithShape="0">
                  <a:schemeClr val="dk1">
                    <a:alpha val="40000"/>
                  </a:schemeClr>
                </a:outerShdw>
              </a:effectLst>
            </a:rPr>
            <a:t>Modern Digital Health Hub</a:t>
          </a:r>
          <a:r>
            <a:rPr lang="en-US" sz="1800" b="0" cap="none" spc="0" dirty="0">
              <a:ln w="0"/>
              <a:solidFill>
                <a:schemeClr val="tx1"/>
              </a:solidFill>
              <a:effectLst>
                <a:outerShdw blurRad="38100" dist="19050" dir="2700000" algn="tl" rotWithShape="0">
                  <a:schemeClr val="dk1">
                    <a:alpha val="40000"/>
                  </a:schemeClr>
                </a:outerShdw>
              </a:effectLst>
            </a:rPr>
            <a:t>:  Omnichannel technology solution integrated with Epic to support all Digital Health Programs to foster innovation and collaboration within one platform</a:t>
          </a:r>
        </a:p>
      </dgm:t>
    </dgm:pt>
    <dgm:pt modelId="{D48A0FFB-040F-499E-91F5-2AE961210821}" type="parTrans" cxnId="{712596DA-D22E-4B66-A38F-44A37D9A6084}">
      <dgm:prSet/>
      <dgm:spPr/>
      <dgm:t>
        <a:bodyPr/>
        <a:lstStyle/>
        <a:p>
          <a:endParaRPr lang="en-US">
            <a:ln>
              <a:solidFill>
                <a:schemeClr val="bg2">
                  <a:lumMod val="90000"/>
                </a:schemeClr>
              </a:solidFill>
            </a:ln>
          </a:endParaRPr>
        </a:p>
      </dgm:t>
    </dgm:pt>
    <dgm:pt modelId="{0FA0D27F-39AC-4D46-87EC-66E120AB92AE}" type="sibTrans" cxnId="{712596DA-D22E-4B66-A38F-44A37D9A6084}">
      <dgm:prSet/>
      <dgm:spPr/>
      <dgm:t>
        <a:bodyPr/>
        <a:lstStyle/>
        <a:p>
          <a:endParaRPr lang="en-US">
            <a:ln>
              <a:solidFill>
                <a:schemeClr val="bg2">
                  <a:lumMod val="90000"/>
                </a:schemeClr>
              </a:solidFill>
            </a:ln>
          </a:endParaRPr>
        </a:p>
      </dgm:t>
    </dgm:pt>
    <dgm:pt modelId="{E0468F0E-D572-4052-BD50-4524F5A58160}">
      <dgm:prSet phldrT="[Text]" custT="1"/>
      <dgm:spPr>
        <a:solidFill>
          <a:schemeClr val="accent2">
            <a:lumMod val="40000"/>
            <a:lumOff val="60000"/>
          </a:schemeClr>
        </a:solidFill>
      </dgm:spPr>
      <dgm:t>
        <a:bodyPr/>
        <a:lstStyle/>
        <a:p>
          <a:r>
            <a:rPr lang="en-US" sz="2000" b="1" cap="none" spc="0" dirty="0">
              <a:ln w="0"/>
              <a:solidFill>
                <a:schemeClr val="tx1"/>
              </a:solidFill>
              <a:effectLst>
                <a:outerShdw blurRad="38100" dist="19050" dir="2700000" algn="tl" rotWithShape="0">
                  <a:schemeClr val="dk1">
                    <a:alpha val="40000"/>
                  </a:schemeClr>
                </a:outerShdw>
              </a:effectLst>
            </a:rPr>
            <a:t>Joy in Practice</a:t>
          </a:r>
          <a:r>
            <a:rPr lang="en-US" sz="2000" b="0" cap="none" spc="0" dirty="0">
              <a:ln w="0"/>
              <a:solidFill>
                <a:schemeClr val="tx1"/>
              </a:solidFill>
              <a:effectLst>
                <a:outerShdw blurRad="38100" dist="19050" dir="2700000" algn="tl" rotWithShape="0">
                  <a:schemeClr val="dk1">
                    <a:alpha val="40000"/>
                  </a:schemeClr>
                </a:outerShdw>
              </a:effectLst>
            </a:rPr>
            <a:t>: Promote greater collaboration and learning across platforms to promote continuous learning and innovation including a focus on our cutting-edge clinical research</a:t>
          </a:r>
        </a:p>
      </dgm:t>
    </dgm:pt>
    <dgm:pt modelId="{A0AA9A73-F108-4181-B608-6C870E481C62}" type="parTrans" cxnId="{70B8DC36-DA93-487B-918B-98FEE81768C2}">
      <dgm:prSet/>
      <dgm:spPr/>
      <dgm:t>
        <a:bodyPr/>
        <a:lstStyle/>
        <a:p>
          <a:endParaRPr lang="en-US">
            <a:ln>
              <a:solidFill>
                <a:schemeClr val="bg2">
                  <a:lumMod val="90000"/>
                </a:schemeClr>
              </a:solidFill>
            </a:ln>
          </a:endParaRPr>
        </a:p>
      </dgm:t>
    </dgm:pt>
    <dgm:pt modelId="{34623E6D-23F6-4E87-B78F-BC45F6526F31}" type="sibTrans" cxnId="{70B8DC36-DA93-487B-918B-98FEE81768C2}">
      <dgm:prSet/>
      <dgm:spPr/>
      <dgm:t>
        <a:bodyPr/>
        <a:lstStyle/>
        <a:p>
          <a:endParaRPr lang="en-US">
            <a:ln>
              <a:solidFill>
                <a:schemeClr val="bg2">
                  <a:lumMod val="90000"/>
                </a:schemeClr>
              </a:solidFill>
            </a:ln>
          </a:endParaRPr>
        </a:p>
      </dgm:t>
    </dgm:pt>
    <dgm:pt modelId="{177223A3-1F11-4693-9C4A-6413D8842D8F}">
      <dgm:prSet/>
      <dgm:spPr>
        <a:solidFill>
          <a:srgbClr val="C5E86C"/>
        </a:solidFill>
      </dgm:spPr>
      <dgm:t>
        <a:bodyPr/>
        <a:lstStyle/>
        <a:p>
          <a:r>
            <a:rPr lang="en-US" b="1" cap="none" spc="0" dirty="0">
              <a:ln w="0"/>
              <a:solidFill>
                <a:schemeClr val="tx1"/>
              </a:solidFill>
              <a:effectLst>
                <a:outerShdw blurRad="38100" dist="19050" dir="2700000" algn="tl" rotWithShape="0">
                  <a:schemeClr val="dk1">
                    <a:alpha val="40000"/>
                  </a:schemeClr>
                </a:outerShdw>
              </a:effectLst>
            </a:rPr>
            <a:t>Patient Experience:  </a:t>
          </a:r>
          <a:r>
            <a:rPr lang="en-US" b="0" cap="none" spc="0" dirty="0">
              <a:ln w="0"/>
              <a:solidFill>
                <a:schemeClr val="tx1"/>
              </a:solidFill>
              <a:effectLst>
                <a:outerShdw blurRad="38100" dist="19050" dir="2700000" algn="tl" rotWithShape="0">
                  <a:schemeClr val="dk1">
                    <a:alpha val="40000"/>
                  </a:schemeClr>
                </a:outerShdw>
              </a:effectLst>
            </a:rPr>
            <a:t>Improve patient experience scores and provide timely care to deliver exceptional quality and value</a:t>
          </a:r>
        </a:p>
      </dgm:t>
    </dgm:pt>
    <dgm:pt modelId="{2BB6A763-802B-4B95-9645-FFE7749F6732}" type="parTrans" cxnId="{71CF7B4E-9099-499E-89DD-3A62A12D2E6F}">
      <dgm:prSet/>
      <dgm:spPr/>
      <dgm:t>
        <a:bodyPr/>
        <a:lstStyle/>
        <a:p>
          <a:endParaRPr lang="en-US">
            <a:ln>
              <a:solidFill>
                <a:schemeClr val="bg2">
                  <a:lumMod val="90000"/>
                </a:schemeClr>
              </a:solidFill>
            </a:ln>
          </a:endParaRPr>
        </a:p>
      </dgm:t>
    </dgm:pt>
    <dgm:pt modelId="{C998BB7F-ED0B-4682-ABA3-553045B7EA21}" type="sibTrans" cxnId="{71CF7B4E-9099-499E-89DD-3A62A12D2E6F}">
      <dgm:prSet/>
      <dgm:spPr/>
      <dgm:t>
        <a:bodyPr/>
        <a:lstStyle/>
        <a:p>
          <a:endParaRPr lang="en-US">
            <a:ln>
              <a:solidFill>
                <a:schemeClr val="bg2">
                  <a:lumMod val="90000"/>
                </a:schemeClr>
              </a:solidFill>
            </a:ln>
          </a:endParaRPr>
        </a:p>
      </dgm:t>
    </dgm:pt>
    <dgm:pt modelId="{C9858190-BC27-4D82-8C70-3E313106188A}" type="pres">
      <dgm:prSet presAssocID="{2FE62468-24CC-4E7C-914A-45175265E437}" presName="Name0" presStyleCnt="0">
        <dgm:presLayoutVars>
          <dgm:chMax val="7"/>
          <dgm:chPref val="7"/>
          <dgm:dir/>
        </dgm:presLayoutVars>
      </dgm:prSet>
      <dgm:spPr/>
    </dgm:pt>
    <dgm:pt modelId="{68CBD361-1983-4AAD-BA62-4DEA6A9B8B7F}" type="pres">
      <dgm:prSet presAssocID="{2FE62468-24CC-4E7C-914A-45175265E437}" presName="Name1" presStyleCnt="0"/>
      <dgm:spPr/>
    </dgm:pt>
    <dgm:pt modelId="{F2ACCE2B-2FCD-4C95-89CC-63F184E4FF74}" type="pres">
      <dgm:prSet presAssocID="{2FE62468-24CC-4E7C-914A-45175265E437}" presName="cycle" presStyleCnt="0"/>
      <dgm:spPr/>
    </dgm:pt>
    <dgm:pt modelId="{7245610D-8136-4898-BA76-42584AE7B398}" type="pres">
      <dgm:prSet presAssocID="{2FE62468-24CC-4E7C-914A-45175265E437}" presName="srcNode" presStyleLbl="node1" presStyleIdx="0" presStyleCnt="4"/>
      <dgm:spPr/>
    </dgm:pt>
    <dgm:pt modelId="{A9E3F922-3AAE-4139-B9AE-6AB6FB6D56E0}" type="pres">
      <dgm:prSet presAssocID="{2FE62468-24CC-4E7C-914A-45175265E437}" presName="conn" presStyleLbl="parChTrans1D2" presStyleIdx="0" presStyleCnt="1"/>
      <dgm:spPr/>
    </dgm:pt>
    <dgm:pt modelId="{4A7D3E49-8287-4C9A-A3B1-82E69F53B9AF}" type="pres">
      <dgm:prSet presAssocID="{2FE62468-24CC-4E7C-914A-45175265E437}" presName="extraNode" presStyleLbl="node1" presStyleIdx="0" presStyleCnt="4"/>
      <dgm:spPr/>
    </dgm:pt>
    <dgm:pt modelId="{4331C531-96F7-448B-BADE-4BB16BEFE6D5}" type="pres">
      <dgm:prSet presAssocID="{2FE62468-24CC-4E7C-914A-45175265E437}" presName="dstNode" presStyleLbl="node1" presStyleIdx="0" presStyleCnt="4"/>
      <dgm:spPr/>
    </dgm:pt>
    <dgm:pt modelId="{AE7C1C9D-C91D-40D5-847D-D7661F24395E}" type="pres">
      <dgm:prSet presAssocID="{2B811055-5004-498D-A894-9DCC72EC85E2}" presName="text_1" presStyleLbl="node1" presStyleIdx="0" presStyleCnt="4" custScaleY="146263" custLinFactNeighborX="127" custLinFactNeighborY="-27373">
        <dgm:presLayoutVars>
          <dgm:bulletEnabled val="1"/>
        </dgm:presLayoutVars>
      </dgm:prSet>
      <dgm:spPr/>
    </dgm:pt>
    <dgm:pt modelId="{715C39EA-C917-4B78-A9FA-816AC1F03EF2}" type="pres">
      <dgm:prSet presAssocID="{2B811055-5004-498D-A894-9DCC72EC85E2}" presName="accent_1" presStyleCnt="0"/>
      <dgm:spPr/>
    </dgm:pt>
    <dgm:pt modelId="{0070A622-F534-4089-94E0-D33B19B169FA}" type="pres">
      <dgm:prSet presAssocID="{2B811055-5004-498D-A894-9DCC72EC85E2}" presName="accentRepeatNode" presStyleLbl="solidFgAcc1" presStyleIdx="0" presStyleCnt="4" custLinFactNeighborX="1305" custLinFactNeighborY="-26332"/>
      <dgm:spPr>
        <a:solidFill>
          <a:schemeClr val="bg1"/>
        </a:solidFill>
        <a:ln>
          <a:solidFill>
            <a:schemeClr val="tx2">
              <a:lumMod val="40000"/>
              <a:lumOff val="60000"/>
            </a:schemeClr>
          </a:solidFill>
        </a:ln>
      </dgm:spPr>
    </dgm:pt>
    <dgm:pt modelId="{A63E8730-C7ED-45B9-AFD7-6D3C4132DB2D}" type="pres">
      <dgm:prSet presAssocID="{EEFE58DA-1AD1-445F-B480-FB16A37BBBE9}" presName="text_2" presStyleLbl="node1" presStyleIdx="1" presStyleCnt="4" custScaleY="143347">
        <dgm:presLayoutVars>
          <dgm:bulletEnabled val="1"/>
        </dgm:presLayoutVars>
      </dgm:prSet>
      <dgm:spPr/>
    </dgm:pt>
    <dgm:pt modelId="{3E87C6D9-0690-44C5-AB34-FF2D9F8A3834}" type="pres">
      <dgm:prSet presAssocID="{EEFE58DA-1AD1-445F-B480-FB16A37BBBE9}" presName="accent_2" presStyleCnt="0"/>
      <dgm:spPr/>
    </dgm:pt>
    <dgm:pt modelId="{6EDA3A76-E544-42C5-99CE-1E6D2B5E8F2B}" type="pres">
      <dgm:prSet presAssocID="{EEFE58DA-1AD1-445F-B480-FB16A37BBBE9}" presName="accentRepeatNode" presStyleLbl="solidFgAcc1" presStyleIdx="1" presStyleCnt="4"/>
      <dgm:spPr/>
    </dgm:pt>
    <dgm:pt modelId="{9C6D5FE7-013A-4B80-8FC7-A45636883655}" type="pres">
      <dgm:prSet presAssocID="{177223A3-1F11-4693-9C4A-6413D8842D8F}" presName="text_3" presStyleLbl="node1" presStyleIdx="2" presStyleCnt="4">
        <dgm:presLayoutVars>
          <dgm:bulletEnabled val="1"/>
        </dgm:presLayoutVars>
      </dgm:prSet>
      <dgm:spPr/>
    </dgm:pt>
    <dgm:pt modelId="{E3A8F7FC-544C-45BF-8D3F-50D6D3BC09E1}" type="pres">
      <dgm:prSet presAssocID="{177223A3-1F11-4693-9C4A-6413D8842D8F}" presName="accent_3" presStyleCnt="0"/>
      <dgm:spPr/>
    </dgm:pt>
    <dgm:pt modelId="{C35A9C21-6899-4D90-A528-CC9F2FE17451}" type="pres">
      <dgm:prSet presAssocID="{177223A3-1F11-4693-9C4A-6413D8842D8F}" presName="accentRepeatNode" presStyleLbl="solidFgAcc1" presStyleIdx="2" presStyleCnt="4"/>
      <dgm:spPr/>
    </dgm:pt>
    <dgm:pt modelId="{35AAF2FA-CE03-4306-A8DA-28DB9CAE7D8E}" type="pres">
      <dgm:prSet presAssocID="{E0468F0E-D572-4052-BD50-4524F5A58160}" presName="text_4" presStyleLbl="node1" presStyleIdx="3" presStyleCnt="4" custScaleY="169435" custLinFactNeighborX="-303" custLinFactNeighborY="29500">
        <dgm:presLayoutVars>
          <dgm:bulletEnabled val="1"/>
        </dgm:presLayoutVars>
      </dgm:prSet>
      <dgm:spPr/>
    </dgm:pt>
    <dgm:pt modelId="{7F34499F-EE91-4365-ABD7-AF4D259DF396}" type="pres">
      <dgm:prSet presAssocID="{E0468F0E-D572-4052-BD50-4524F5A58160}" presName="accent_4" presStyleCnt="0"/>
      <dgm:spPr/>
    </dgm:pt>
    <dgm:pt modelId="{01EF0F67-63C3-4CEB-B2EA-873009022501}" type="pres">
      <dgm:prSet presAssocID="{E0468F0E-D572-4052-BD50-4524F5A58160}" presName="accentRepeatNode" presStyleLbl="solidFgAcc1" presStyleIdx="3" presStyleCnt="4"/>
      <dgm:spPr>
        <a:ln>
          <a:solidFill>
            <a:schemeClr val="tx2">
              <a:lumMod val="40000"/>
              <a:lumOff val="60000"/>
            </a:schemeClr>
          </a:solidFill>
        </a:ln>
      </dgm:spPr>
    </dgm:pt>
  </dgm:ptLst>
  <dgm:cxnLst>
    <dgm:cxn modelId="{70B8DC36-DA93-487B-918B-98FEE81768C2}" srcId="{2FE62468-24CC-4E7C-914A-45175265E437}" destId="{E0468F0E-D572-4052-BD50-4524F5A58160}" srcOrd="3" destOrd="0" parTransId="{A0AA9A73-F108-4181-B608-6C870E481C62}" sibTransId="{34623E6D-23F6-4E87-B78F-BC45F6526F31}"/>
    <dgm:cxn modelId="{EFDA2B45-56C0-40D3-87DD-A1D0EE5B43FC}" type="presOf" srcId="{177223A3-1F11-4693-9C4A-6413D8842D8F}" destId="{9C6D5FE7-013A-4B80-8FC7-A45636883655}" srcOrd="0" destOrd="0" presId="urn:microsoft.com/office/officeart/2008/layout/VerticalCurvedList"/>
    <dgm:cxn modelId="{4C836B49-C7A2-4F3E-BDD5-09505AD54D8F}" type="presOf" srcId="{2FE62468-24CC-4E7C-914A-45175265E437}" destId="{C9858190-BC27-4D82-8C70-3E313106188A}" srcOrd="0" destOrd="0" presId="urn:microsoft.com/office/officeart/2008/layout/VerticalCurvedList"/>
    <dgm:cxn modelId="{71CF7B4E-9099-499E-89DD-3A62A12D2E6F}" srcId="{2FE62468-24CC-4E7C-914A-45175265E437}" destId="{177223A3-1F11-4693-9C4A-6413D8842D8F}" srcOrd="2" destOrd="0" parTransId="{2BB6A763-802B-4B95-9645-FFE7749F6732}" sibTransId="{C998BB7F-ED0B-4682-ABA3-553045B7EA21}"/>
    <dgm:cxn modelId="{4D2DF2A1-9CF7-4822-9BFE-9C6B488B2FA0}" srcId="{2FE62468-24CC-4E7C-914A-45175265E437}" destId="{2B811055-5004-498D-A894-9DCC72EC85E2}" srcOrd="0" destOrd="0" parTransId="{0A72C8B0-AB1E-4945-8AFF-E20DE6FA6431}" sibTransId="{EA7ADE25-37F5-4D2C-8BA1-526CF9A7BBA7}"/>
    <dgm:cxn modelId="{2B1961A8-4DBE-46D9-94DB-932D1AD3C6D8}" type="presOf" srcId="{2B811055-5004-498D-A894-9DCC72EC85E2}" destId="{AE7C1C9D-C91D-40D5-847D-D7661F24395E}" srcOrd="0" destOrd="0" presId="urn:microsoft.com/office/officeart/2008/layout/VerticalCurvedList"/>
    <dgm:cxn modelId="{8721F5B5-D3FF-4CDD-9B50-2B787E58F04D}" type="presOf" srcId="{EA7ADE25-37F5-4D2C-8BA1-526CF9A7BBA7}" destId="{A9E3F922-3AAE-4139-B9AE-6AB6FB6D56E0}" srcOrd="0" destOrd="0" presId="urn:microsoft.com/office/officeart/2008/layout/VerticalCurvedList"/>
    <dgm:cxn modelId="{5E44FFD0-5DA7-40DE-960E-8FAFE468C2AF}" type="presOf" srcId="{E0468F0E-D572-4052-BD50-4524F5A58160}" destId="{35AAF2FA-CE03-4306-A8DA-28DB9CAE7D8E}" srcOrd="0" destOrd="0" presId="urn:microsoft.com/office/officeart/2008/layout/VerticalCurvedList"/>
    <dgm:cxn modelId="{712596DA-D22E-4B66-A38F-44A37D9A6084}" srcId="{2FE62468-24CC-4E7C-914A-45175265E437}" destId="{EEFE58DA-1AD1-445F-B480-FB16A37BBBE9}" srcOrd="1" destOrd="0" parTransId="{D48A0FFB-040F-499E-91F5-2AE961210821}" sibTransId="{0FA0D27F-39AC-4D46-87EC-66E120AB92AE}"/>
    <dgm:cxn modelId="{1CEEB8FE-C2E0-4E91-A425-B8DFE811CB81}" type="presOf" srcId="{EEFE58DA-1AD1-445F-B480-FB16A37BBBE9}" destId="{A63E8730-C7ED-45B9-AFD7-6D3C4132DB2D}" srcOrd="0" destOrd="0" presId="urn:microsoft.com/office/officeart/2008/layout/VerticalCurvedList"/>
    <dgm:cxn modelId="{71DFB277-BE07-424F-81C2-6CDF954D2A61}" type="presParOf" srcId="{C9858190-BC27-4D82-8C70-3E313106188A}" destId="{68CBD361-1983-4AAD-BA62-4DEA6A9B8B7F}" srcOrd="0" destOrd="0" presId="urn:microsoft.com/office/officeart/2008/layout/VerticalCurvedList"/>
    <dgm:cxn modelId="{CF9BF826-AF0D-4BE4-B871-A8A09410B149}" type="presParOf" srcId="{68CBD361-1983-4AAD-BA62-4DEA6A9B8B7F}" destId="{F2ACCE2B-2FCD-4C95-89CC-63F184E4FF74}" srcOrd="0" destOrd="0" presId="urn:microsoft.com/office/officeart/2008/layout/VerticalCurvedList"/>
    <dgm:cxn modelId="{DB7B3175-A2F3-4585-B8B5-E942B7DC7CF1}" type="presParOf" srcId="{F2ACCE2B-2FCD-4C95-89CC-63F184E4FF74}" destId="{7245610D-8136-4898-BA76-42584AE7B398}" srcOrd="0" destOrd="0" presId="urn:microsoft.com/office/officeart/2008/layout/VerticalCurvedList"/>
    <dgm:cxn modelId="{00358650-10A2-4D01-A662-DD003CE1D280}" type="presParOf" srcId="{F2ACCE2B-2FCD-4C95-89CC-63F184E4FF74}" destId="{A9E3F922-3AAE-4139-B9AE-6AB6FB6D56E0}" srcOrd="1" destOrd="0" presId="urn:microsoft.com/office/officeart/2008/layout/VerticalCurvedList"/>
    <dgm:cxn modelId="{D834FF89-6F5C-46DB-BFBC-F65D04E17FED}" type="presParOf" srcId="{F2ACCE2B-2FCD-4C95-89CC-63F184E4FF74}" destId="{4A7D3E49-8287-4C9A-A3B1-82E69F53B9AF}" srcOrd="2" destOrd="0" presId="urn:microsoft.com/office/officeart/2008/layout/VerticalCurvedList"/>
    <dgm:cxn modelId="{FEC9F37B-F6C6-4DBD-923A-036B34B0A6A4}" type="presParOf" srcId="{F2ACCE2B-2FCD-4C95-89CC-63F184E4FF74}" destId="{4331C531-96F7-448B-BADE-4BB16BEFE6D5}" srcOrd="3" destOrd="0" presId="urn:microsoft.com/office/officeart/2008/layout/VerticalCurvedList"/>
    <dgm:cxn modelId="{0CB229FE-3884-4C12-B4F9-760F1B84361F}" type="presParOf" srcId="{68CBD361-1983-4AAD-BA62-4DEA6A9B8B7F}" destId="{AE7C1C9D-C91D-40D5-847D-D7661F24395E}" srcOrd="1" destOrd="0" presId="urn:microsoft.com/office/officeart/2008/layout/VerticalCurvedList"/>
    <dgm:cxn modelId="{2D532F12-DA95-4D41-BFFB-3C9C39EDCC53}" type="presParOf" srcId="{68CBD361-1983-4AAD-BA62-4DEA6A9B8B7F}" destId="{715C39EA-C917-4B78-A9FA-816AC1F03EF2}" srcOrd="2" destOrd="0" presId="urn:microsoft.com/office/officeart/2008/layout/VerticalCurvedList"/>
    <dgm:cxn modelId="{D506E8F6-449B-4310-A008-43DE60E3E0C8}" type="presParOf" srcId="{715C39EA-C917-4B78-A9FA-816AC1F03EF2}" destId="{0070A622-F534-4089-94E0-D33B19B169FA}" srcOrd="0" destOrd="0" presId="urn:microsoft.com/office/officeart/2008/layout/VerticalCurvedList"/>
    <dgm:cxn modelId="{4F1F4066-205F-4CD3-B15E-17A7A0DB20E3}" type="presParOf" srcId="{68CBD361-1983-4AAD-BA62-4DEA6A9B8B7F}" destId="{A63E8730-C7ED-45B9-AFD7-6D3C4132DB2D}" srcOrd="3" destOrd="0" presId="urn:microsoft.com/office/officeart/2008/layout/VerticalCurvedList"/>
    <dgm:cxn modelId="{ED5E8A8E-BCFD-49F4-9916-169D5BD2DAE9}" type="presParOf" srcId="{68CBD361-1983-4AAD-BA62-4DEA6A9B8B7F}" destId="{3E87C6D9-0690-44C5-AB34-FF2D9F8A3834}" srcOrd="4" destOrd="0" presId="urn:microsoft.com/office/officeart/2008/layout/VerticalCurvedList"/>
    <dgm:cxn modelId="{954D19FD-0A42-4351-A67D-5927B7A5329D}" type="presParOf" srcId="{3E87C6D9-0690-44C5-AB34-FF2D9F8A3834}" destId="{6EDA3A76-E544-42C5-99CE-1E6D2B5E8F2B}" srcOrd="0" destOrd="0" presId="urn:microsoft.com/office/officeart/2008/layout/VerticalCurvedList"/>
    <dgm:cxn modelId="{A1526D36-FA8F-4D36-9B81-C8C735B2080C}" type="presParOf" srcId="{68CBD361-1983-4AAD-BA62-4DEA6A9B8B7F}" destId="{9C6D5FE7-013A-4B80-8FC7-A45636883655}" srcOrd="5" destOrd="0" presId="urn:microsoft.com/office/officeart/2008/layout/VerticalCurvedList"/>
    <dgm:cxn modelId="{AEA9004B-2D0C-4483-A7A7-C39BA7F6B41D}" type="presParOf" srcId="{68CBD361-1983-4AAD-BA62-4DEA6A9B8B7F}" destId="{E3A8F7FC-544C-45BF-8D3F-50D6D3BC09E1}" srcOrd="6" destOrd="0" presId="urn:microsoft.com/office/officeart/2008/layout/VerticalCurvedList"/>
    <dgm:cxn modelId="{C3B5E8E4-D46D-4C6B-B74D-01FB1F830F7F}" type="presParOf" srcId="{E3A8F7FC-544C-45BF-8D3F-50D6D3BC09E1}" destId="{C35A9C21-6899-4D90-A528-CC9F2FE17451}" srcOrd="0" destOrd="0" presId="urn:microsoft.com/office/officeart/2008/layout/VerticalCurvedList"/>
    <dgm:cxn modelId="{B957C218-648B-494F-B0D1-E961EB87F008}" type="presParOf" srcId="{68CBD361-1983-4AAD-BA62-4DEA6A9B8B7F}" destId="{35AAF2FA-CE03-4306-A8DA-28DB9CAE7D8E}" srcOrd="7" destOrd="0" presId="urn:microsoft.com/office/officeart/2008/layout/VerticalCurvedList"/>
    <dgm:cxn modelId="{D06C91E5-346B-43E1-8CE9-C06EF746C846}" type="presParOf" srcId="{68CBD361-1983-4AAD-BA62-4DEA6A9B8B7F}" destId="{7F34499F-EE91-4365-ABD7-AF4D259DF396}" srcOrd="8" destOrd="0" presId="urn:microsoft.com/office/officeart/2008/layout/VerticalCurvedList"/>
    <dgm:cxn modelId="{5289584D-7748-42DE-985B-C9A2D5DF4278}" type="presParOf" srcId="{7F34499F-EE91-4365-ABD7-AF4D259DF396}" destId="{01EF0F67-63C3-4CEB-B2EA-873009022501}"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377B303-ADC1-41D8-AA7D-4AF889D39FC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E61A82E-3959-466F-A43B-EFBCB3591035}">
      <dgm:prSet/>
      <dgm:spPr/>
      <dgm:t>
        <a:bodyPr/>
        <a:lstStyle/>
        <a:p>
          <a:r>
            <a:rPr lang="en-US" dirty="0"/>
            <a:t>Decreasing time from order to discharge</a:t>
          </a:r>
        </a:p>
      </dgm:t>
    </dgm:pt>
    <dgm:pt modelId="{DCAD1CA5-BFBD-423E-B216-5F9B17FDAAB4}" type="parTrans" cxnId="{9B859822-FE1F-4472-856E-B1F754BB25F3}">
      <dgm:prSet/>
      <dgm:spPr/>
      <dgm:t>
        <a:bodyPr/>
        <a:lstStyle/>
        <a:p>
          <a:endParaRPr lang="en-US"/>
        </a:p>
      </dgm:t>
    </dgm:pt>
    <dgm:pt modelId="{5C31F689-BE28-4BEC-90E7-50B4D99E1B1A}" type="sibTrans" cxnId="{9B859822-FE1F-4472-856E-B1F754BB25F3}">
      <dgm:prSet/>
      <dgm:spPr/>
      <dgm:t>
        <a:bodyPr/>
        <a:lstStyle/>
        <a:p>
          <a:endParaRPr lang="en-US"/>
        </a:p>
      </dgm:t>
    </dgm:pt>
    <dgm:pt modelId="{CC3AB0C9-E23F-4202-8F6C-950FD3CA4643}">
      <dgm:prSet/>
      <dgm:spPr/>
      <dgm:t>
        <a:bodyPr/>
        <a:lstStyle/>
        <a:p>
          <a:r>
            <a:rPr lang="en-US" dirty="0"/>
            <a:t>Increasing the percentage of 11am discharge</a:t>
          </a:r>
        </a:p>
      </dgm:t>
    </dgm:pt>
    <dgm:pt modelId="{477F9DCF-4B6B-4A84-AA0C-B4451C04DBCE}" type="parTrans" cxnId="{C8836D5A-E2CA-4434-8E24-9B5473B45214}">
      <dgm:prSet/>
      <dgm:spPr/>
      <dgm:t>
        <a:bodyPr/>
        <a:lstStyle/>
        <a:p>
          <a:endParaRPr lang="en-US"/>
        </a:p>
      </dgm:t>
    </dgm:pt>
    <dgm:pt modelId="{D8077DE5-699C-4EDE-9FE1-FE4A4435A39F}" type="sibTrans" cxnId="{C8836D5A-E2CA-4434-8E24-9B5473B45214}">
      <dgm:prSet/>
      <dgm:spPr/>
      <dgm:t>
        <a:bodyPr/>
        <a:lstStyle/>
        <a:p>
          <a:endParaRPr lang="en-US"/>
        </a:p>
      </dgm:t>
    </dgm:pt>
    <dgm:pt modelId="{46D0EFC3-B721-4BE4-9B17-C920AAB3932A}">
      <dgm:prSet/>
      <dgm:spPr/>
      <dgm:t>
        <a:bodyPr/>
        <a:lstStyle/>
        <a:p>
          <a:r>
            <a:rPr lang="en-US" dirty="0"/>
            <a:t>Decreasing incidental overtime</a:t>
          </a:r>
        </a:p>
      </dgm:t>
    </dgm:pt>
    <dgm:pt modelId="{6F538DA2-1916-43B5-BA91-2A1584A86871}" type="parTrans" cxnId="{9489C030-1EE1-4CCF-BD2C-68F4F5124B76}">
      <dgm:prSet/>
      <dgm:spPr/>
      <dgm:t>
        <a:bodyPr/>
        <a:lstStyle/>
        <a:p>
          <a:endParaRPr lang="en-US"/>
        </a:p>
      </dgm:t>
    </dgm:pt>
    <dgm:pt modelId="{B0A8F450-7A80-4A23-8FFE-1EFDA79950B0}" type="sibTrans" cxnId="{9489C030-1EE1-4CCF-BD2C-68F4F5124B76}">
      <dgm:prSet/>
      <dgm:spPr/>
      <dgm:t>
        <a:bodyPr/>
        <a:lstStyle/>
        <a:p>
          <a:endParaRPr lang="en-US"/>
        </a:p>
      </dgm:t>
    </dgm:pt>
    <dgm:pt modelId="{E9F96D4F-1DB3-40F1-85E4-CC5ADE5AC147}" type="pres">
      <dgm:prSet presAssocID="{9377B303-ADC1-41D8-AA7D-4AF889D39FC8}" presName="root" presStyleCnt="0">
        <dgm:presLayoutVars>
          <dgm:dir/>
          <dgm:resizeHandles val="exact"/>
        </dgm:presLayoutVars>
      </dgm:prSet>
      <dgm:spPr/>
    </dgm:pt>
    <dgm:pt modelId="{4B2B9C89-90EC-468E-9E51-3F06037F555B}" type="pres">
      <dgm:prSet presAssocID="{1E61A82E-3959-466F-A43B-EFBCB3591035}" presName="compNode" presStyleCnt="0"/>
      <dgm:spPr/>
    </dgm:pt>
    <dgm:pt modelId="{940F8401-60F5-4E94-8C89-20ADE06770D3}" type="pres">
      <dgm:prSet presAssocID="{1E61A82E-3959-466F-A43B-EFBCB359103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ward trend"/>
        </a:ext>
      </dgm:extLst>
    </dgm:pt>
    <dgm:pt modelId="{80D78B3F-9787-424F-8C3E-46A24CE4C193}" type="pres">
      <dgm:prSet presAssocID="{1E61A82E-3959-466F-A43B-EFBCB3591035}" presName="spaceRect" presStyleCnt="0"/>
      <dgm:spPr/>
    </dgm:pt>
    <dgm:pt modelId="{86B1AF95-F577-4970-B4F7-470E3E42BB91}" type="pres">
      <dgm:prSet presAssocID="{1E61A82E-3959-466F-A43B-EFBCB3591035}" presName="textRect" presStyleLbl="revTx" presStyleIdx="0" presStyleCnt="3">
        <dgm:presLayoutVars>
          <dgm:chMax val="1"/>
          <dgm:chPref val="1"/>
        </dgm:presLayoutVars>
      </dgm:prSet>
      <dgm:spPr/>
    </dgm:pt>
    <dgm:pt modelId="{E5930EFC-3D8F-4EBC-A252-724D42013E24}" type="pres">
      <dgm:prSet presAssocID="{5C31F689-BE28-4BEC-90E7-50B4D99E1B1A}" presName="sibTrans" presStyleCnt="0"/>
      <dgm:spPr/>
    </dgm:pt>
    <dgm:pt modelId="{18285CD8-7996-47D2-BF0C-5E99931B94F1}" type="pres">
      <dgm:prSet presAssocID="{CC3AB0C9-E23F-4202-8F6C-950FD3CA4643}" presName="compNode" presStyleCnt="0"/>
      <dgm:spPr/>
    </dgm:pt>
    <dgm:pt modelId="{D329BC21-C343-425D-9280-BE6EF57A04BE}" type="pres">
      <dgm:prSet presAssocID="{CC3AB0C9-E23F-4202-8F6C-950FD3CA464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E0A43A90-82BF-48C1-9B21-A663D68CF6B7}" type="pres">
      <dgm:prSet presAssocID="{CC3AB0C9-E23F-4202-8F6C-950FD3CA4643}" presName="spaceRect" presStyleCnt="0"/>
      <dgm:spPr/>
    </dgm:pt>
    <dgm:pt modelId="{2038BF82-755E-4168-BE88-655B9CC065C9}" type="pres">
      <dgm:prSet presAssocID="{CC3AB0C9-E23F-4202-8F6C-950FD3CA4643}" presName="textRect" presStyleLbl="revTx" presStyleIdx="1" presStyleCnt="3">
        <dgm:presLayoutVars>
          <dgm:chMax val="1"/>
          <dgm:chPref val="1"/>
        </dgm:presLayoutVars>
      </dgm:prSet>
      <dgm:spPr/>
    </dgm:pt>
    <dgm:pt modelId="{3384EBDC-727E-410C-AB7E-606D61558A20}" type="pres">
      <dgm:prSet presAssocID="{D8077DE5-699C-4EDE-9FE1-FE4A4435A39F}" presName="sibTrans" presStyleCnt="0"/>
      <dgm:spPr/>
    </dgm:pt>
    <dgm:pt modelId="{C486E9A0-5F64-491C-8F4D-AA2E7D898298}" type="pres">
      <dgm:prSet presAssocID="{46D0EFC3-B721-4BE4-9B17-C920AAB3932A}" presName="compNode" presStyleCnt="0"/>
      <dgm:spPr/>
    </dgm:pt>
    <dgm:pt modelId="{49C4481C-C5D7-4CAC-AFE4-E5929D6D7B58}" type="pres">
      <dgm:prSet presAssocID="{46D0EFC3-B721-4BE4-9B17-C920AAB3932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F486E8A-D51A-423F-A66B-2ECCE9934328}" type="pres">
      <dgm:prSet presAssocID="{46D0EFC3-B721-4BE4-9B17-C920AAB3932A}" presName="spaceRect" presStyleCnt="0"/>
      <dgm:spPr/>
    </dgm:pt>
    <dgm:pt modelId="{4AB2C742-1201-41E1-A7A5-73AA893DFF89}" type="pres">
      <dgm:prSet presAssocID="{46D0EFC3-B721-4BE4-9B17-C920AAB3932A}" presName="textRect" presStyleLbl="revTx" presStyleIdx="2" presStyleCnt="3">
        <dgm:presLayoutVars>
          <dgm:chMax val="1"/>
          <dgm:chPref val="1"/>
        </dgm:presLayoutVars>
      </dgm:prSet>
      <dgm:spPr/>
    </dgm:pt>
  </dgm:ptLst>
  <dgm:cxnLst>
    <dgm:cxn modelId="{9B859822-FE1F-4472-856E-B1F754BB25F3}" srcId="{9377B303-ADC1-41D8-AA7D-4AF889D39FC8}" destId="{1E61A82E-3959-466F-A43B-EFBCB3591035}" srcOrd="0" destOrd="0" parTransId="{DCAD1CA5-BFBD-423E-B216-5F9B17FDAAB4}" sibTransId="{5C31F689-BE28-4BEC-90E7-50B4D99E1B1A}"/>
    <dgm:cxn modelId="{9489C030-1EE1-4CCF-BD2C-68F4F5124B76}" srcId="{9377B303-ADC1-41D8-AA7D-4AF889D39FC8}" destId="{46D0EFC3-B721-4BE4-9B17-C920AAB3932A}" srcOrd="2" destOrd="0" parTransId="{6F538DA2-1916-43B5-BA91-2A1584A86871}" sibTransId="{B0A8F450-7A80-4A23-8FFE-1EFDA79950B0}"/>
    <dgm:cxn modelId="{C8836D5A-E2CA-4434-8E24-9B5473B45214}" srcId="{9377B303-ADC1-41D8-AA7D-4AF889D39FC8}" destId="{CC3AB0C9-E23F-4202-8F6C-950FD3CA4643}" srcOrd="1" destOrd="0" parTransId="{477F9DCF-4B6B-4A84-AA0C-B4451C04DBCE}" sibTransId="{D8077DE5-699C-4EDE-9FE1-FE4A4435A39F}"/>
    <dgm:cxn modelId="{440E3D84-2A19-4A2A-AEE5-6655F6B47465}" type="presOf" srcId="{46D0EFC3-B721-4BE4-9B17-C920AAB3932A}" destId="{4AB2C742-1201-41E1-A7A5-73AA893DFF89}" srcOrd="0" destOrd="0" presId="urn:microsoft.com/office/officeart/2018/2/layout/IconLabelList"/>
    <dgm:cxn modelId="{D36423CF-8719-4553-AC5C-F78AB4477C3C}" type="presOf" srcId="{9377B303-ADC1-41D8-AA7D-4AF889D39FC8}" destId="{E9F96D4F-1DB3-40F1-85E4-CC5ADE5AC147}" srcOrd="0" destOrd="0" presId="urn:microsoft.com/office/officeart/2018/2/layout/IconLabelList"/>
    <dgm:cxn modelId="{583FDDD5-A714-4857-A4CA-EE9DA5C44A8F}" type="presOf" srcId="{1E61A82E-3959-466F-A43B-EFBCB3591035}" destId="{86B1AF95-F577-4970-B4F7-470E3E42BB91}" srcOrd="0" destOrd="0" presId="urn:microsoft.com/office/officeart/2018/2/layout/IconLabelList"/>
    <dgm:cxn modelId="{5CD00AEE-C508-4DD4-B191-6E5B2557FF21}" type="presOf" srcId="{CC3AB0C9-E23F-4202-8F6C-950FD3CA4643}" destId="{2038BF82-755E-4168-BE88-655B9CC065C9}" srcOrd="0" destOrd="0" presId="urn:microsoft.com/office/officeart/2018/2/layout/IconLabelList"/>
    <dgm:cxn modelId="{BBD80316-DB64-445D-A6E5-8D8881E0D456}" type="presParOf" srcId="{E9F96D4F-1DB3-40F1-85E4-CC5ADE5AC147}" destId="{4B2B9C89-90EC-468E-9E51-3F06037F555B}" srcOrd="0" destOrd="0" presId="urn:microsoft.com/office/officeart/2018/2/layout/IconLabelList"/>
    <dgm:cxn modelId="{8337F43D-B34C-4571-8499-080CC253059C}" type="presParOf" srcId="{4B2B9C89-90EC-468E-9E51-3F06037F555B}" destId="{940F8401-60F5-4E94-8C89-20ADE06770D3}" srcOrd="0" destOrd="0" presId="urn:microsoft.com/office/officeart/2018/2/layout/IconLabelList"/>
    <dgm:cxn modelId="{BE89741C-97BB-4D51-91BC-D67E6891B564}" type="presParOf" srcId="{4B2B9C89-90EC-468E-9E51-3F06037F555B}" destId="{80D78B3F-9787-424F-8C3E-46A24CE4C193}" srcOrd="1" destOrd="0" presId="urn:microsoft.com/office/officeart/2018/2/layout/IconLabelList"/>
    <dgm:cxn modelId="{97247324-3A8D-4024-BC73-2463F8970AA7}" type="presParOf" srcId="{4B2B9C89-90EC-468E-9E51-3F06037F555B}" destId="{86B1AF95-F577-4970-B4F7-470E3E42BB91}" srcOrd="2" destOrd="0" presId="urn:microsoft.com/office/officeart/2018/2/layout/IconLabelList"/>
    <dgm:cxn modelId="{A7EC8007-8BE8-4121-AFA2-3E06066A8434}" type="presParOf" srcId="{E9F96D4F-1DB3-40F1-85E4-CC5ADE5AC147}" destId="{E5930EFC-3D8F-4EBC-A252-724D42013E24}" srcOrd="1" destOrd="0" presId="urn:microsoft.com/office/officeart/2018/2/layout/IconLabelList"/>
    <dgm:cxn modelId="{3A5C0521-2F07-48D0-837F-05F7805A1545}" type="presParOf" srcId="{E9F96D4F-1DB3-40F1-85E4-CC5ADE5AC147}" destId="{18285CD8-7996-47D2-BF0C-5E99931B94F1}" srcOrd="2" destOrd="0" presId="urn:microsoft.com/office/officeart/2018/2/layout/IconLabelList"/>
    <dgm:cxn modelId="{A20F660E-F05E-45D4-85CB-E1DBE21EAA75}" type="presParOf" srcId="{18285CD8-7996-47D2-BF0C-5E99931B94F1}" destId="{D329BC21-C343-425D-9280-BE6EF57A04BE}" srcOrd="0" destOrd="0" presId="urn:microsoft.com/office/officeart/2018/2/layout/IconLabelList"/>
    <dgm:cxn modelId="{6A536BD3-9E6D-41F4-B797-95F6C46E8B06}" type="presParOf" srcId="{18285CD8-7996-47D2-BF0C-5E99931B94F1}" destId="{E0A43A90-82BF-48C1-9B21-A663D68CF6B7}" srcOrd="1" destOrd="0" presId="urn:microsoft.com/office/officeart/2018/2/layout/IconLabelList"/>
    <dgm:cxn modelId="{D70277CB-0AD8-4931-8DDE-54B6B0F34079}" type="presParOf" srcId="{18285CD8-7996-47D2-BF0C-5E99931B94F1}" destId="{2038BF82-755E-4168-BE88-655B9CC065C9}" srcOrd="2" destOrd="0" presId="urn:microsoft.com/office/officeart/2018/2/layout/IconLabelList"/>
    <dgm:cxn modelId="{2D374DF9-FD93-472A-8E18-A8C179E79C1C}" type="presParOf" srcId="{E9F96D4F-1DB3-40F1-85E4-CC5ADE5AC147}" destId="{3384EBDC-727E-410C-AB7E-606D61558A20}" srcOrd="3" destOrd="0" presId="urn:microsoft.com/office/officeart/2018/2/layout/IconLabelList"/>
    <dgm:cxn modelId="{AB603D77-A07D-4F37-8F65-F463B3E4064F}" type="presParOf" srcId="{E9F96D4F-1DB3-40F1-85E4-CC5ADE5AC147}" destId="{C486E9A0-5F64-491C-8F4D-AA2E7D898298}" srcOrd="4" destOrd="0" presId="urn:microsoft.com/office/officeart/2018/2/layout/IconLabelList"/>
    <dgm:cxn modelId="{558A634C-3302-4715-8CC8-660DF8BA0931}" type="presParOf" srcId="{C486E9A0-5F64-491C-8F4D-AA2E7D898298}" destId="{49C4481C-C5D7-4CAC-AFE4-E5929D6D7B58}" srcOrd="0" destOrd="0" presId="urn:microsoft.com/office/officeart/2018/2/layout/IconLabelList"/>
    <dgm:cxn modelId="{7C01DC0C-A915-46A5-BE3F-8809FC62A5EB}" type="presParOf" srcId="{C486E9A0-5F64-491C-8F4D-AA2E7D898298}" destId="{4F486E8A-D51A-423F-A66B-2ECCE9934328}" srcOrd="1" destOrd="0" presId="urn:microsoft.com/office/officeart/2018/2/layout/IconLabelList"/>
    <dgm:cxn modelId="{48EA7745-4A93-4416-A613-981B633DC409}" type="presParOf" srcId="{C486E9A0-5F64-491C-8F4D-AA2E7D898298}" destId="{4AB2C742-1201-41E1-A7A5-73AA893DFF89}"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547954-8C05-4101-A342-FEA00F2EDC2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0A8CE22-54D5-4DCC-9290-130FD660FD1E}">
      <dgm:prSet/>
      <dgm:spPr/>
      <dgm:t>
        <a:bodyPr/>
        <a:lstStyle/>
        <a:p>
          <a:pPr>
            <a:lnSpc>
              <a:spcPct val="100000"/>
            </a:lnSpc>
          </a:pPr>
          <a:r>
            <a:rPr lang="en-US" dirty="0"/>
            <a:t>Percentage of Admissions completed by a Virtual Nurse = 50%</a:t>
          </a:r>
        </a:p>
      </dgm:t>
    </dgm:pt>
    <dgm:pt modelId="{89D545A8-53BA-47F4-A0BF-E5766D7A1C3C}" type="parTrans" cxnId="{023B8BB6-94A2-447E-BD33-EF3455414838}">
      <dgm:prSet/>
      <dgm:spPr/>
      <dgm:t>
        <a:bodyPr/>
        <a:lstStyle/>
        <a:p>
          <a:endParaRPr lang="en-US"/>
        </a:p>
      </dgm:t>
    </dgm:pt>
    <dgm:pt modelId="{04406E35-BF03-4E0B-BCB2-820AED8DFCAA}" type="sibTrans" cxnId="{023B8BB6-94A2-447E-BD33-EF3455414838}">
      <dgm:prSet/>
      <dgm:spPr/>
      <dgm:t>
        <a:bodyPr/>
        <a:lstStyle/>
        <a:p>
          <a:endParaRPr lang="en-US"/>
        </a:p>
      </dgm:t>
    </dgm:pt>
    <dgm:pt modelId="{2414DE8D-6B23-4BD1-B18C-AEAECC072FFD}">
      <dgm:prSet/>
      <dgm:spPr/>
      <dgm:t>
        <a:bodyPr/>
        <a:lstStyle/>
        <a:p>
          <a:pPr>
            <a:lnSpc>
              <a:spcPct val="100000"/>
            </a:lnSpc>
          </a:pPr>
          <a:r>
            <a:rPr lang="en-US" dirty="0"/>
            <a:t>Percentage of Discharges completed by a Virtual Nurse=90%</a:t>
          </a:r>
        </a:p>
      </dgm:t>
    </dgm:pt>
    <dgm:pt modelId="{01722535-CE7B-43EE-8E50-476877AB2553}" type="parTrans" cxnId="{3E0E2A9B-03D5-4979-8482-17567049BADF}">
      <dgm:prSet/>
      <dgm:spPr/>
      <dgm:t>
        <a:bodyPr/>
        <a:lstStyle/>
        <a:p>
          <a:endParaRPr lang="en-US"/>
        </a:p>
      </dgm:t>
    </dgm:pt>
    <dgm:pt modelId="{AB2E0883-3559-4AAA-92E8-204B9968CB9B}" type="sibTrans" cxnId="{3E0E2A9B-03D5-4979-8482-17567049BADF}">
      <dgm:prSet/>
      <dgm:spPr/>
      <dgm:t>
        <a:bodyPr/>
        <a:lstStyle/>
        <a:p>
          <a:endParaRPr lang="en-US"/>
        </a:p>
      </dgm:t>
    </dgm:pt>
    <dgm:pt modelId="{136B3E35-CBA4-4BF5-88A7-D8B8354A90CE}" type="pres">
      <dgm:prSet presAssocID="{1E547954-8C05-4101-A342-FEA00F2EDC21}" presName="root" presStyleCnt="0">
        <dgm:presLayoutVars>
          <dgm:dir/>
          <dgm:resizeHandles val="exact"/>
        </dgm:presLayoutVars>
      </dgm:prSet>
      <dgm:spPr/>
    </dgm:pt>
    <dgm:pt modelId="{F5D1B333-9B17-43E8-ACA9-C6614F344462}" type="pres">
      <dgm:prSet presAssocID="{10A8CE22-54D5-4DCC-9290-130FD660FD1E}" presName="compNode" presStyleCnt="0"/>
      <dgm:spPr/>
    </dgm:pt>
    <dgm:pt modelId="{24C80569-ABED-46C8-9264-2CCBFE58F403}" type="pres">
      <dgm:prSet presAssocID="{10A8CE22-54D5-4DCC-9290-130FD660FD1E}" presName="bgRect" presStyleLbl="bgShp" presStyleIdx="0" presStyleCnt="2"/>
      <dgm:spPr/>
    </dgm:pt>
    <dgm:pt modelId="{55E1D896-1C68-47F7-B011-232101C93974}" type="pres">
      <dgm:prSet presAssocID="{10A8CE22-54D5-4DCC-9290-130FD660FD1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spital"/>
        </a:ext>
      </dgm:extLst>
    </dgm:pt>
    <dgm:pt modelId="{562F4839-2CA7-4660-B733-F40566933C98}" type="pres">
      <dgm:prSet presAssocID="{10A8CE22-54D5-4DCC-9290-130FD660FD1E}" presName="spaceRect" presStyleCnt="0"/>
      <dgm:spPr/>
    </dgm:pt>
    <dgm:pt modelId="{03BA0C05-7B41-471A-AAE9-58C81515B4AA}" type="pres">
      <dgm:prSet presAssocID="{10A8CE22-54D5-4DCC-9290-130FD660FD1E}" presName="parTx" presStyleLbl="revTx" presStyleIdx="0" presStyleCnt="2">
        <dgm:presLayoutVars>
          <dgm:chMax val="0"/>
          <dgm:chPref val="0"/>
        </dgm:presLayoutVars>
      </dgm:prSet>
      <dgm:spPr/>
    </dgm:pt>
    <dgm:pt modelId="{633922EF-4EE2-44C1-81CD-8BDB9DF6E732}" type="pres">
      <dgm:prSet presAssocID="{04406E35-BF03-4E0B-BCB2-820AED8DFCAA}" presName="sibTrans" presStyleCnt="0"/>
      <dgm:spPr/>
    </dgm:pt>
    <dgm:pt modelId="{BAD3AC0D-76E4-4389-B1BB-EC3A1B1B2C11}" type="pres">
      <dgm:prSet presAssocID="{2414DE8D-6B23-4BD1-B18C-AEAECC072FFD}" presName="compNode" presStyleCnt="0"/>
      <dgm:spPr/>
    </dgm:pt>
    <dgm:pt modelId="{1C7C9A6A-0AC2-415C-B76A-4A5A536E29CF}" type="pres">
      <dgm:prSet presAssocID="{2414DE8D-6B23-4BD1-B18C-AEAECC072FFD}" presName="bgRect" presStyleLbl="bgShp" presStyleIdx="1" presStyleCnt="2"/>
      <dgm:spPr/>
    </dgm:pt>
    <dgm:pt modelId="{0825AEF4-1541-4E72-A897-61D5155367F3}" type="pres">
      <dgm:prSet presAssocID="{2414DE8D-6B23-4BD1-B18C-AEAECC072FF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45ACCFC4-C01F-44DA-9CB1-13B4AF86987F}" type="pres">
      <dgm:prSet presAssocID="{2414DE8D-6B23-4BD1-B18C-AEAECC072FFD}" presName="spaceRect" presStyleCnt="0"/>
      <dgm:spPr/>
    </dgm:pt>
    <dgm:pt modelId="{7AD1F7AB-D9D5-40D4-BF0B-3175F97111E3}" type="pres">
      <dgm:prSet presAssocID="{2414DE8D-6B23-4BD1-B18C-AEAECC072FFD}" presName="parTx" presStyleLbl="revTx" presStyleIdx="1" presStyleCnt="2">
        <dgm:presLayoutVars>
          <dgm:chMax val="0"/>
          <dgm:chPref val="0"/>
        </dgm:presLayoutVars>
      </dgm:prSet>
      <dgm:spPr/>
    </dgm:pt>
  </dgm:ptLst>
  <dgm:cxnLst>
    <dgm:cxn modelId="{1EC9E634-00FA-4522-905B-93FBBECA186F}" type="presOf" srcId="{2414DE8D-6B23-4BD1-B18C-AEAECC072FFD}" destId="{7AD1F7AB-D9D5-40D4-BF0B-3175F97111E3}" srcOrd="0" destOrd="0" presId="urn:microsoft.com/office/officeart/2018/2/layout/IconVerticalSolidList"/>
    <dgm:cxn modelId="{7FB1A499-3CBF-408F-8A34-4380370B3CFD}" type="presOf" srcId="{10A8CE22-54D5-4DCC-9290-130FD660FD1E}" destId="{03BA0C05-7B41-471A-AAE9-58C81515B4AA}" srcOrd="0" destOrd="0" presId="urn:microsoft.com/office/officeart/2018/2/layout/IconVerticalSolidList"/>
    <dgm:cxn modelId="{3E0E2A9B-03D5-4979-8482-17567049BADF}" srcId="{1E547954-8C05-4101-A342-FEA00F2EDC21}" destId="{2414DE8D-6B23-4BD1-B18C-AEAECC072FFD}" srcOrd="1" destOrd="0" parTransId="{01722535-CE7B-43EE-8E50-476877AB2553}" sibTransId="{AB2E0883-3559-4AAA-92E8-204B9968CB9B}"/>
    <dgm:cxn modelId="{023B8BB6-94A2-447E-BD33-EF3455414838}" srcId="{1E547954-8C05-4101-A342-FEA00F2EDC21}" destId="{10A8CE22-54D5-4DCC-9290-130FD660FD1E}" srcOrd="0" destOrd="0" parTransId="{89D545A8-53BA-47F4-A0BF-E5766D7A1C3C}" sibTransId="{04406E35-BF03-4E0B-BCB2-820AED8DFCAA}"/>
    <dgm:cxn modelId="{D7913EC6-571C-4E93-AF98-9FB0A4EEA715}" type="presOf" srcId="{1E547954-8C05-4101-A342-FEA00F2EDC21}" destId="{136B3E35-CBA4-4BF5-88A7-D8B8354A90CE}" srcOrd="0" destOrd="0" presId="urn:microsoft.com/office/officeart/2018/2/layout/IconVerticalSolidList"/>
    <dgm:cxn modelId="{4CFFD7DB-07C6-4FDE-B908-EA9150E086A5}" type="presParOf" srcId="{136B3E35-CBA4-4BF5-88A7-D8B8354A90CE}" destId="{F5D1B333-9B17-43E8-ACA9-C6614F344462}" srcOrd="0" destOrd="0" presId="urn:microsoft.com/office/officeart/2018/2/layout/IconVerticalSolidList"/>
    <dgm:cxn modelId="{28885603-651E-411D-9105-903C8F6D9336}" type="presParOf" srcId="{F5D1B333-9B17-43E8-ACA9-C6614F344462}" destId="{24C80569-ABED-46C8-9264-2CCBFE58F403}" srcOrd="0" destOrd="0" presId="urn:microsoft.com/office/officeart/2018/2/layout/IconVerticalSolidList"/>
    <dgm:cxn modelId="{DD73995F-23D5-4AF2-B92D-DB0D79E4BA37}" type="presParOf" srcId="{F5D1B333-9B17-43E8-ACA9-C6614F344462}" destId="{55E1D896-1C68-47F7-B011-232101C93974}" srcOrd="1" destOrd="0" presId="urn:microsoft.com/office/officeart/2018/2/layout/IconVerticalSolidList"/>
    <dgm:cxn modelId="{6C72C0E1-6553-4899-A62C-E31FB98E5A89}" type="presParOf" srcId="{F5D1B333-9B17-43E8-ACA9-C6614F344462}" destId="{562F4839-2CA7-4660-B733-F40566933C98}" srcOrd="2" destOrd="0" presId="urn:microsoft.com/office/officeart/2018/2/layout/IconVerticalSolidList"/>
    <dgm:cxn modelId="{BCA62105-9E7F-4E92-8D71-CB95DC94483D}" type="presParOf" srcId="{F5D1B333-9B17-43E8-ACA9-C6614F344462}" destId="{03BA0C05-7B41-471A-AAE9-58C81515B4AA}" srcOrd="3" destOrd="0" presId="urn:microsoft.com/office/officeart/2018/2/layout/IconVerticalSolidList"/>
    <dgm:cxn modelId="{6C3F85D5-314E-447A-90F3-9B656082709E}" type="presParOf" srcId="{136B3E35-CBA4-4BF5-88A7-D8B8354A90CE}" destId="{633922EF-4EE2-44C1-81CD-8BDB9DF6E732}" srcOrd="1" destOrd="0" presId="urn:microsoft.com/office/officeart/2018/2/layout/IconVerticalSolidList"/>
    <dgm:cxn modelId="{F4D1BA6E-E9D1-471D-BDBE-FDDD806719AC}" type="presParOf" srcId="{136B3E35-CBA4-4BF5-88A7-D8B8354A90CE}" destId="{BAD3AC0D-76E4-4389-B1BB-EC3A1B1B2C11}" srcOrd="2" destOrd="0" presId="urn:microsoft.com/office/officeart/2018/2/layout/IconVerticalSolidList"/>
    <dgm:cxn modelId="{34327928-1E20-44E3-BF26-9B62BD46B3DD}" type="presParOf" srcId="{BAD3AC0D-76E4-4389-B1BB-EC3A1B1B2C11}" destId="{1C7C9A6A-0AC2-415C-B76A-4A5A536E29CF}" srcOrd="0" destOrd="0" presId="urn:microsoft.com/office/officeart/2018/2/layout/IconVerticalSolidList"/>
    <dgm:cxn modelId="{BCF1C314-E18C-4F9D-844C-7D70185A4F2B}" type="presParOf" srcId="{BAD3AC0D-76E4-4389-B1BB-EC3A1B1B2C11}" destId="{0825AEF4-1541-4E72-A897-61D5155367F3}" srcOrd="1" destOrd="0" presId="urn:microsoft.com/office/officeart/2018/2/layout/IconVerticalSolidList"/>
    <dgm:cxn modelId="{CFF7223B-A811-475E-B65C-BE323A948920}" type="presParOf" srcId="{BAD3AC0D-76E4-4389-B1BB-EC3A1B1B2C11}" destId="{45ACCFC4-C01F-44DA-9CB1-13B4AF86987F}" srcOrd="2" destOrd="0" presId="urn:microsoft.com/office/officeart/2018/2/layout/IconVerticalSolidList"/>
    <dgm:cxn modelId="{67EB3633-DC14-42D1-A7A4-D7B19AD76595}" type="presParOf" srcId="{BAD3AC0D-76E4-4389-B1BB-EC3A1B1B2C11}" destId="{7AD1F7AB-D9D5-40D4-BF0B-3175F97111E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01AC0-EE09-4193-8A5F-4ECDCBC5F8FC}">
      <dsp:nvSpPr>
        <dsp:cNvPr id="0" name=""/>
        <dsp:cNvSpPr/>
      </dsp:nvSpPr>
      <dsp:spPr>
        <a:xfrm>
          <a:off x="0" y="0"/>
          <a:ext cx="7627172" cy="1644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Staffing</a:t>
          </a:r>
        </a:p>
        <a:p>
          <a:pPr marL="171450" lvl="1" indent="-171450" algn="l" defTabSz="755650">
            <a:lnSpc>
              <a:spcPct val="90000"/>
            </a:lnSpc>
            <a:spcBef>
              <a:spcPct val="0"/>
            </a:spcBef>
            <a:spcAft>
              <a:spcPct val="15000"/>
            </a:spcAft>
            <a:buChar char="•"/>
          </a:pPr>
          <a:r>
            <a:rPr lang="en-US" sz="1700" kern="1200"/>
            <a:t>Quickly realized that virtual nursing coverage needs to be comprehensive</a:t>
          </a:r>
        </a:p>
        <a:p>
          <a:pPr marL="171450" lvl="1" indent="-171450" algn="l" defTabSz="755650">
            <a:lnSpc>
              <a:spcPct val="90000"/>
            </a:lnSpc>
            <a:spcBef>
              <a:spcPct val="0"/>
            </a:spcBef>
            <a:spcAft>
              <a:spcPct val="15000"/>
            </a:spcAft>
            <a:buChar char="•"/>
          </a:pPr>
          <a:r>
            <a:rPr lang="en-US" sz="1700" kern="1200" dirty="0"/>
            <a:t>Expanded coverage of 1 virtual nurse/4 days per week to the current model (7days/week, 7am—7pm)</a:t>
          </a:r>
        </a:p>
      </dsp:txBody>
      <dsp:txXfrm>
        <a:off x="1689871" y="0"/>
        <a:ext cx="5937300" cy="1644370"/>
      </dsp:txXfrm>
    </dsp:sp>
    <dsp:sp modelId="{3D8FD131-7E2D-4BC4-815D-68BF1EF78DB7}">
      <dsp:nvSpPr>
        <dsp:cNvPr id="0" name=""/>
        <dsp:cNvSpPr/>
      </dsp:nvSpPr>
      <dsp:spPr>
        <a:xfrm>
          <a:off x="164436" y="164437"/>
          <a:ext cx="1525434" cy="131549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86754D-68BB-4135-9C75-12C844C89189}">
      <dsp:nvSpPr>
        <dsp:cNvPr id="0" name=""/>
        <dsp:cNvSpPr/>
      </dsp:nvSpPr>
      <dsp:spPr>
        <a:xfrm>
          <a:off x="0" y="1808807"/>
          <a:ext cx="7627172" cy="1644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Metrics</a:t>
          </a:r>
        </a:p>
        <a:p>
          <a:pPr marL="171450" lvl="1" indent="-171450" algn="l" defTabSz="755650">
            <a:lnSpc>
              <a:spcPct val="90000"/>
            </a:lnSpc>
            <a:spcBef>
              <a:spcPct val="0"/>
            </a:spcBef>
            <a:spcAft>
              <a:spcPct val="15000"/>
            </a:spcAft>
            <a:buChar char="•"/>
          </a:pPr>
          <a:r>
            <a:rPr lang="en-US" sz="1700" kern="1200"/>
            <a:t>Established key targets for metrics to evaluate the success of the Virtual Nurse Implementation</a:t>
          </a:r>
        </a:p>
        <a:p>
          <a:pPr marL="171450" lvl="1" indent="-171450" algn="l" defTabSz="755650">
            <a:lnSpc>
              <a:spcPct val="90000"/>
            </a:lnSpc>
            <a:spcBef>
              <a:spcPct val="0"/>
            </a:spcBef>
            <a:spcAft>
              <a:spcPct val="15000"/>
            </a:spcAft>
            <a:buChar char="•"/>
          </a:pPr>
          <a:r>
            <a:rPr lang="en-US" sz="1700" kern="1200"/>
            <a:t>Determine the stakeholders for the metric accountability</a:t>
          </a:r>
        </a:p>
      </dsp:txBody>
      <dsp:txXfrm>
        <a:off x="1689871" y="1808807"/>
        <a:ext cx="5937300" cy="1644370"/>
      </dsp:txXfrm>
    </dsp:sp>
    <dsp:sp modelId="{7A589F1A-77C1-4CA8-A7A2-650051991C78}">
      <dsp:nvSpPr>
        <dsp:cNvPr id="0" name=""/>
        <dsp:cNvSpPr/>
      </dsp:nvSpPr>
      <dsp:spPr>
        <a:xfrm>
          <a:off x="164436" y="1973243"/>
          <a:ext cx="1525434" cy="1315496"/>
        </a:xfrm>
        <a:prstGeom prst="roundRect">
          <a:avLst>
            <a:gd name="adj" fmla="val 1000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21BFC1-A388-442E-AAD8-900A579BEF9D}">
      <dsp:nvSpPr>
        <dsp:cNvPr id="0" name=""/>
        <dsp:cNvSpPr/>
      </dsp:nvSpPr>
      <dsp:spPr>
        <a:xfrm>
          <a:off x="0" y="3617614"/>
          <a:ext cx="7627172" cy="16443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Governance</a:t>
          </a:r>
        </a:p>
        <a:p>
          <a:pPr marL="171450" lvl="1" indent="-171450" algn="l" defTabSz="755650">
            <a:lnSpc>
              <a:spcPct val="90000"/>
            </a:lnSpc>
            <a:spcBef>
              <a:spcPct val="0"/>
            </a:spcBef>
            <a:spcAft>
              <a:spcPct val="15000"/>
            </a:spcAft>
            <a:buChar char="•"/>
          </a:pPr>
          <a:r>
            <a:rPr lang="en-US" sz="1700" kern="1200"/>
            <a:t>Need a pathway for scaling technical and operational requirements</a:t>
          </a:r>
        </a:p>
      </dsp:txBody>
      <dsp:txXfrm>
        <a:off x="1689871" y="3617614"/>
        <a:ext cx="5937300" cy="1644370"/>
      </dsp:txXfrm>
    </dsp:sp>
    <dsp:sp modelId="{02AD7A3E-920E-43FE-8ECA-273808BB93DA}">
      <dsp:nvSpPr>
        <dsp:cNvPr id="0" name=""/>
        <dsp:cNvSpPr/>
      </dsp:nvSpPr>
      <dsp:spPr>
        <a:xfrm>
          <a:off x="164436" y="3782051"/>
          <a:ext cx="1525434" cy="1315496"/>
        </a:xfrm>
        <a:prstGeom prst="roundRect">
          <a:avLst>
            <a:gd name="adj" fmla="val 1000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0FB7C0-7DAE-4196-811C-EAFF8C10D9DD}">
      <dsp:nvSpPr>
        <dsp:cNvPr id="0" name=""/>
        <dsp:cNvSpPr/>
      </dsp:nvSpPr>
      <dsp:spPr>
        <a:xfrm>
          <a:off x="2476204" y="0"/>
          <a:ext cx="1660934" cy="1368335"/>
        </a:xfrm>
        <a:prstGeom prst="trapezoid">
          <a:avLst>
            <a:gd name="adj" fmla="val 60692"/>
          </a:avLst>
        </a:prstGeom>
        <a:solidFill>
          <a:schemeClr val="accent1">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t" anchorCtr="0">
          <a:noAutofit/>
        </a:bodyPr>
        <a:lstStyle/>
        <a:p>
          <a:pPr marL="0" lvl="0" indent="0" algn="ctr" defTabSz="533400">
            <a:lnSpc>
              <a:spcPct val="100000"/>
            </a:lnSpc>
            <a:spcBef>
              <a:spcPct val="0"/>
            </a:spcBef>
            <a:spcAft>
              <a:spcPct val="35000"/>
            </a:spcAft>
            <a:buNone/>
          </a:pPr>
          <a:endParaRPr lang="en-US" sz="1200" kern="1200"/>
        </a:p>
      </dsp:txBody>
      <dsp:txXfrm>
        <a:off x="2476204" y="0"/>
        <a:ext cx="1660934" cy="1368335"/>
      </dsp:txXfrm>
    </dsp:sp>
    <dsp:sp modelId="{81B905D3-BF63-4688-9DA7-1248C6A0F9EA}">
      <dsp:nvSpPr>
        <dsp:cNvPr id="0" name=""/>
        <dsp:cNvSpPr/>
      </dsp:nvSpPr>
      <dsp:spPr>
        <a:xfrm>
          <a:off x="1987366" y="1368335"/>
          <a:ext cx="2638610" cy="805443"/>
        </a:xfrm>
        <a:prstGeom prst="trapezoid">
          <a:avLst>
            <a:gd name="adj" fmla="val 60692"/>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100000"/>
            </a:lnSpc>
            <a:spcBef>
              <a:spcPct val="0"/>
            </a:spcBef>
            <a:spcAft>
              <a:spcPct val="35000"/>
            </a:spcAft>
            <a:buNone/>
          </a:pPr>
          <a:r>
            <a:rPr lang="en-US" sz="1400" b="1" kern="1200">
              <a:solidFill>
                <a:srgbClr val="002060"/>
              </a:solidFill>
            </a:rPr>
            <a:t>Care Teams</a:t>
          </a:r>
        </a:p>
      </dsp:txBody>
      <dsp:txXfrm>
        <a:off x="2449123" y="1368335"/>
        <a:ext cx="1715097" cy="805443"/>
      </dsp:txXfrm>
    </dsp:sp>
    <dsp:sp modelId="{A70AD850-D388-4538-BC05-153D4E5D2057}">
      <dsp:nvSpPr>
        <dsp:cNvPr id="0" name=""/>
        <dsp:cNvSpPr/>
      </dsp:nvSpPr>
      <dsp:spPr>
        <a:xfrm>
          <a:off x="1156899" y="2173778"/>
          <a:ext cx="4299545" cy="1368335"/>
        </a:xfrm>
        <a:prstGeom prst="trapezoid">
          <a:avLst>
            <a:gd name="adj" fmla="val 60692"/>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100000"/>
            </a:lnSpc>
            <a:spcBef>
              <a:spcPct val="0"/>
            </a:spcBef>
            <a:spcAft>
              <a:spcPct val="35000"/>
            </a:spcAft>
            <a:buNone/>
          </a:pPr>
          <a:r>
            <a:rPr lang="en-US" sz="1400" b="1" kern="1200">
              <a:solidFill>
                <a:srgbClr val="002060"/>
              </a:solidFill>
            </a:rPr>
            <a:t>Virtual Nurse</a:t>
          </a:r>
        </a:p>
      </dsp:txBody>
      <dsp:txXfrm>
        <a:off x="1909319" y="2173778"/>
        <a:ext cx="2794704" cy="1368335"/>
      </dsp:txXfrm>
    </dsp:sp>
    <dsp:sp modelId="{8B289F6B-69E1-440E-89CE-AEF72E0667C0}">
      <dsp:nvSpPr>
        <dsp:cNvPr id="0" name=""/>
        <dsp:cNvSpPr/>
      </dsp:nvSpPr>
      <dsp:spPr>
        <a:xfrm>
          <a:off x="639077" y="3542113"/>
          <a:ext cx="5335188" cy="853198"/>
        </a:xfrm>
        <a:prstGeom prst="trapezoid">
          <a:avLst>
            <a:gd name="adj" fmla="val 60692"/>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100000"/>
            </a:lnSpc>
            <a:spcBef>
              <a:spcPct val="0"/>
            </a:spcBef>
            <a:spcAft>
              <a:spcPct val="35000"/>
            </a:spcAft>
            <a:buNone/>
          </a:pPr>
          <a:r>
            <a:rPr lang="en-US" sz="1400" b="1" kern="1200">
              <a:solidFill>
                <a:schemeClr val="bg1"/>
              </a:solidFill>
            </a:rPr>
            <a:t>Benefits</a:t>
          </a:r>
        </a:p>
      </dsp:txBody>
      <dsp:txXfrm>
        <a:off x="1572735" y="3542113"/>
        <a:ext cx="3467872" cy="853198"/>
      </dsp:txXfrm>
    </dsp:sp>
    <dsp:sp modelId="{80916126-FC51-42A1-8C44-F2D1FD36CA39}">
      <dsp:nvSpPr>
        <dsp:cNvPr id="0" name=""/>
        <dsp:cNvSpPr/>
      </dsp:nvSpPr>
      <dsp:spPr>
        <a:xfrm>
          <a:off x="0" y="4395311"/>
          <a:ext cx="6613343" cy="1052988"/>
        </a:xfrm>
        <a:prstGeom prst="trapezoid">
          <a:avLst>
            <a:gd name="adj" fmla="val 60692"/>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t" anchorCtr="0">
          <a:noAutofit/>
        </a:bodyPr>
        <a:lstStyle/>
        <a:p>
          <a:pPr marL="0" lvl="0" indent="0" algn="ctr" defTabSz="622300">
            <a:lnSpc>
              <a:spcPct val="100000"/>
            </a:lnSpc>
            <a:spcBef>
              <a:spcPct val="0"/>
            </a:spcBef>
            <a:spcAft>
              <a:spcPct val="35000"/>
            </a:spcAft>
            <a:buNone/>
          </a:pPr>
          <a:r>
            <a:rPr lang="en-US" sz="1400" b="1" kern="1200">
              <a:solidFill>
                <a:schemeClr val="bg1"/>
              </a:solidFill>
            </a:rPr>
            <a:t>Metrics</a:t>
          </a:r>
        </a:p>
      </dsp:txBody>
      <dsp:txXfrm>
        <a:off x="1157335" y="4395311"/>
        <a:ext cx="4298673" cy="10529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3F922-3AAE-4139-B9AE-6AB6FB6D56E0}">
      <dsp:nvSpPr>
        <dsp:cNvPr id="0" name=""/>
        <dsp:cNvSpPr/>
      </dsp:nvSpPr>
      <dsp:spPr>
        <a:xfrm>
          <a:off x="-4823827" y="-739296"/>
          <a:ext cx="5745435" cy="5745435"/>
        </a:xfrm>
        <a:prstGeom prst="blockArc">
          <a:avLst>
            <a:gd name="adj1" fmla="val 18900000"/>
            <a:gd name="adj2" fmla="val 2700000"/>
            <a:gd name="adj3" fmla="val 376"/>
          </a:avLst>
        </a:prstGeom>
        <a:noFill/>
        <a:ln w="25400"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E7C1C9D-C91D-40D5-847D-D7661F24395E}">
      <dsp:nvSpPr>
        <dsp:cNvPr id="0" name=""/>
        <dsp:cNvSpPr/>
      </dsp:nvSpPr>
      <dsp:spPr>
        <a:xfrm>
          <a:off x="493323" y="0"/>
          <a:ext cx="8408345" cy="960086"/>
        </a:xfrm>
        <a:prstGeom prst="rect">
          <a:avLst/>
        </a:prstGeom>
        <a:solidFill>
          <a:schemeClr val="accent4">
            <a:lumMod val="60000"/>
            <a:lumOff val="40000"/>
          </a:schemeClr>
        </a:solidFill>
        <a:ln>
          <a:solidFill>
            <a:schemeClr val="accent1"/>
          </a:solid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102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cap="none" spc="0" dirty="0">
              <a:ln w="0"/>
              <a:solidFill>
                <a:schemeClr val="tx1"/>
              </a:solidFill>
              <a:effectLst>
                <a:outerShdw blurRad="38100" dist="19050" dir="2700000" algn="tl" rotWithShape="0">
                  <a:schemeClr val="dk1">
                    <a:alpha val="40000"/>
                  </a:schemeClr>
                </a:outerShdw>
              </a:effectLst>
            </a:rPr>
            <a:t>Care Model Innovation</a:t>
          </a:r>
          <a:r>
            <a:rPr lang="en-US" sz="2000" b="0" kern="1200" cap="none" spc="0" dirty="0">
              <a:ln w="0"/>
              <a:solidFill>
                <a:schemeClr val="tx1"/>
              </a:solidFill>
              <a:effectLst>
                <a:outerShdw blurRad="38100" dist="19050" dir="2700000" algn="tl" rotWithShape="0">
                  <a:schemeClr val="dk1">
                    <a:alpha val="40000"/>
                  </a:schemeClr>
                </a:outerShdw>
              </a:effectLst>
            </a:rPr>
            <a:t>:  Harnessing Digital Health Applications to improve access, patient experience and care network allowing for differentiation in our clinical offerings</a:t>
          </a:r>
        </a:p>
      </dsp:txBody>
      <dsp:txXfrm>
        <a:off x="493323" y="0"/>
        <a:ext cx="8408345" cy="960086"/>
      </dsp:txXfrm>
    </dsp:sp>
    <dsp:sp modelId="{0070A622-F534-4089-94E0-D33B19B169FA}">
      <dsp:nvSpPr>
        <dsp:cNvPr id="0" name=""/>
        <dsp:cNvSpPr/>
      </dsp:nvSpPr>
      <dsp:spPr>
        <a:xfrm>
          <a:off x="83096" y="29925"/>
          <a:ext cx="820513" cy="820513"/>
        </a:xfrm>
        <a:prstGeom prst="ellipse">
          <a:avLst/>
        </a:prstGeom>
        <a:solidFill>
          <a:schemeClr val="bg1"/>
        </a:solidFill>
        <a:ln>
          <a:solidFill>
            <a:schemeClr val="tx2">
              <a:lumMod val="40000"/>
              <a:lumOff val="60000"/>
            </a:schemeClr>
          </a:solid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63E8730-C7ED-45B9-AFD7-6D3C4132DB2D}">
      <dsp:nvSpPr>
        <dsp:cNvPr id="0" name=""/>
        <dsp:cNvSpPr/>
      </dsp:nvSpPr>
      <dsp:spPr>
        <a:xfrm>
          <a:off x="858980" y="1170554"/>
          <a:ext cx="8032009" cy="940945"/>
        </a:xfrm>
        <a:prstGeom prst="rect">
          <a:avLst/>
        </a:prstGeom>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1026"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cap="none" spc="0" dirty="0">
              <a:ln w="0"/>
              <a:solidFill>
                <a:schemeClr val="tx1"/>
              </a:solidFill>
              <a:effectLst>
                <a:outerShdw blurRad="38100" dist="19050" dir="2700000" algn="tl" rotWithShape="0">
                  <a:schemeClr val="dk1">
                    <a:alpha val="40000"/>
                  </a:schemeClr>
                </a:outerShdw>
              </a:effectLst>
            </a:rPr>
            <a:t>Modern Digital Health Hub</a:t>
          </a:r>
          <a:r>
            <a:rPr lang="en-US" sz="1800" b="0" kern="1200" cap="none" spc="0" dirty="0">
              <a:ln w="0"/>
              <a:solidFill>
                <a:schemeClr val="tx1"/>
              </a:solidFill>
              <a:effectLst>
                <a:outerShdw blurRad="38100" dist="19050" dir="2700000" algn="tl" rotWithShape="0">
                  <a:schemeClr val="dk1">
                    <a:alpha val="40000"/>
                  </a:schemeClr>
                </a:outerShdw>
              </a:effectLst>
            </a:rPr>
            <a:t>:  Omnichannel technology solution integrated with Epic to support all Digital Health Programs to foster innovation and collaboration within one platform</a:t>
          </a:r>
        </a:p>
      </dsp:txBody>
      <dsp:txXfrm>
        <a:off x="858980" y="1170554"/>
        <a:ext cx="8032009" cy="940945"/>
      </dsp:txXfrm>
    </dsp:sp>
    <dsp:sp modelId="{6EDA3A76-E544-42C5-99CE-1E6D2B5E8F2B}">
      <dsp:nvSpPr>
        <dsp:cNvPr id="0" name=""/>
        <dsp:cNvSpPr/>
      </dsp:nvSpPr>
      <dsp:spPr>
        <a:xfrm>
          <a:off x="448723" y="1230770"/>
          <a:ext cx="820513" cy="82051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9C6D5FE7-013A-4B80-8FC7-A45636883655}">
      <dsp:nvSpPr>
        <dsp:cNvPr id="0" name=""/>
        <dsp:cNvSpPr/>
      </dsp:nvSpPr>
      <dsp:spPr>
        <a:xfrm>
          <a:off x="858980" y="2297609"/>
          <a:ext cx="8032009" cy="656410"/>
        </a:xfrm>
        <a:prstGeom prst="rect">
          <a:avLst/>
        </a:prstGeom>
        <a:solidFill>
          <a:srgbClr val="C5E86C"/>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1026" tIns="48260" rIns="48260" bIns="48260" numCol="1" spcCol="1270" anchor="ctr" anchorCtr="0">
          <a:noAutofit/>
        </a:bodyPr>
        <a:lstStyle/>
        <a:p>
          <a:pPr marL="0" lvl="0" indent="0" algn="l" defTabSz="844550">
            <a:lnSpc>
              <a:spcPct val="90000"/>
            </a:lnSpc>
            <a:spcBef>
              <a:spcPct val="0"/>
            </a:spcBef>
            <a:spcAft>
              <a:spcPct val="35000"/>
            </a:spcAft>
            <a:buNone/>
          </a:pPr>
          <a:r>
            <a:rPr lang="en-US" sz="1900" b="1" kern="1200" cap="none" spc="0" dirty="0">
              <a:ln w="0"/>
              <a:solidFill>
                <a:schemeClr val="tx1"/>
              </a:solidFill>
              <a:effectLst>
                <a:outerShdw blurRad="38100" dist="19050" dir="2700000" algn="tl" rotWithShape="0">
                  <a:schemeClr val="dk1">
                    <a:alpha val="40000"/>
                  </a:schemeClr>
                </a:outerShdw>
              </a:effectLst>
            </a:rPr>
            <a:t>Patient Experience:  </a:t>
          </a:r>
          <a:r>
            <a:rPr lang="en-US" sz="1900" b="0" kern="1200" cap="none" spc="0" dirty="0">
              <a:ln w="0"/>
              <a:solidFill>
                <a:schemeClr val="tx1"/>
              </a:solidFill>
              <a:effectLst>
                <a:outerShdw blurRad="38100" dist="19050" dir="2700000" algn="tl" rotWithShape="0">
                  <a:schemeClr val="dk1">
                    <a:alpha val="40000"/>
                  </a:schemeClr>
                </a:outerShdw>
              </a:effectLst>
            </a:rPr>
            <a:t>Improve patient experience scores and provide timely care to deliver exceptional quality and value</a:t>
          </a:r>
        </a:p>
      </dsp:txBody>
      <dsp:txXfrm>
        <a:off x="858980" y="2297609"/>
        <a:ext cx="8032009" cy="656410"/>
      </dsp:txXfrm>
    </dsp:sp>
    <dsp:sp modelId="{C35A9C21-6899-4D90-A528-CC9F2FE17451}">
      <dsp:nvSpPr>
        <dsp:cNvPr id="0" name=""/>
        <dsp:cNvSpPr/>
      </dsp:nvSpPr>
      <dsp:spPr>
        <a:xfrm>
          <a:off x="448723" y="2215557"/>
          <a:ext cx="820513" cy="820513"/>
        </a:xfrm>
        <a:prstGeom prst="ellipse">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5AAF2FA-CE03-4306-A8DA-28DB9CAE7D8E}">
      <dsp:nvSpPr>
        <dsp:cNvPr id="0" name=""/>
        <dsp:cNvSpPr/>
      </dsp:nvSpPr>
      <dsp:spPr>
        <a:xfrm>
          <a:off x="457168" y="3154652"/>
          <a:ext cx="8408345" cy="1112189"/>
        </a:xfrm>
        <a:prstGeom prst="rect">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2102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cap="none" spc="0" dirty="0">
              <a:ln w="0"/>
              <a:solidFill>
                <a:schemeClr val="tx1"/>
              </a:solidFill>
              <a:effectLst>
                <a:outerShdw blurRad="38100" dist="19050" dir="2700000" algn="tl" rotWithShape="0">
                  <a:schemeClr val="dk1">
                    <a:alpha val="40000"/>
                  </a:schemeClr>
                </a:outerShdw>
              </a:effectLst>
            </a:rPr>
            <a:t>Joy in Practice</a:t>
          </a:r>
          <a:r>
            <a:rPr lang="en-US" sz="2000" b="0" kern="1200" cap="none" spc="0" dirty="0">
              <a:ln w="0"/>
              <a:solidFill>
                <a:schemeClr val="tx1"/>
              </a:solidFill>
              <a:effectLst>
                <a:outerShdw blurRad="38100" dist="19050" dir="2700000" algn="tl" rotWithShape="0">
                  <a:schemeClr val="dk1">
                    <a:alpha val="40000"/>
                  </a:schemeClr>
                </a:outerShdw>
              </a:effectLst>
            </a:rPr>
            <a:t>: Promote greater collaboration and learning across platforms to promote continuous learning and innovation including a focus on our cutting-edge clinical research</a:t>
          </a:r>
        </a:p>
      </dsp:txBody>
      <dsp:txXfrm>
        <a:off x="457168" y="3154652"/>
        <a:ext cx="8408345" cy="1112189"/>
      </dsp:txXfrm>
    </dsp:sp>
    <dsp:sp modelId="{01EF0F67-63C3-4CEB-B2EA-873009022501}">
      <dsp:nvSpPr>
        <dsp:cNvPr id="0" name=""/>
        <dsp:cNvSpPr/>
      </dsp:nvSpPr>
      <dsp:spPr>
        <a:xfrm>
          <a:off x="72388" y="3200344"/>
          <a:ext cx="820513" cy="820513"/>
        </a:xfrm>
        <a:prstGeom prst="ellipse">
          <a:avLst/>
        </a:prstGeom>
        <a:solidFill>
          <a:schemeClr val="lt1">
            <a:hueOff val="0"/>
            <a:satOff val="0"/>
            <a:lumOff val="0"/>
            <a:alphaOff val="0"/>
          </a:schemeClr>
        </a:solidFill>
        <a:ln>
          <a:solidFill>
            <a:schemeClr val="tx2">
              <a:lumMod val="40000"/>
              <a:lumOff val="60000"/>
            </a:schemeClr>
          </a:solid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0F8401-60F5-4E94-8C89-20ADE06770D3}">
      <dsp:nvSpPr>
        <dsp:cNvPr id="0" name=""/>
        <dsp:cNvSpPr/>
      </dsp:nvSpPr>
      <dsp:spPr>
        <a:xfrm>
          <a:off x="750914" y="334834"/>
          <a:ext cx="1081248" cy="1081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B1AF95-F577-4970-B4F7-470E3E42BB91}">
      <dsp:nvSpPr>
        <dsp:cNvPr id="0" name=""/>
        <dsp:cNvSpPr/>
      </dsp:nvSpPr>
      <dsp:spPr>
        <a:xfrm>
          <a:off x="90151" y="1734084"/>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Decreasing time from order to discharge</a:t>
          </a:r>
        </a:p>
      </dsp:txBody>
      <dsp:txXfrm>
        <a:off x="90151" y="1734084"/>
        <a:ext cx="2402775" cy="720000"/>
      </dsp:txXfrm>
    </dsp:sp>
    <dsp:sp modelId="{D329BC21-C343-425D-9280-BE6EF57A04BE}">
      <dsp:nvSpPr>
        <dsp:cNvPr id="0" name=""/>
        <dsp:cNvSpPr/>
      </dsp:nvSpPr>
      <dsp:spPr>
        <a:xfrm>
          <a:off x="3574175" y="334834"/>
          <a:ext cx="1081248" cy="10812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8BF82-755E-4168-BE88-655B9CC065C9}">
      <dsp:nvSpPr>
        <dsp:cNvPr id="0" name=""/>
        <dsp:cNvSpPr/>
      </dsp:nvSpPr>
      <dsp:spPr>
        <a:xfrm>
          <a:off x="2913412" y="1734084"/>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Increasing the percentage of 11am discharge</a:t>
          </a:r>
        </a:p>
      </dsp:txBody>
      <dsp:txXfrm>
        <a:off x="2913412" y="1734084"/>
        <a:ext cx="2402775" cy="720000"/>
      </dsp:txXfrm>
    </dsp:sp>
    <dsp:sp modelId="{49C4481C-C5D7-4CAC-AFE4-E5929D6D7B58}">
      <dsp:nvSpPr>
        <dsp:cNvPr id="0" name=""/>
        <dsp:cNvSpPr/>
      </dsp:nvSpPr>
      <dsp:spPr>
        <a:xfrm>
          <a:off x="6397436" y="334834"/>
          <a:ext cx="1081248" cy="10812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AB2C742-1201-41E1-A7A5-73AA893DFF89}">
      <dsp:nvSpPr>
        <dsp:cNvPr id="0" name=""/>
        <dsp:cNvSpPr/>
      </dsp:nvSpPr>
      <dsp:spPr>
        <a:xfrm>
          <a:off x="5736673" y="1734084"/>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pPr>
          <a:r>
            <a:rPr lang="en-US" sz="1800" kern="1200" dirty="0"/>
            <a:t>Decreasing incidental overtime</a:t>
          </a:r>
        </a:p>
      </dsp:txBody>
      <dsp:txXfrm>
        <a:off x="5736673" y="1734084"/>
        <a:ext cx="2402775"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80569-ABED-46C8-9264-2CCBFE58F403}">
      <dsp:nvSpPr>
        <dsp:cNvPr id="0" name=""/>
        <dsp:cNvSpPr/>
      </dsp:nvSpPr>
      <dsp:spPr>
        <a:xfrm>
          <a:off x="0" y="735468"/>
          <a:ext cx="82296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E1D896-1C68-47F7-B011-232101C93974}">
      <dsp:nvSpPr>
        <dsp:cNvPr id="0" name=""/>
        <dsp:cNvSpPr/>
      </dsp:nvSpPr>
      <dsp:spPr>
        <a:xfrm>
          <a:off x="410731" y="1040971"/>
          <a:ext cx="746783" cy="74678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BA0C05-7B41-471A-AAE9-58C81515B4AA}">
      <dsp:nvSpPr>
        <dsp:cNvPr id="0" name=""/>
        <dsp:cNvSpPr/>
      </dsp:nvSpPr>
      <dsp:spPr>
        <a:xfrm>
          <a:off x="1568246" y="735468"/>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100000"/>
            </a:lnSpc>
            <a:spcBef>
              <a:spcPct val="0"/>
            </a:spcBef>
            <a:spcAft>
              <a:spcPct val="35000"/>
            </a:spcAft>
            <a:buNone/>
          </a:pPr>
          <a:r>
            <a:rPr lang="en-US" sz="2500" kern="1200" dirty="0"/>
            <a:t>Percentage of Admissions completed by a Virtual Nurse = 50%</a:t>
          </a:r>
        </a:p>
      </dsp:txBody>
      <dsp:txXfrm>
        <a:off x="1568246" y="735468"/>
        <a:ext cx="6661353" cy="1357788"/>
      </dsp:txXfrm>
    </dsp:sp>
    <dsp:sp modelId="{1C7C9A6A-0AC2-415C-B76A-4A5A536E29CF}">
      <dsp:nvSpPr>
        <dsp:cNvPr id="0" name=""/>
        <dsp:cNvSpPr/>
      </dsp:nvSpPr>
      <dsp:spPr>
        <a:xfrm>
          <a:off x="0" y="2432705"/>
          <a:ext cx="8229600" cy="13577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25AEF4-1541-4E72-A897-61D5155367F3}">
      <dsp:nvSpPr>
        <dsp:cNvPr id="0" name=""/>
        <dsp:cNvSpPr/>
      </dsp:nvSpPr>
      <dsp:spPr>
        <a:xfrm>
          <a:off x="410731" y="2738207"/>
          <a:ext cx="746783" cy="74678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1F7AB-D9D5-40D4-BF0B-3175F97111E3}">
      <dsp:nvSpPr>
        <dsp:cNvPr id="0" name=""/>
        <dsp:cNvSpPr/>
      </dsp:nvSpPr>
      <dsp:spPr>
        <a:xfrm>
          <a:off x="1568246" y="2432705"/>
          <a:ext cx="6661353" cy="1357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99" tIns="143699" rIns="143699" bIns="143699" numCol="1" spcCol="1270" anchor="ctr" anchorCtr="0">
          <a:noAutofit/>
        </a:bodyPr>
        <a:lstStyle/>
        <a:p>
          <a:pPr marL="0" lvl="0" indent="0" algn="l" defTabSz="1111250">
            <a:lnSpc>
              <a:spcPct val="100000"/>
            </a:lnSpc>
            <a:spcBef>
              <a:spcPct val="0"/>
            </a:spcBef>
            <a:spcAft>
              <a:spcPct val="35000"/>
            </a:spcAft>
            <a:buNone/>
          </a:pPr>
          <a:r>
            <a:rPr lang="en-US" sz="2500" kern="1200" dirty="0"/>
            <a:t>Percentage of Discharges completed by a Virtual Nurse=90%</a:t>
          </a:r>
        </a:p>
      </dsp:txBody>
      <dsp:txXfrm>
        <a:off x="1568246" y="2432705"/>
        <a:ext cx="6661353" cy="1357788"/>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2B841B-7289-40A0-A3B1-AEB6DC28FD3A}" type="datetimeFigureOut">
              <a:rPr lang="en-US" smtClean="0"/>
              <a:t>5/28/2025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DFC1DC-7E6D-44C8-A49D-099E175E304D}" type="slidenum">
              <a:rPr lang="en-US" smtClean="0"/>
              <a:t>‹#›</a:t>
            </a:fld>
            <a:endParaRPr lang="en-US"/>
          </a:p>
        </p:txBody>
      </p:sp>
    </p:spTree>
    <p:extLst>
      <p:ext uri="{BB962C8B-B14F-4D97-AF65-F5344CB8AC3E}">
        <p14:creationId xmlns:p14="http://schemas.microsoft.com/office/powerpoint/2010/main" val="3505964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6BD6AA11-4E02-BF43-D640-493975B10FD2}"/>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F5AAE6F1-1CDF-3F38-2D33-45A5D810FD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8068" name="Slide Number Placeholder 3">
            <a:extLst>
              <a:ext uri="{FF2B5EF4-FFF2-40B4-BE49-F238E27FC236}">
                <a16:creationId xmlns:a16="http://schemas.microsoft.com/office/drawing/2014/main" id="{6D6DCFCA-5878-EB85-8E4A-D482C3A991F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F6A39237-7D99-4947-937D-8885413A22FE}" type="slidenum">
              <a:rPr kumimoji="0" lang="en-US" altLang="en-US" sz="25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6</a:t>
            </a:fld>
            <a:endParaRPr kumimoji="0" lang="en-US" altLang="en-US" sz="25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C744-1639-BC88-1E6D-2C2CD09D0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0EE47-D291-70F1-4657-84181000E6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E2A5E-416B-5D46-E225-A44F8F9DFC51}"/>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5BC68147-35B7-5474-8528-8E4E1EC36B3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D6C0B-535B-4EE3-B767-9223AC5986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956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26EDF-21F7-6690-BB29-9E6F727F0A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DF134-8E85-CD1D-4F1E-5A59282BB1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6DA27-B50C-70EB-2F28-56984CA02BFD}"/>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142B678E-439E-B138-BBB4-7046DF75EBD2}"/>
              </a:ext>
            </a:extLst>
          </p:cNvPr>
          <p:cNvSpPr>
            <a:spLocks noGrp="1"/>
          </p:cNvSpPr>
          <p:nvPr>
            <p:ph type="sldNum" sz="quarter" idx="5"/>
          </p:nvPr>
        </p:nvSpPr>
        <p:spPr/>
        <p:txBody>
          <a:bodyPr/>
          <a:lstStyle/>
          <a:p>
            <a:fld id="{62AB8228-8FEB-104A-9092-B5203752BFC0}" type="slidenum">
              <a:rPr lang="en-US" smtClean="0"/>
              <a:t>30</a:t>
            </a:fld>
            <a:endParaRPr lang="en-US"/>
          </a:p>
        </p:txBody>
      </p:sp>
    </p:spTree>
    <p:extLst>
      <p:ext uri="{BB962C8B-B14F-4D97-AF65-F5344CB8AC3E}">
        <p14:creationId xmlns:p14="http://schemas.microsoft.com/office/powerpoint/2010/main" val="2789359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45D6C0B-535B-4EE3-B767-9223AC598681}" type="slidenum">
              <a:rPr lang="en-US" smtClean="0"/>
              <a:t>32</a:t>
            </a:fld>
            <a:endParaRPr lang="en-US"/>
          </a:p>
        </p:txBody>
      </p:sp>
    </p:spTree>
    <p:extLst>
      <p:ext uri="{BB962C8B-B14F-4D97-AF65-F5344CB8AC3E}">
        <p14:creationId xmlns:p14="http://schemas.microsoft.com/office/powerpoint/2010/main" val="2924387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B5A2C-60C1-569A-FE5C-BA10156C3A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3DD51-688D-15EB-73D1-42EB4293D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3780C-B004-9527-2BBC-81A70596F3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593389D-5C60-4094-7B79-0B84542D501A}"/>
              </a:ext>
            </a:extLst>
          </p:cNvPr>
          <p:cNvSpPr>
            <a:spLocks noGrp="1"/>
          </p:cNvSpPr>
          <p:nvPr>
            <p:ph type="sldNum" sz="quarter" idx="5"/>
          </p:nvPr>
        </p:nvSpPr>
        <p:spPr/>
        <p:txBody>
          <a:bodyPr/>
          <a:lstStyle/>
          <a:p>
            <a:fld id="{62AB8228-8FEB-104A-9092-B5203752BFC0}" type="slidenum">
              <a:rPr lang="en-US" smtClean="0"/>
              <a:t>36</a:t>
            </a:fld>
            <a:endParaRPr lang="en-US"/>
          </a:p>
        </p:txBody>
      </p:sp>
    </p:spTree>
    <p:extLst>
      <p:ext uri="{BB962C8B-B14F-4D97-AF65-F5344CB8AC3E}">
        <p14:creationId xmlns:p14="http://schemas.microsoft.com/office/powerpoint/2010/main" val="217232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04097-30FA-2972-4954-81FF4E2C69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44468-BEC3-0B98-8676-9F96DFD294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B1B8EF-9E18-0444-447B-9C6DDB3111FA}"/>
              </a:ext>
            </a:extLst>
          </p:cNvPr>
          <p:cNvSpPr>
            <a:spLocks noGrp="1"/>
          </p:cNvSpPr>
          <p:nvPr>
            <p:ph type="body" idx="1"/>
          </p:nvPr>
        </p:nvSpPr>
        <p:spPr/>
        <p:txBody>
          <a:bodyPr/>
          <a:lstStyle/>
          <a:p>
            <a:pPr marL="285750" indent="-285750">
              <a:buFont typeface="Arial" panose="020B0604020202020204" pitchFamily="34" charset="0"/>
              <a:buChar char="•"/>
            </a:pPr>
            <a:r>
              <a:rPr lang="en-US" sz="1200" dirty="0">
                <a:solidFill>
                  <a:sysClr val="windowText" lastClr="000000"/>
                </a:solidFill>
              </a:rPr>
              <a:t>Centralized to improve standardization</a:t>
            </a:r>
          </a:p>
          <a:p>
            <a:pPr marL="285750" indent="-285750">
              <a:buFont typeface="Arial" panose="020B0604020202020204" pitchFamily="34" charset="0"/>
              <a:buChar char="•"/>
            </a:pPr>
            <a:r>
              <a:rPr lang="en-US" sz="1200" dirty="0">
                <a:solidFill>
                  <a:sysClr val="windowText" lastClr="000000"/>
                </a:solidFill>
              </a:rPr>
              <a:t>Consistent leadership structure to represent presence at all hospital sites</a:t>
            </a:r>
          </a:p>
          <a:p>
            <a:pPr marL="285750" indent="-285750">
              <a:buFont typeface="Arial" panose="020B0604020202020204" pitchFamily="34" charset="0"/>
              <a:buChar char="•"/>
            </a:pPr>
            <a:r>
              <a:rPr lang="en-US" sz="1200" dirty="0">
                <a:solidFill>
                  <a:sysClr val="windowText" lastClr="000000"/>
                </a:solidFill>
              </a:rPr>
              <a:t>Combination of resources for optimal efficiency</a:t>
            </a:r>
          </a:p>
          <a:p>
            <a:pPr marL="285750" indent="-285750">
              <a:buFont typeface="Arial" panose="020B0604020202020204" pitchFamily="34" charset="0"/>
              <a:buChar char="•"/>
            </a:pPr>
            <a:r>
              <a:rPr lang="en-US" sz="1200" dirty="0">
                <a:solidFill>
                  <a:sysClr val="windowText" lastClr="000000"/>
                </a:solidFill>
              </a:rPr>
              <a:t>Common location for collaboration and innovation</a:t>
            </a:r>
          </a:p>
          <a:p>
            <a:endParaRPr lang="en-US" dirty="0"/>
          </a:p>
        </p:txBody>
      </p:sp>
      <p:sp>
        <p:nvSpPr>
          <p:cNvPr id="4" name="Slide Number Placeholder 3">
            <a:extLst>
              <a:ext uri="{FF2B5EF4-FFF2-40B4-BE49-F238E27FC236}">
                <a16:creationId xmlns:a16="http://schemas.microsoft.com/office/drawing/2014/main" id="{01D92681-6B3D-E100-9337-C4C5B54D8F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67A9CA-5820-4E85-BE84-1F1E301C9E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52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97932693-5636-4A38-0875-83965D283A4F}"/>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3BA4D1AA-3AF4-6ABA-590C-700A3A2D15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0116" name="Slide Number Placeholder 3">
            <a:extLst>
              <a:ext uri="{FF2B5EF4-FFF2-40B4-BE49-F238E27FC236}">
                <a16:creationId xmlns:a16="http://schemas.microsoft.com/office/drawing/2014/main" id="{2CEAD9B6-CA9F-144B-1A6D-0642054DBB9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500">
                <a:solidFill>
                  <a:schemeClr val="tx1"/>
                </a:solidFill>
                <a:latin typeface="Times New Roman" panose="02020603050405020304" pitchFamily="18" charset="0"/>
              </a:defRPr>
            </a:lvl1pPr>
            <a:lvl2pPr defTabSz="457200">
              <a:defRPr sz="2500">
                <a:solidFill>
                  <a:schemeClr val="tx1"/>
                </a:solidFill>
                <a:latin typeface="Times New Roman" panose="02020603050405020304" pitchFamily="18" charset="0"/>
              </a:defRPr>
            </a:lvl2pPr>
            <a:lvl3pPr defTabSz="457200">
              <a:defRPr sz="2500">
                <a:solidFill>
                  <a:schemeClr val="tx1"/>
                </a:solidFill>
                <a:latin typeface="Times New Roman" panose="02020603050405020304" pitchFamily="18" charset="0"/>
              </a:defRPr>
            </a:lvl3pPr>
            <a:lvl4pPr defTabSz="457200">
              <a:defRPr sz="2500">
                <a:solidFill>
                  <a:schemeClr val="tx1"/>
                </a:solidFill>
                <a:latin typeface="Times New Roman" panose="02020603050405020304" pitchFamily="18" charset="0"/>
              </a:defRPr>
            </a:lvl4pPr>
            <a:lvl5pPr defTabSz="457200">
              <a:defRPr sz="2500">
                <a:solidFill>
                  <a:schemeClr val="tx1"/>
                </a:solidFill>
                <a:latin typeface="Times New Roman" panose="02020603050405020304" pitchFamily="18" charset="0"/>
              </a:defRPr>
            </a:lvl5pPr>
            <a:lvl6pPr marL="2346325" indent="-60325" defTabSz="457200" eaLnBrk="0" fontAlgn="base" hangingPunct="0">
              <a:spcBef>
                <a:spcPct val="0"/>
              </a:spcBef>
              <a:spcAft>
                <a:spcPct val="0"/>
              </a:spcAft>
              <a:defRPr sz="2500">
                <a:solidFill>
                  <a:schemeClr val="tx1"/>
                </a:solidFill>
                <a:latin typeface="Times New Roman" panose="02020603050405020304" pitchFamily="18" charset="0"/>
              </a:defRPr>
            </a:lvl6pPr>
            <a:lvl7pPr marL="2803525" indent="-60325" defTabSz="457200" eaLnBrk="0" fontAlgn="base" hangingPunct="0">
              <a:spcBef>
                <a:spcPct val="0"/>
              </a:spcBef>
              <a:spcAft>
                <a:spcPct val="0"/>
              </a:spcAft>
              <a:defRPr sz="2500">
                <a:solidFill>
                  <a:schemeClr val="tx1"/>
                </a:solidFill>
                <a:latin typeface="Times New Roman" panose="02020603050405020304" pitchFamily="18" charset="0"/>
              </a:defRPr>
            </a:lvl7pPr>
            <a:lvl8pPr marL="3260725" indent="-60325" defTabSz="457200" eaLnBrk="0" fontAlgn="base" hangingPunct="0">
              <a:spcBef>
                <a:spcPct val="0"/>
              </a:spcBef>
              <a:spcAft>
                <a:spcPct val="0"/>
              </a:spcAft>
              <a:defRPr sz="2500">
                <a:solidFill>
                  <a:schemeClr val="tx1"/>
                </a:solidFill>
                <a:latin typeface="Times New Roman" panose="02020603050405020304" pitchFamily="18" charset="0"/>
              </a:defRPr>
            </a:lvl8pPr>
            <a:lvl9pPr marL="3717925" indent="-60325" defTabSz="457200" eaLnBrk="0" fontAlgn="base" hangingPunct="0">
              <a:spcBef>
                <a:spcPct val="0"/>
              </a:spcBef>
              <a:spcAft>
                <a:spcPct val="0"/>
              </a:spcAft>
              <a:defRPr sz="2500">
                <a:solidFill>
                  <a:schemeClr val="tx1"/>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4F768E7E-0FB7-4AB2-BAAE-438A033E93C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96CF3AD1-C4E6-C341-D231-D9CCA91450A0}"/>
              </a:ext>
            </a:extLst>
          </p:cNvPr>
          <p:cNvSpPr>
            <a:spLocks noGrp="1" noRot="1" noChangeAspect="1" noChangeArrowheads="1" noTextEdit="1"/>
          </p:cNvSpPr>
          <p:nvPr>
            <p:ph type="sldImg"/>
          </p:nvPr>
        </p:nvSpPr>
        <p:spPr>
          <a:ln/>
        </p:spPr>
      </p:sp>
      <p:sp>
        <p:nvSpPr>
          <p:cNvPr id="92163" name="Notes Placeholder 2">
            <a:extLst>
              <a:ext uri="{FF2B5EF4-FFF2-40B4-BE49-F238E27FC236}">
                <a16:creationId xmlns:a16="http://schemas.microsoft.com/office/drawing/2014/main" id="{B1B58CE1-EEEE-4F4D-5355-922869CD44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2164" name="Slide Number Placeholder 3">
            <a:extLst>
              <a:ext uri="{FF2B5EF4-FFF2-40B4-BE49-F238E27FC236}">
                <a16:creationId xmlns:a16="http://schemas.microsoft.com/office/drawing/2014/main" id="{40029749-06DB-3C33-860C-A3C178FB7BC6}"/>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500">
                <a:solidFill>
                  <a:schemeClr val="tx1"/>
                </a:solidFill>
                <a:latin typeface="Times New Roman" panose="02020603050405020304" pitchFamily="18" charset="0"/>
              </a:defRPr>
            </a:lvl1pPr>
            <a:lvl2pPr defTabSz="457200">
              <a:defRPr sz="2500">
                <a:solidFill>
                  <a:schemeClr val="tx1"/>
                </a:solidFill>
                <a:latin typeface="Times New Roman" panose="02020603050405020304" pitchFamily="18" charset="0"/>
              </a:defRPr>
            </a:lvl2pPr>
            <a:lvl3pPr defTabSz="457200">
              <a:defRPr sz="2500">
                <a:solidFill>
                  <a:schemeClr val="tx1"/>
                </a:solidFill>
                <a:latin typeface="Times New Roman" panose="02020603050405020304" pitchFamily="18" charset="0"/>
              </a:defRPr>
            </a:lvl3pPr>
            <a:lvl4pPr defTabSz="457200">
              <a:defRPr sz="2500">
                <a:solidFill>
                  <a:schemeClr val="tx1"/>
                </a:solidFill>
                <a:latin typeface="Times New Roman" panose="02020603050405020304" pitchFamily="18" charset="0"/>
              </a:defRPr>
            </a:lvl4pPr>
            <a:lvl5pPr defTabSz="457200">
              <a:defRPr sz="2500">
                <a:solidFill>
                  <a:schemeClr val="tx1"/>
                </a:solidFill>
                <a:latin typeface="Times New Roman" panose="02020603050405020304" pitchFamily="18" charset="0"/>
              </a:defRPr>
            </a:lvl5pPr>
            <a:lvl6pPr marL="2346325" indent="-60325" defTabSz="457200" eaLnBrk="0" fontAlgn="base" hangingPunct="0">
              <a:spcBef>
                <a:spcPct val="0"/>
              </a:spcBef>
              <a:spcAft>
                <a:spcPct val="0"/>
              </a:spcAft>
              <a:defRPr sz="2500">
                <a:solidFill>
                  <a:schemeClr val="tx1"/>
                </a:solidFill>
                <a:latin typeface="Times New Roman" panose="02020603050405020304" pitchFamily="18" charset="0"/>
              </a:defRPr>
            </a:lvl6pPr>
            <a:lvl7pPr marL="2803525" indent="-60325" defTabSz="457200" eaLnBrk="0" fontAlgn="base" hangingPunct="0">
              <a:spcBef>
                <a:spcPct val="0"/>
              </a:spcBef>
              <a:spcAft>
                <a:spcPct val="0"/>
              </a:spcAft>
              <a:defRPr sz="2500">
                <a:solidFill>
                  <a:schemeClr val="tx1"/>
                </a:solidFill>
                <a:latin typeface="Times New Roman" panose="02020603050405020304" pitchFamily="18" charset="0"/>
              </a:defRPr>
            </a:lvl7pPr>
            <a:lvl8pPr marL="3260725" indent="-60325" defTabSz="457200" eaLnBrk="0" fontAlgn="base" hangingPunct="0">
              <a:spcBef>
                <a:spcPct val="0"/>
              </a:spcBef>
              <a:spcAft>
                <a:spcPct val="0"/>
              </a:spcAft>
              <a:defRPr sz="2500">
                <a:solidFill>
                  <a:schemeClr val="tx1"/>
                </a:solidFill>
                <a:latin typeface="Times New Roman" panose="02020603050405020304" pitchFamily="18" charset="0"/>
              </a:defRPr>
            </a:lvl8pPr>
            <a:lvl9pPr marL="3717925" indent="-60325" defTabSz="457200" eaLnBrk="0" fontAlgn="base" hangingPunct="0">
              <a:spcBef>
                <a:spcPct val="0"/>
              </a:spcBef>
              <a:spcAft>
                <a:spcPct val="0"/>
              </a:spcAft>
              <a:defRPr sz="2500">
                <a:solidFill>
                  <a:schemeClr val="tx1"/>
                </a:solidFill>
                <a:latin typeface="Times New Roman" panose="02020603050405020304" pitchFamily="18"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91FEA71-EAA1-45E9-8430-2865D21FF16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21E8A0E2-A057-9EA8-791F-29CCD5C8120C}"/>
              </a:ext>
            </a:extLst>
          </p:cNvPr>
          <p:cNvSpPr>
            <a:spLocks noGrp="1" noRot="1" noChangeAspect="1" noChangeArrowheads="1" noTextEdit="1"/>
          </p:cNvSpPr>
          <p:nvPr>
            <p:ph type="sldImg"/>
          </p:nvPr>
        </p:nvSpPr>
        <p:spPr>
          <a:ln/>
        </p:spPr>
      </p:sp>
      <p:sp>
        <p:nvSpPr>
          <p:cNvPr id="95235" name="Notes Placeholder 2">
            <a:extLst>
              <a:ext uri="{FF2B5EF4-FFF2-40B4-BE49-F238E27FC236}">
                <a16:creationId xmlns:a16="http://schemas.microsoft.com/office/drawing/2014/main" id="{BB0239D3-0573-1A38-4A70-FBAE3307F4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5236" name="Slide Number Placeholder 3">
            <a:extLst>
              <a:ext uri="{FF2B5EF4-FFF2-40B4-BE49-F238E27FC236}">
                <a16:creationId xmlns:a16="http://schemas.microsoft.com/office/drawing/2014/main" id="{430557A3-B196-B26D-F6DB-2622E49AB14E}"/>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5138">
              <a:defRPr sz="2500">
                <a:solidFill>
                  <a:schemeClr val="tx1"/>
                </a:solidFill>
                <a:latin typeface="Times New Roman" panose="02020603050405020304" pitchFamily="18" charset="0"/>
              </a:defRPr>
            </a:lvl1pPr>
            <a:lvl2pPr defTabSz="465138">
              <a:defRPr sz="2500">
                <a:solidFill>
                  <a:schemeClr val="tx1"/>
                </a:solidFill>
                <a:latin typeface="Times New Roman" panose="02020603050405020304" pitchFamily="18" charset="0"/>
              </a:defRPr>
            </a:lvl2pPr>
            <a:lvl3pPr defTabSz="465138">
              <a:defRPr sz="2500">
                <a:solidFill>
                  <a:schemeClr val="tx1"/>
                </a:solidFill>
                <a:latin typeface="Times New Roman" panose="02020603050405020304" pitchFamily="18" charset="0"/>
              </a:defRPr>
            </a:lvl3pPr>
            <a:lvl4pPr defTabSz="465138">
              <a:defRPr sz="2500">
                <a:solidFill>
                  <a:schemeClr val="tx1"/>
                </a:solidFill>
                <a:latin typeface="Times New Roman" panose="02020603050405020304" pitchFamily="18" charset="0"/>
              </a:defRPr>
            </a:lvl4pPr>
            <a:lvl5pPr defTabSz="465138">
              <a:defRPr sz="2500">
                <a:solidFill>
                  <a:schemeClr val="tx1"/>
                </a:solidFill>
                <a:latin typeface="Times New Roman" panose="02020603050405020304" pitchFamily="18" charset="0"/>
              </a:defRPr>
            </a:lvl5pPr>
            <a:lvl6pPr marL="2346325" indent="-60325" defTabSz="465138" eaLnBrk="0" fontAlgn="base" hangingPunct="0">
              <a:spcBef>
                <a:spcPct val="0"/>
              </a:spcBef>
              <a:spcAft>
                <a:spcPct val="0"/>
              </a:spcAft>
              <a:defRPr sz="2500">
                <a:solidFill>
                  <a:schemeClr val="tx1"/>
                </a:solidFill>
                <a:latin typeface="Times New Roman" panose="02020603050405020304" pitchFamily="18" charset="0"/>
              </a:defRPr>
            </a:lvl6pPr>
            <a:lvl7pPr marL="2803525" indent="-60325" defTabSz="465138" eaLnBrk="0" fontAlgn="base" hangingPunct="0">
              <a:spcBef>
                <a:spcPct val="0"/>
              </a:spcBef>
              <a:spcAft>
                <a:spcPct val="0"/>
              </a:spcAft>
              <a:defRPr sz="2500">
                <a:solidFill>
                  <a:schemeClr val="tx1"/>
                </a:solidFill>
                <a:latin typeface="Times New Roman" panose="02020603050405020304" pitchFamily="18" charset="0"/>
              </a:defRPr>
            </a:lvl7pPr>
            <a:lvl8pPr marL="3260725" indent="-60325" defTabSz="465138" eaLnBrk="0" fontAlgn="base" hangingPunct="0">
              <a:spcBef>
                <a:spcPct val="0"/>
              </a:spcBef>
              <a:spcAft>
                <a:spcPct val="0"/>
              </a:spcAft>
              <a:defRPr sz="2500">
                <a:solidFill>
                  <a:schemeClr val="tx1"/>
                </a:solidFill>
                <a:latin typeface="Times New Roman" panose="02020603050405020304" pitchFamily="18" charset="0"/>
              </a:defRPr>
            </a:lvl8pPr>
            <a:lvl9pPr marL="3717925" indent="-60325" defTabSz="465138" eaLnBrk="0" fontAlgn="base" hangingPunct="0">
              <a:spcBef>
                <a:spcPct val="0"/>
              </a:spcBef>
              <a:spcAft>
                <a:spcPct val="0"/>
              </a:spcAft>
              <a:defRPr sz="2500">
                <a:solidFill>
                  <a:schemeClr val="tx1"/>
                </a:solidFill>
                <a:latin typeface="Times New Roman" panose="02020603050405020304" pitchFamily="18" charset="0"/>
              </a:defRPr>
            </a:lvl9pPr>
          </a:lstStyle>
          <a:p>
            <a:pPr marL="0" marR="0" lvl="0" indent="0" algn="l" defTabSz="465138" rtl="0" eaLnBrk="0" fontAlgn="base" latinLnBrk="0" hangingPunct="0">
              <a:lnSpc>
                <a:spcPct val="100000"/>
              </a:lnSpc>
              <a:spcBef>
                <a:spcPct val="0"/>
              </a:spcBef>
              <a:spcAft>
                <a:spcPct val="0"/>
              </a:spcAft>
              <a:buClrTx/>
              <a:buSzTx/>
              <a:buFontTx/>
              <a:buNone/>
              <a:tabLst/>
              <a:defRPr/>
            </a:pPr>
            <a:fld id="{B5710422-442C-4EE3-9CFE-FBA28A1C6EF5}" type="slidenum">
              <a:rPr kumimoji="0" lang="en-US" altLang="en-US" sz="25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l" defTabSz="465138" rtl="0" eaLnBrk="0" fontAlgn="base" latinLnBrk="0" hangingPunct="0">
                <a:lnSpc>
                  <a:spcPct val="100000"/>
                </a:lnSpc>
                <a:spcBef>
                  <a:spcPct val="0"/>
                </a:spcBef>
                <a:spcAft>
                  <a:spcPct val="0"/>
                </a:spcAft>
                <a:buClrTx/>
                <a:buSzTx/>
                <a:buFontTx/>
                <a:buNone/>
                <a:tabLst/>
                <a:defRPr/>
              </a:pPr>
              <a:t>9</a:t>
            </a:fld>
            <a:endParaRPr kumimoji="0" lang="en-US" altLang="en-US" sz="25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AB8228-8FEB-104A-9092-B5203752BFC0}" type="slidenum">
              <a:rPr lang="en-US" smtClean="0"/>
              <a:t>16</a:t>
            </a:fld>
            <a:endParaRPr lang="en-US"/>
          </a:p>
        </p:txBody>
      </p:sp>
    </p:spTree>
    <p:extLst>
      <p:ext uri="{BB962C8B-B14F-4D97-AF65-F5344CB8AC3E}">
        <p14:creationId xmlns:p14="http://schemas.microsoft.com/office/powerpoint/2010/main" val="760519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DFC1DC-7E6D-44C8-A49D-099E175E304D}" type="slidenum">
              <a:rPr lang="en-US" smtClean="0"/>
              <a:t>19</a:t>
            </a:fld>
            <a:endParaRPr lang="en-US"/>
          </a:p>
        </p:txBody>
      </p:sp>
    </p:spTree>
    <p:extLst>
      <p:ext uri="{BB962C8B-B14F-4D97-AF65-F5344CB8AC3E}">
        <p14:creationId xmlns:p14="http://schemas.microsoft.com/office/powerpoint/2010/main" val="71608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140A1-3331-5262-35AC-7822C330A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BA0499-F9F3-ADEB-D001-AFE0F308E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7A8054-AD83-898E-C779-A6D331E66E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FB84BB8-ADED-4934-3EA7-764758D7756E}"/>
              </a:ext>
            </a:extLst>
          </p:cNvPr>
          <p:cNvSpPr>
            <a:spLocks noGrp="1"/>
          </p:cNvSpPr>
          <p:nvPr>
            <p:ph type="sldNum" sz="quarter" idx="5"/>
          </p:nvPr>
        </p:nvSpPr>
        <p:spPr/>
        <p:txBody>
          <a:bodyPr/>
          <a:lstStyle/>
          <a:p>
            <a:fld id="{62AB8228-8FEB-104A-9092-B5203752BFC0}" type="slidenum">
              <a:rPr lang="en-US" smtClean="0"/>
              <a:t>21</a:t>
            </a:fld>
            <a:endParaRPr lang="en-US"/>
          </a:p>
        </p:txBody>
      </p:sp>
    </p:spTree>
    <p:extLst>
      <p:ext uri="{BB962C8B-B14F-4D97-AF65-F5344CB8AC3E}">
        <p14:creationId xmlns:p14="http://schemas.microsoft.com/office/powerpoint/2010/main" val="24583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6" name="Date Placeholder 5">
            <a:extLst>
              <a:ext uri="{FF2B5EF4-FFF2-40B4-BE49-F238E27FC236}">
                <a16:creationId xmlns:a16="http://schemas.microsoft.com/office/drawing/2014/main" id="{B72CDEE2-51C6-6D13-FED8-076282D8BBE6}"/>
              </a:ext>
            </a:extLst>
          </p:cNvPr>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ooter Placeholder 6">
            <a:extLst>
              <a:ext uri="{FF2B5EF4-FFF2-40B4-BE49-F238E27FC236}">
                <a16:creationId xmlns:a16="http://schemas.microsoft.com/office/drawing/2014/main" id="{873E57FF-DB24-8745-02BD-25465A79EE56}"/>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105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DFBED-D63C-60FB-8232-41A00AA11E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62B6B-0E0E-6249-8583-0D4AF81C7F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590B20-7D64-1916-E130-AD127432C719}"/>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35EDBDB6-CD13-0B7E-A0A7-E2021527705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45D6C0B-535B-4EE3-B767-9223AC598681}"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031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4992" y="128384"/>
            <a:ext cx="2056789" cy="1542592"/>
          </a:xfrm>
          <a:prstGeom prst="rect">
            <a:avLst/>
          </a:prstGeom>
        </p:spPr>
      </p:pic>
      <p:sp>
        <p:nvSpPr>
          <p:cNvPr id="2" name="Title 1"/>
          <p:cNvSpPr>
            <a:spLocks noGrp="1"/>
          </p:cNvSpPr>
          <p:nvPr>
            <p:ph type="ctrTitle"/>
          </p:nvPr>
        </p:nvSpPr>
        <p:spPr>
          <a:xfrm>
            <a:off x="685800" y="2556466"/>
            <a:ext cx="7772400" cy="556359"/>
          </a:xfrm>
        </p:spPr>
        <p:txBody>
          <a:bodyPr>
            <a:normAutofit/>
          </a:bodyPr>
          <a:lstStyle>
            <a:lvl1pPr algn="l">
              <a:defRPr sz="3200" b="1" i="0">
                <a:solidFill>
                  <a:srgbClr val="003A70"/>
                </a:solidFill>
                <a:latin typeface="Arial"/>
              </a:defRPr>
            </a:lvl1pPr>
          </a:lstStyle>
          <a:p>
            <a:r>
              <a:rPr lang="en-US"/>
              <a:t>Click to edit Master title style</a:t>
            </a:r>
          </a:p>
        </p:txBody>
      </p:sp>
      <p:sp>
        <p:nvSpPr>
          <p:cNvPr id="3" name="Subtitle 2"/>
          <p:cNvSpPr>
            <a:spLocks noGrp="1"/>
          </p:cNvSpPr>
          <p:nvPr>
            <p:ph type="subTitle" idx="1"/>
          </p:nvPr>
        </p:nvSpPr>
        <p:spPr>
          <a:xfrm>
            <a:off x="685800" y="3075939"/>
            <a:ext cx="7772400" cy="593607"/>
          </a:xfrm>
        </p:spPr>
        <p:txBody>
          <a:bodyPr>
            <a:normAutofit/>
          </a:bodyPr>
          <a:lstStyle>
            <a:lvl1pPr marL="0" indent="0" algn="l">
              <a:buNone/>
              <a:defRPr sz="3200">
                <a:solidFill>
                  <a:srgbClr val="00A9E0"/>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hasCustomPrompt="1"/>
          </p:nvPr>
        </p:nvSpPr>
        <p:spPr>
          <a:xfrm>
            <a:off x="733428" y="3907760"/>
            <a:ext cx="3389312" cy="889000"/>
          </a:xfrm>
        </p:spPr>
        <p:txBody>
          <a:bodyPr>
            <a:normAutofit/>
          </a:bodyPr>
          <a:lstStyle>
            <a:lvl1pPr marL="0" indent="0">
              <a:buFontTx/>
              <a:buNone/>
              <a:defRPr sz="2000" baseline="0">
                <a:solidFill>
                  <a:srgbClr val="003A70"/>
                </a:solidFill>
                <a:latin typeface="Arial"/>
              </a:defRPr>
            </a:lvl1pPr>
          </a:lstStyle>
          <a:p>
            <a:pPr lvl="0"/>
            <a:r>
              <a:rPr lang="en-US"/>
              <a:t>Month, day year</a:t>
            </a:r>
          </a:p>
        </p:txBody>
      </p:sp>
      <p:cxnSp>
        <p:nvCxnSpPr>
          <p:cNvPr id="7" name="Straight Connector 6"/>
          <p:cNvCxnSpPr/>
          <p:nvPr userDrawn="1"/>
        </p:nvCxnSpPr>
        <p:spPr>
          <a:xfrm>
            <a:off x="685800" y="3784574"/>
            <a:ext cx="77724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31523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645920" y="230683"/>
            <a:ext cx="5847618" cy="6395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1944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821" y="411721"/>
            <a:ext cx="8320943" cy="569476"/>
          </a:xfrm>
        </p:spPr>
        <p:txBody>
          <a:bodyPr>
            <a:normAutofit/>
          </a:bodyPr>
          <a:lstStyle>
            <a:lvl1pPr>
              <a:defRPr sz="2000">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a:xfrm>
            <a:off x="466165" y="1966485"/>
            <a:ext cx="8229600" cy="4525963"/>
          </a:xfrm>
        </p:spPr>
        <p:txBody>
          <a:bodyPr>
            <a:normAutofit/>
          </a:bodyPr>
          <a:lstStyle>
            <a:lvl1pPr>
              <a:defRPr sz="1200">
                <a:solidFill>
                  <a:schemeClr val="tx1"/>
                </a:solidFill>
                <a:latin typeface="+mn-lt"/>
              </a:defRPr>
            </a:lvl1pPr>
            <a:lvl2pPr>
              <a:defRPr sz="1200">
                <a:solidFill>
                  <a:schemeClr val="tx1"/>
                </a:solidFill>
                <a:latin typeface="+mn-lt"/>
              </a:defRPr>
            </a:lvl2pPr>
            <a:lvl3pPr>
              <a:defRPr sz="1200">
                <a:solidFill>
                  <a:schemeClr val="tx1"/>
                </a:solidFill>
                <a:latin typeface="+mn-lt"/>
              </a:defRPr>
            </a:lvl3pPr>
            <a:lvl4pPr>
              <a:defRPr sz="1200">
                <a:solidFill>
                  <a:schemeClr val="tx1"/>
                </a:solidFill>
                <a:latin typeface="+mn-lt"/>
              </a:defRPr>
            </a:lvl4pPr>
            <a:lvl5pP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457200" y="884476"/>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1372" y="311398"/>
            <a:ext cx="594360" cy="354330"/>
          </a:xfrm>
          <a:prstGeom prst="rect">
            <a:avLst/>
          </a:prstGeom>
        </p:spPr>
      </p:pic>
      <p:sp>
        <p:nvSpPr>
          <p:cNvPr id="19" name="TextBox 18"/>
          <p:cNvSpPr txBox="1"/>
          <p:nvPr userDrawn="1"/>
        </p:nvSpPr>
        <p:spPr>
          <a:xfrm>
            <a:off x="5191354" y="6606698"/>
            <a:ext cx="3931920" cy="230832"/>
          </a:xfrm>
          <a:prstGeom prst="rect">
            <a:avLst/>
          </a:prstGeom>
          <a:noFill/>
        </p:spPr>
        <p:txBody>
          <a:bodyPr wrap="square" lIns="457200" rIns="457200" rtlCol="0">
            <a:spAutoFit/>
          </a:bodyPr>
          <a:lstStyle/>
          <a:p>
            <a:pPr algn="r"/>
            <a:fld id="{4B4C565E-1F1B-49F6-96C0-F20479F8DFD3}" type="slidenum">
              <a:rPr lang="en-US" sz="900" smtClean="0">
                <a:solidFill>
                  <a:prstClr val="white">
                    <a:lumMod val="50000"/>
                  </a:prstClr>
                </a:solidFill>
                <a:cs typeface="Arial" panose="020B0604020202020204" pitchFamily="34" charset="0"/>
              </a:rPr>
              <a:pPr algn="r"/>
              <a:t>‹#›</a:t>
            </a:fld>
            <a:endParaRPr lang="en-US" sz="900">
              <a:solidFill>
                <a:prstClr val="white">
                  <a:lumMod val="50000"/>
                </a:prstClr>
              </a:solidFill>
              <a:cs typeface="Arial" panose="020B0604020202020204" pitchFamily="34" charset="0"/>
            </a:endParaRPr>
          </a:p>
        </p:txBody>
      </p:sp>
      <p:sp>
        <p:nvSpPr>
          <p:cNvPr id="20" name="TextBox 19"/>
          <p:cNvSpPr txBox="1"/>
          <p:nvPr userDrawn="1"/>
        </p:nvSpPr>
        <p:spPr>
          <a:xfrm>
            <a:off x="0" y="6606698"/>
            <a:ext cx="2286000" cy="230832"/>
          </a:xfrm>
          <a:prstGeom prst="rect">
            <a:avLst/>
          </a:prstGeom>
          <a:noFill/>
        </p:spPr>
        <p:txBody>
          <a:bodyPr wrap="square" lIns="457200" rIns="457200" rtlCol="0">
            <a:spAutoFit/>
          </a:bodyPr>
          <a:lstStyle/>
          <a:p>
            <a:fld id="{DE17A647-983F-447E-BFE5-EE9130EAAE36}" type="datetime1">
              <a:rPr lang="en-US" sz="900" smtClean="0">
                <a:solidFill>
                  <a:prstClr val="white">
                    <a:lumMod val="50000"/>
                  </a:prstClr>
                </a:solidFill>
                <a:cs typeface="Arial" panose="020B0604020202020204" pitchFamily="34" charset="0"/>
              </a:rPr>
              <a:pPr/>
              <a:t>5/28/2025</a:t>
            </a:fld>
            <a:r>
              <a:rPr lang="en-US" sz="900">
                <a:solidFill>
                  <a:prstClr val="white">
                    <a:lumMod val="50000"/>
                  </a:prstClr>
                </a:solidFill>
                <a:cs typeface="Arial" panose="020B0604020202020204" pitchFamily="34" charset="0"/>
              </a:rPr>
              <a:t>		                                                               </a:t>
            </a:r>
          </a:p>
        </p:txBody>
      </p:sp>
    </p:spTree>
    <p:extLst>
      <p:ext uri="{BB962C8B-B14F-4D97-AF65-F5344CB8AC3E}">
        <p14:creationId xmlns:p14="http://schemas.microsoft.com/office/powerpoint/2010/main" val="276898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108810"/>
            <a:ext cx="5486984" cy="569476"/>
          </a:xfrm>
        </p:spPr>
        <p:txBody>
          <a:bodyPr anchor="b">
            <a:normAutofit/>
          </a:bodyPr>
          <a:lstStyle>
            <a:lvl1pPr>
              <a:defRPr sz="900" b="1">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675">
                <a:solidFill>
                  <a:schemeClr val="tx1"/>
                </a:solidFill>
                <a:latin typeface="+mn-lt"/>
              </a:defRPr>
            </a:lvl1pPr>
            <a:lvl2pPr>
              <a:defRPr sz="675">
                <a:solidFill>
                  <a:schemeClr val="tx1"/>
                </a:solidFill>
                <a:latin typeface="+mn-lt"/>
              </a:defRPr>
            </a:lvl2pPr>
            <a:lvl3pPr>
              <a:defRPr sz="675">
                <a:solidFill>
                  <a:schemeClr val="tx1"/>
                </a:solidFill>
                <a:latin typeface="+mn-lt"/>
              </a:defRPr>
            </a:lvl3pPr>
            <a:lvl4pPr>
              <a:defRPr sz="675">
                <a:solidFill>
                  <a:schemeClr val="tx1"/>
                </a:solidFill>
                <a:latin typeface="+mn-lt"/>
              </a:defRPr>
            </a:lvl4pPr>
            <a:lvl5pPr>
              <a:defRPr sz="675">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457200" y="678286"/>
            <a:ext cx="8229600" cy="0"/>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sp>
        <p:nvSpPr>
          <p:cNvPr id="8" name="TextBox 7"/>
          <p:cNvSpPr txBox="1"/>
          <p:nvPr userDrawn="1"/>
        </p:nvSpPr>
        <p:spPr>
          <a:xfrm>
            <a:off x="7904813" y="6527699"/>
            <a:ext cx="1207155" cy="170175"/>
          </a:xfrm>
          <a:prstGeom prst="rect">
            <a:avLst/>
          </a:prstGeom>
          <a:noFill/>
        </p:spPr>
        <p:txBody>
          <a:bodyPr wrap="square" lIns="257175" rIns="257175" rtlCol="0">
            <a:spAutoFit/>
          </a:bodyPr>
          <a:lstStyle/>
          <a:p>
            <a:pPr algn="r"/>
            <a:fld id="{7E1F8118-D5A6-404B-B8CD-D7932A4E5724}" type="slidenum">
              <a:rPr lang="en-US" sz="506" smtClean="0">
                <a:solidFill>
                  <a:schemeClr val="bg1">
                    <a:lumMod val="50000"/>
                  </a:schemeClr>
                </a:solidFill>
                <a:latin typeface="+mn-lt"/>
                <a:cs typeface="Arial" panose="020B0604020202020204" pitchFamily="34" charset="0"/>
              </a:rPr>
              <a:pPr algn="r"/>
              <a:t>‹#›</a:t>
            </a:fld>
            <a:endParaRPr lang="en-US" sz="506" b="1">
              <a:solidFill>
                <a:schemeClr val="bg1">
                  <a:lumMod val="50000"/>
                </a:schemeClr>
              </a:solidFill>
              <a:latin typeface="+mn-lt"/>
              <a:cs typeface="Arial" panose="020B0604020202020204" pitchFamily="34" charset="0"/>
            </a:endParaRPr>
          </a:p>
        </p:txBody>
      </p:sp>
      <p:sp>
        <p:nvSpPr>
          <p:cNvPr id="11" name="TextBox 10"/>
          <p:cNvSpPr txBox="1"/>
          <p:nvPr userDrawn="1"/>
        </p:nvSpPr>
        <p:spPr>
          <a:xfrm>
            <a:off x="3199818" y="6527699"/>
            <a:ext cx="2744368" cy="170175"/>
          </a:xfrm>
          <a:prstGeom prst="rect">
            <a:avLst/>
          </a:prstGeom>
          <a:noFill/>
        </p:spPr>
        <p:txBody>
          <a:bodyPr wrap="square" lIns="257175" rIns="257175" rtlCol="0">
            <a:spAutoFit/>
          </a:bodyPr>
          <a:lstStyle/>
          <a:p>
            <a:pPr algn="ctr"/>
            <a:r>
              <a:rPr lang="en-US" sz="506" b="1" baseline="0">
                <a:solidFill>
                  <a:schemeClr val="bg1">
                    <a:lumMod val="50000"/>
                  </a:schemeClr>
                </a:solidFill>
                <a:latin typeface="+mn-lt"/>
                <a:cs typeface="Arial" panose="020B0604020202020204" pitchFamily="34" charset="0"/>
              </a:rPr>
              <a:t> </a:t>
            </a:r>
            <a:endParaRPr lang="en-US" sz="506" b="1">
              <a:solidFill>
                <a:schemeClr val="bg1">
                  <a:lumMod val="50000"/>
                </a:schemeClr>
              </a:solidFill>
              <a:latin typeface="+mn-lt"/>
              <a:cs typeface="Arial" panose="020B0604020202020204" pitchFamily="34" charset="0"/>
            </a:endParaRPr>
          </a:p>
        </p:txBody>
      </p:sp>
      <p:pic>
        <p:nvPicPr>
          <p:cNvPr id="9" name="Picture 8">
            <a:extLst>
              <a:ext uri="{FF2B5EF4-FFF2-40B4-BE49-F238E27FC236}">
                <a16:creationId xmlns:a16="http://schemas.microsoft.com/office/drawing/2014/main" id="{911204CC-38CA-74A4-1556-012CC5969B9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114"/>
          <a:stretch/>
        </p:blipFill>
        <p:spPr>
          <a:xfrm>
            <a:off x="8363814" y="167288"/>
            <a:ext cx="594360" cy="378044"/>
          </a:xfrm>
          <a:prstGeom prst="rect">
            <a:avLst/>
          </a:prstGeom>
        </p:spPr>
      </p:pic>
      <p:sp>
        <p:nvSpPr>
          <p:cNvPr id="4" name="Date Placeholder 3">
            <a:extLst>
              <a:ext uri="{FF2B5EF4-FFF2-40B4-BE49-F238E27FC236}">
                <a16:creationId xmlns:a16="http://schemas.microsoft.com/office/drawing/2014/main" id="{AA48F3E3-2FB6-4BE2-5ED2-D1707F3C9250}"/>
              </a:ext>
            </a:extLst>
          </p:cNvPr>
          <p:cNvSpPr>
            <a:spLocks noGrp="1"/>
          </p:cNvSpPr>
          <p:nvPr>
            <p:ph type="dt" sz="half" idx="10"/>
          </p:nvPr>
        </p:nvSpPr>
        <p:spPr>
          <a:xfrm>
            <a:off x="628650" y="6356353"/>
            <a:ext cx="2057400" cy="365125"/>
          </a:xfrm>
        </p:spPr>
        <p:txBody>
          <a:bodyPr/>
          <a:lstStyle/>
          <a:p>
            <a:fld id="{2ABCBE29-86D7-4526-9434-B2FAE8DC73EA}" type="datetimeFigureOut">
              <a:rPr lang="en-US" smtClean="0"/>
              <a:t>5/28/2025</a:t>
            </a:fld>
            <a:endParaRPr lang="en-US"/>
          </a:p>
        </p:txBody>
      </p:sp>
    </p:spTree>
    <p:extLst>
      <p:ext uri="{BB962C8B-B14F-4D97-AF65-F5344CB8AC3E}">
        <p14:creationId xmlns:p14="http://schemas.microsoft.com/office/powerpoint/2010/main" val="23840689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urple 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2F85-04AE-6C47-DF6B-F3CDA0D6DC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0211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10"/>
            <a:ext cx="8229600" cy="569476"/>
          </a:xfrm>
        </p:spPr>
        <p:txBody>
          <a:bodyPr anchor="b">
            <a:normAutofit/>
          </a:bodyPr>
          <a:lstStyle>
            <a:lvl1pPr>
              <a:defRPr sz="1600" b="1">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1200">
                <a:solidFill>
                  <a:schemeClr val="tx1">
                    <a:lumMod val="65000"/>
                    <a:lumOff val="35000"/>
                  </a:schemeClr>
                </a:solidFill>
                <a:latin typeface="+mn-lt"/>
              </a:defRPr>
            </a:lvl1pPr>
            <a:lvl2pPr>
              <a:defRPr sz="1200">
                <a:solidFill>
                  <a:schemeClr val="tx1">
                    <a:lumMod val="65000"/>
                    <a:lumOff val="35000"/>
                  </a:schemeClr>
                </a:solidFill>
                <a:latin typeface="+mn-lt"/>
              </a:defRPr>
            </a:lvl2pPr>
            <a:lvl3pPr>
              <a:defRPr sz="1200">
                <a:solidFill>
                  <a:schemeClr val="tx1">
                    <a:lumMod val="65000"/>
                    <a:lumOff val="35000"/>
                  </a:schemeClr>
                </a:solidFill>
                <a:latin typeface="+mn-lt"/>
              </a:defRPr>
            </a:lvl3pPr>
            <a:lvl4pPr>
              <a:defRPr sz="1200">
                <a:solidFill>
                  <a:schemeClr val="tx1">
                    <a:lumMod val="65000"/>
                    <a:lumOff val="35000"/>
                  </a:schemeClr>
                </a:solidFill>
                <a:latin typeface="+mn-lt"/>
              </a:defRPr>
            </a:lvl4pPr>
            <a:lvl5pPr>
              <a:defRPr sz="1200">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457200" y="678286"/>
            <a:ext cx="8229600" cy="0"/>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sp>
        <p:nvSpPr>
          <p:cNvPr id="4" name="TextBox 3"/>
          <p:cNvSpPr txBox="1"/>
          <p:nvPr userDrawn="1"/>
        </p:nvSpPr>
        <p:spPr>
          <a:xfrm>
            <a:off x="-122424" y="6606042"/>
            <a:ext cx="9406778" cy="230832"/>
          </a:xfrm>
          <a:prstGeom prst="rect">
            <a:avLst/>
          </a:prstGeom>
          <a:noFill/>
        </p:spPr>
        <p:txBody>
          <a:bodyPr wrap="square" lIns="457200" rIns="457200" rtlCol="0">
            <a:spAutoFit/>
          </a:bodyPr>
          <a:lstStyle/>
          <a:p>
            <a:pPr defTabSz="457200"/>
            <a:r>
              <a:rPr lang="en-US" sz="900">
                <a:solidFill>
                  <a:prstClr val="white">
                    <a:lumMod val="50000"/>
                  </a:prstClr>
                </a:solidFill>
                <a:cs typeface="Arial" panose="020B0604020202020204" pitchFamily="34" charset="0"/>
              </a:rPr>
              <a:t>2/5/2024                                                    			                       </a:t>
            </a:r>
            <a:r>
              <a:rPr lang="en-US" sz="900" b="1">
                <a:solidFill>
                  <a:prstClr val="white">
                    <a:lumMod val="50000"/>
                  </a:prstClr>
                </a:solidFill>
                <a:cs typeface="Arial" panose="020B0604020202020204" pitchFamily="34" charset="0"/>
              </a:rPr>
              <a:t>					                    	</a:t>
            </a:r>
          </a:p>
        </p:txBody>
      </p:sp>
      <p:pic>
        <p:nvPicPr>
          <p:cNvPr id="6" name="Picture 5">
            <a:extLst>
              <a:ext uri="{FF2B5EF4-FFF2-40B4-BE49-F238E27FC236}">
                <a16:creationId xmlns:a16="http://schemas.microsoft.com/office/drawing/2014/main" id="{70424BD7-A27F-B6B4-2906-9D0701EDFA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114"/>
          <a:stretch/>
        </p:blipFill>
        <p:spPr>
          <a:xfrm>
            <a:off x="8363814" y="167288"/>
            <a:ext cx="594360" cy="378044"/>
          </a:xfrm>
          <a:prstGeom prst="rect">
            <a:avLst/>
          </a:prstGeom>
        </p:spPr>
      </p:pic>
    </p:spTree>
    <p:extLst>
      <p:ext uri="{BB962C8B-B14F-4D97-AF65-F5344CB8AC3E}">
        <p14:creationId xmlns:p14="http://schemas.microsoft.com/office/powerpoint/2010/main" val="2115408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ABCBE29-86D7-4526-9434-B2FAE8DC73E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3854039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BCBE29-86D7-4526-9434-B2FAE8DC73E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607800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BCBE29-86D7-4526-9434-B2FAE8DC73E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1402475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BCBE29-86D7-4526-9434-B2FAE8DC73EA}"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555877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BCBE29-86D7-4526-9434-B2FAE8DC73EA}"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3660402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cxnSp>
        <p:nvCxnSpPr>
          <p:cNvPr id="5" name="Straight Connector 4"/>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1525" y="391095"/>
            <a:ext cx="590550" cy="352058"/>
          </a:xfrm>
          <a:prstGeom prst="rect">
            <a:avLst/>
          </a:prstGeom>
        </p:spPr>
      </p:pic>
    </p:spTree>
    <p:extLst>
      <p:ext uri="{BB962C8B-B14F-4D97-AF65-F5344CB8AC3E}">
        <p14:creationId xmlns:p14="http://schemas.microsoft.com/office/powerpoint/2010/main" val="252780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BCBE29-86D7-4526-9434-B2FAE8DC73EA}"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16555082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CBE29-86D7-4526-9434-B2FAE8DC73EA}"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95958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BCBE29-86D7-4526-9434-B2FAE8DC73EA}"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24001791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ABCBE29-86D7-4526-9434-B2FAE8DC73EA}"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3101732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BCBE29-86D7-4526-9434-B2FAE8DC73E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2440692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BCBE29-86D7-4526-9434-B2FAE8DC73EA}"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CF7C3-5D7A-4BD7-A1DF-D10E34169D9B}" type="slidenum">
              <a:rPr lang="en-US" smtClean="0"/>
              <a:t>‹#›</a:t>
            </a:fld>
            <a:endParaRPr lang="en-US"/>
          </a:p>
        </p:txBody>
      </p:sp>
    </p:spTree>
    <p:extLst>
      <p:ext uri="{BB962C8B-B14F-4D97-AF65-F5344CB8AC3E}">
        <p14:creationId xmlns:p14="http://schemas.microsoft.com/office/powerpoint/2010/main" val="2881848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56466"/>
            <a:ext cx="7772400" cy="556359"/>
          </a:xfrm>
        </p:spPr>
        <p:txBody>
          <a:bodyPr>
            <a:normAutofit/>
          </a:bodyPr>
          <a:lstStyle>
            <a:lvl1pPr algn="l">
              <a:defRPr sz="3200" b="1" i="0">
                <a:solidFill>
                  <a:srgbClr val="003A70"/>
                </a:solidFill>
                <a:latin typeface="Arial"/>
              </a:defRPr>
            </a:lvl1pPr>
          </a:lstStyle>
          <a:p>
            <a:r>
              <a:rPr lang="en-US"/>
              <a:t>Click to edit Master title style</a:t>
            </a:r>
          </a:p>
        </p:txBody>
      </p:sp>
      <p:sp>
        <p:nvSpPr>
          <p:cNvPr id="3" name="Subtitle 2"/>
          <p:cNvSpPr>
            <a:spLocks noGrp="1"/>
          </p:cNvSpPr>
          <p:nvPr>
            <p:ph type="subTitle" idx="1"/>
          </p:nvPr>
        </p:nvSpPr>
        <p:spPr>
          <a:xfrm>
            <a:off x="685800" y="3075939"/>
            <a:ext cx="7772400" cy="593607"/>
          </a:xfrm>
        </p:spPr>
        <p:txBody>
          <a:bodyPr>
            <a:normAutofit/>
          </a:bodyPr>
          <a:lstStyle>
            <a:lvl1pPr marL="0" indent="0" algn="l">
              <a:buNone/>
              <a:defRPr sz="3200">
                <a:solidFill>
                  <a:srgbClr val="00A9E0"/>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hasCustomPrompt="1"/>
          </p:nvPr>
        </p:nvSpPr>
        <p:spPr>
          <a:xfrm>
            <a:off x="733428" y="3907760"/>
            <a:ext cx="3389312" cy="889000"/>
          </a:xfrm>
        </p:spPr>
        <p:txBody>
          <a:bodyPr>
            <a:normAutofit/>
          </a:bodyPr>
          <a:lstStyle>
            <a:lvl1pPr marL="0" indent="0">
              <a:buFontTx/>
              <a:buNone/>
              <a:defRPr sz="2000" baseline="0">
                <a:solidFill>
                  <a:srgbClr val="003A70"/>
                </a:solidFill>
                <a:latin typeface="Arial"/>
              </a:defRPr>
            </a:lvl1pPr>
          </a:lstStyle>
          <a:p>
            <a:pPr lvl="0"/>
            <a:r>
              <a:rPr lang="en-US"/>
              <a:t>Month, day year</a:t>
            </a:r>
          </a:p>
        </p:txBody>
      </p:sp>
      <p:cxnSp>
        <p:nvCxnSpPr>
          <p:cNvPr id="7" name="Straight Connector 6"/>
          <p:cNvCxnSpPr/>
          <p:nvPr userDrawn="1"/>
        </p:nvCxnSpPr>
        <p:spPr>
          <a:xfrm>
            <a:off x="685800" y="3784574"/>
            <a:ext cx="77724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0D11F8DA-31B2-C311-9AAB-3B4F1BE25AD1}"/>
              </a:ext>
            </a:extLst>
          </p:cNvPr>
          <p:cNvGrpSpPr/>
          <p:nvPr userDrawn="1"/>
        </p:nvGrpSpPr>
        <p:grpSpPr>
          <a:xfrm>
            <a:off x="7290182" y="292794"/>
            <a:ext cx="1488058" cy="1105953"/>
            <a:chOff x="8086441" y="5900052"/>
            <a:chExt cx="735392" cy="558875"/>
          </a:xfrm>
        </p:grpSpPr>
        <p:pic>
          <p:nvPicPr>
            <p:cNvPr id="6" name="Picture 5">
              <a:extLst>
                <a:ext uri="{FF2B5EF4-FFF2-40B4-BE49-F238E27FC236}">
                  <a16:creationId xmlns:a16="http://schemas.microsoft.com/office/drawing/2014/main" id="{D6D5E21A-C70B-CD70-CA85-A98727BFCA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114"/>
            <a:stretch/>
          </p:blipFill>
          <p:spPr>
            <a:xfrm>
              <a:off x="8227473" y="6014302"/>
              <a:ext cx="594360" cy="378044"/>
            </a:xfrm>
            <a:prstGeom prst="rect">
              <a:avLst/>
            </a:prstGeom>
          </p:spPr>
        </p:pic>
        <p:cxnSp>
          <p:nvCxnSpPr>
            <p:cNvPr id="8" name="Straight Connector 7">
              <a:extLst>
                <a:ext uri="{FF2B5EF4-FFF2-40B4-BE49-F238E27FC236}">
                  <a16:creationId xmlns:a16="http://schemas.microsoft.com/office/drawing/2014/main" id="{141C1B56-8BFB-107A-E1A3-4D6882D3C06F}"/>
                </a:ext>
              </a:extLst>
            </p:cNvPr>
            <p:cNvCxnSpPr/>
            <p:nvPr userDrawn="1"/>
          </p:nvCxnSpPr>
          <p:spPr>
            <a:xfrm flipV="1">
              <a:off x="8086441" y="5900052"/>
              <a:ext cx="0" cy="558875"/>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971630C9-6B80-9F0F-26A7-318A0915890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66276" y="728395"/>
            <a:ext cx="3207528" cy="234753"/>
          </a:xfrm>
          <a:prstGeom prst="rect">
            <a:avLst/>
          </a:prstGeom>
        </p:spPr>
      </p:pic>
      <p:pic>
        <p:nvPicPr>
          <p:cNvPr id="10" name="Picture 9" descr="A blue circle with white text and a knot in it&#10;&#10;Description automatically generated">
            <a:extLst>
              <a:ext uri="{FF2B5EF4-FFF2-40B4-BE49-F238E27FC236}">
                <a16:creationId xmlns:a16="http://schemas.microsoft.com/office/drawing/2014/main" id="{C227FA67-9DE9-BCFE-C8BB-71B584B54AE1}"/>
              </a:ext>
            </a:extLst>
          </p:cNvPr>
          <p:cNvPicPr>
            <a:picLocks noChangeAspect="1"/>
          </p:cNvPicPr>
          <p:nvPr userDrawn="1"/>
        </p:nvPicPr>
        <p:blipFill>
          <a:blip r:embed="rId4"/>
          <a:stretch>
            <a:fillRect/>
          </a:stretch>
        </p:blipFill>
        <p:spPr>
          <a:xfrm>
            <a:off x="6483928" y="4470104"/>
            <a:ext cx="2114582" cy="2095102"/>
          </a:xfrm>
          <a:prstGeom prst="rect">
            <a:avLst/>
          </a:prstGeom>
        </p:spPr>
      </p:pic>
    </p:spTree>
    <p:extLst>
      <p:ext uri="{BB962C8B-B14F-4D97-AF65-F5344CB8AC3E}">
        <p14:creationId xmlns:p14="http://schemas.microsoft.com/office/powerpoint/2010/main" val="1756115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ivider title - blue">
    <p:bg>
      <p:bgPr>
        <a:solidFill>
          <a:srgbClr val="4398D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666" y="2719695"/>
            <a:ext cx="8174736" cy="704088"/>
          </a:xfrm>
        </p:spPr>
        <p:txBody>
          <a:bodyPr/>
          <a:lstStyle>
            <a:lvl1pPr>
              <a:defRPr sz="3300" baseline="0">
                <a:solidFill>
                  <a:schemeClr val="bg1"/>
                </a:solidFill>
              </a:defRPr>
            </a:lvl1pPr>
          </a:lstStyle>
          <a:p>
            <a:r>
              <a:rPr lang="en-US"/>
              <a:t>Divider Title</a:t>
            </a:r>
          </a:p>
        </p:txBody>
      </p:sp>
    </p:spTree>
    <p:extLst>
      <p:ext uri="{BB962C8B-B14F-4D97-AF65-F5344CB8AC3E}">
        <p14:creationId xmlns:p14="http://schemas.microsoft.com/office/powerpoint/2010/main" val="1993755353"/>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0"/>
            <a:ext cx="9144000" cy="3669546"/>
          </a:xfrm>
          <a:prstGeom prst="rect">
            <a:avLst/>
          </a:prstGeom>
          <a:solidFill>
            <a:srgbClr val="00A9E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ln>
                <a:noFill/>
              </a:ln>
            </a:endParaRPr>
          </a:p>
        </p:txBody>
      </p:sp>
      <p:sp>
        <p:nvSpPr>
          <p:cNvPr id="9" name="Title 1"/>
          <p:cNvSpPr>
            <a:spLocks noGrp="1"/>
          </p:cNvSpPr>
          <p:nvPr>
            <p:ph type="ctrTitle"/>
          </p:nvPr>
        </p:nvSpPr>
        <p:spPr>
          <a:xfrm>
            <a:off x="685800" y="2556472"/>
            <a:ext cx="7772400" cy="556359"/>
          </a:xfrm>
        </p:spPr>
        <p:txBody>
          <a:bodyPr>
            <a:normAutofit/>
          </a:bodyPr>
          <a:lstStyle>
            <a:lvl1pPr algn="l">
              <a:defRPr sz="2400" b="1" i="0">
                <a:solidFill>
                  <a:srgbClr val="FFFFFF"/>
                </a:solidFill>
                <a:latin typeface="Arial"/>
              </a:defRPr>
            </a:lvl1pPr>
          </a:lstStyle>
          <a:p>
            <a:r>
              <a:rPr lang="en-US"/>
              <a:t>Click to edit Master title style</a:t>
            </a:r>
          </a:p>
        </p:txBody>
      </p:sp>
      <p:sp>
        <p:nvSpPr>
          <p:cNvPr id="10" name="Subtitle 2"/>
          <p:cNvSpPr>
            <a:spLocks noGrp="1"/>
          </p:cNvSpPr>
          <p:nvPr>
            <p:ph type="subTitle" idx="1"/>
          </p:nvPr>
        </p:nvSpPr>
        <p:spPr>
          <a:xfrm>
            <a:off x="685800" y="3075945"/>
            <a:ext cx="7772400" cy="593607"/>
          </a:xfrm>
        </p:spPr>
        <p:txBody>
          <a:bodyPr>
            <a:normAutofit/>
          </a:bodyPr>
          <a:lstStyle>
            <a:lvl1pPr marL="0" indent="0" algn="l">
              <a:buNone/>
              <a:defRPr sz="2400">
                <a:solidFill>
                  <a:srgbClr val="FFFFFF"/>
                </a:solidFill>
                <a:latin typeface="Aria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hasCustomPrompt="1"/>
          </p:nvPr>
        </p:nvSpPr>
        <p:spPr>
          <a:xfrm>
            <a:off x="733429" y="3907760"/>
            <a:ext cx="3389312" cy="889000"/>
          </a:xfrm>
        </p:spPr>
        <p:txBody>
          <a:bodyPr>
            <a:normAutofit/>
          </a:bodyPr>
          <a:lstStyle>
            <a:lvl1pPr marL="0" indent="0">
              <a:buFontTx/>
              <a:buNone/>
              <a:defRPr sz="1500" baseline="0">
                <a:solidFill>
                  <a:srgbClr val="003A70"/>
                </a:solidFill>
                <a:latin typeface="Arial"/>
              </a:defRPr>
            </a:lvl1pPr>
          </a:lstStyle>
          <a:p>
            <a:pPr lvl="0"/>
            <a:r>
              <a:rPr lang="en-US"/>
              <a:t>Month day, year</a:t>
            </a:r>
          </a:p>
        </p:txBody>
      </p:sp>
      <p:cxnSp>
        <p:nvCxnSpPr>
          <p:cNvPr id="7" name="Straight Connector 6"/>
          <p:cNvCxnSpPr/>
          <p:nvPr userDrawn="1"/>
        </p:nvCxnSpPr>
        <p:spPr>
          <a:xfrm>
            <a:off x="0" y="3685878"/>
            <a:ext cx="91440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17632" y="666101"/>
            <a:ext cx="925255" cy="544015"/>
          </a:xfrm>
          <a:prstGeom prst="rect">
            <a:avLst/>
          </a:prstGeom>
        </p:spPr>
      </p:pic>
      <p:cxnSp>
        <p:nvCxnSpPr>
          <p:cNvPr id="14" name="Straight Connector 13"/>
          <p:cNvCxnSpPr/>
          <p:nvPr userDrawn="1"/>
        </p:nvCxnSpPr>
        <p:spPr>
          <a:xfrm flipV="1">
            <a:off x="7389103" y="489529"/>
            <a:ext cx="0" cy="877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69866" y="822960"/>
            <a:ext cx="1371603" cy="195072"/>
          </a:xfrm>
          <a:prstGeom prst="rect">
            <a:avLst/>
          </a:prstGeom>
        </p:spPr>
      </p:pic>
    </p:spTree>
    <p:extLst>
      <p:ext uri="{BB962C8B-B14F-4D97-AF65-F5344CB8AC3E}">
        <p14:creationId xmlns:p14="http://schemas.microsoft.com/office/powerpoint/2010/main" val="1404810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4"/>
            <a:ext cx="8229600" cy="500249"/>
          </a:xfrm>
        </p:spPr>
        <p:txBody>
          <a:bodyPr/>
          <a:lstStyle/>
          <a:p>
            <a:r>
              <a:rPr lang="en-US"/>
              <a:t>Click to edit Master title style</a:t>
            </a:r>
          </a:p>
        </p:txBody>
      </p:sp>
      <p:sp>
        <p:nvSpPr>
          <p:cNvPr id="3" name="Content Placeholder 2"/>
          <p:cNvSpPr>
            <a:spLocks noGrp="1"/>
          </p:cNvSpPr>
          <p:nvPr>
            <p:ph idx="1"/>
          </p:nvPr>
        </p:nvSpPr>
        <p:spPr>
          <a:xfrm>
            <a:off x="457200" y="402342"/>
            <a:ext cx="8229600" cy="4525963"/>
          </a:xfrm>
        </p:spPr>
        <p:txBody>
          <a:bodyPr/>
          <a:lstStyle>
            <a:lvl1pPr marL="257168" indent="-257168">
              <a:buClr>
                <a:schemeClr val="tx2"/>
              </a:buClr>
              <a:buFont typeface="Arial Black" panose="020B0A04020102020204" pitchFamily="34" charset="0"/>
              <a:buChar char="•"/>
              <a:defRPr/>
            </a:lvl1pPr>
            <a:lvl2pPr>
              <a:buClr>
                <a:schemeClr val="tx2"/>
              </a:buClr>
              <a:defRPr/>
            </a:lvl2pPr>
            <a:lvl3pPr marL="942952" indent="-257168">
              <a:buClr>
                <a:schemeClr val="tx2"/>
              </a:buClr>
              <a:buFont typeface="Wingdings" panose="05000000000000000000" pitchFamily="2" charset="2"/>
              <a:buChar char="§"/>
              <a:defRPr/>
            </a:lvl3pPr>
            <a:lvl4pPr marL="1285843" indent="-257168">
              <a:buClr>
                <a:schemeClr val="tx2"/>
              </a:buClr>
              <a:buFont typeface="Arial" panose="020B0604020202020204" pitchFamily="34" charset="0"/>
              <a:buChar char="▫"/>
              <a:defRPr/>
            </a:lvl4pPr>
            <a:lvl5pPr marL="1628735" indent="-257168">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7200" y="873871"/>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4" name="Picture 3">
            <a:extLst>
              <a:ext uri="{FF2B5EF4-FFF2-40B4-BE49-F238E27FC236}">
                <a16:creationId xmlns:a16="http://schemas.microsoft.com/office/drawing/2014/main" id="{94BFC866-3A0A-0BA3-479A-F37F9B471E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114"/>
          <a:stretch/>
        </p:blipFill>
        <p:spPr>
          <a:xfrm>
            <a:off x="8363814" y="167288"/>
            <a:ext cx="594360" cy="378044"/>
          </a:xfrm>
          <a:prstGeom prst="rect">
            <a:avLst/>
          </a:prstGeom>
        </p:spPr>
      </p:pic>
    </p:spTree>
    <p:extLst>
      <p:ext uri="{BB962C8B-B14F-4D97-AF65-F5344CB8AC3E}">
        <p14:creationId xmlns:p14="http://schemas.microsoft.com/office/powerpoint/2010/main" val="1607544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a:p>
        </p:txBody>
      </p:sp>
      <p:cxnSp>
        <p:nvCxnSpPr>
          <p:cNvPr id="6" name="Straight Connector 5"/>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8258" y="391095"/>
            <a:ext cx="590550" cy="352058"/>
          </a:xfrm>
          <a:prstGeom prst="rect">
            <a:avLst/>
          </a:prstGeom>
        </p:spPr>
      </p:pic>
    </p:spTree>
    <p:extLst>
      <p:ext uri="{BB962C8B-B14F-4D97-AF65-F5344CB8AC3E}">
        <p14:creationId xmlns:p14="http://schemas.microsoft.com/office/powerpoint/2010/main" val="919310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4"/>
            <a:ext cx="8229600" cy="500249"/>
          </a:xfrm>
        </p:spPr>
        <p:txBody>
          <a:bodyPr/>
          <a:lstStyle/>
          <a:p>
            <a:r>
              <a:rPr lang="en-US"/>
              <a:t>Click to edit Master title style</a:t>
            </a:r>
          </a:p>
        </p:txBody>
      </p:sp>
      <p:sp>
        <p:nvSpPr>
          <p:cNvPr id="3" name="Content Placeholder 2"/>
          <p:cNvSpPr>
            <a:spLocks noGrp="1"/>
          </p:cNvSpPr>
          <p:nvPr>
            <p:ph idx="1"/>
          </p:nvPr>
        </p:nvSpPr>
        <p:spPr>
          <a:xfrm>
            <a:off x="424109" y="1263274"/>
            <a:ext cx="8229600" cy="4525963"/>
          </a:xfrm>
        </p:spPr>
        <p:txBody>
          <a:bodyPr/>
          <a:lstStyle>
            <a:lvl1pPr marL="257168" indent="-257168">
              <a:buClr>
                <a:schemeClr val="tx2"/>
              </a:buClr>
              <a:buFont typeface="Arial Black" panose="020B0A04020102020204" pitchFamily="34" charset="0"/>
              <a:buChar char="•"/>
              <a:defRPr/>
            </a:lvl1pPr>
            <a:lvl2pPr>
              <a:buClr>
                <a:schemeClr val="tx2"/>
              </a:buClr>
              <a:defRPr/>
            </a:lvl2pPr>
            <a:lvl3pPr marL="942952" indent="-257168">
              <a:buClr>
                <a:schemeClr val="tx2"/>
              </a:buClr>
              <a:buFont typeface="Wingdings" panose="05000000000000000000" pitchFamily="2" charset="2"/>
              <a:buChar char="§"/>
              <a:defRPr/>
            </a:lvl3pPr>
            <a:lvl4pPr marL="1285843" indent="-257168">
              <a:buClr>
                <a:schemeClr val="tx2"/>
              </a:buClr>
              <a:buFont typeface="Arial" panose="020B0604020202020204" pitchFamily="34" charset="0"/>
              <a:buChar char="▫"/>
              <a:defRPr/>
            </a:lvl4pPr>
            <a:lvl5pPr marL="1628735" indent="-257168">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7200" y="873871"/>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E63E4DBA-B003-B8A0-1ADA-3C436568173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4114"/>
          <a:stretch/>
        </p:blipFill>
        <p:spPr>
          <a:xfrm>
            <a:off x="8356529" y="335746"/>
            <a:ext cx="594360" cy="378044"/>
          </a:xfrm>
          <a:prstGeom prst="rect">
            <a:avLst/>
          </a:prstGeom>
        </p:spPr>
      </p:pic>
    </p:spTree>
    <p:extLst>
      <p:ext uri="{BB962C8B-B14F-4D97-AF65-F5344CB8AC3E}">
        <p14:creationId xmlns:p14="http://schemas.microsoft.com/office/powerpoint/2010/main" val="38397293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Rectangle 7"/>
          <p:cNvSpPr/>
          <p:nvPr userDrawn="1"/>
        </p:nvSpPr>
        <p:spPr>
          <a:xfrm>
            <a:off x="0" y="0"/>
            <a:ext cx="9144000" cy="3669546"/>
          </a:xfrm>
          <a:prstGeom prst="rect">
            <a:avLst/>
          </a:prstGeom>
          <a:solidFill>
            <a:srgbClr val="00A9E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ln>
                <a:noFill/>
              </a:ln>
            </a:endParaRPr>
          </a:p>
        </p:txBody>
      </p:sp>
      <p:sp>
        <p:nvSpPr>
          <p:cNvPr id="9" name="Title 1"/>
          <p:cNvSpPr>
            <a:spLocks noGrp="1"/>
          </p:cNvSpPr>
          <p:nvPr>
            <p:ph type="ctrTitle"/>
          </p:nvPr>
        </p:nvSpPr>
        <p:spPr>
          <a:xfrm>
            <a:off x="685800" y="2556472"/>
            <a:ext cx="7772400" cy="556359"/>
          </a:xfrm>
        </p:spPr>
        <p:txBody>
          <a:bodyPr>
            <a:normAutofit/>
          </a:bodyPr>
          <a:lstStyle>
            <a:lvl1pPr algn="l">
              <a:defRPr sz="2400" b="1" i="0">
                <a:solidFill>
                  <a:srgbClr val="FFFFFF"/>
                </a:solidFill>
                <a:latin typeface="Arial"/>
              </a:defRPr>
            </a:lvl1pPr>
          </a:lstStyle>
          <a:p>
            <a:r>
              <a:rPr lang="en-US"/>
              <a:t>Click to edit Master title style</a:t>
            </a:r>
          </a:p>
        </p:txBody>
      </p:sp>
      <p:sp>
        <p:nvSpPr>
          <p:cNvPr id="10" name="Subtitle 2"/>
          <p:cNvSpPr>
            <a:spLocks noGrp="1"/>
          </p:cNvSpPr>
          <p:nvPr>
            <p:ph type="subTitle" idx="1"/>
          </p:nvPr>
        </p:nvSpPr>
        <p:spPr>
          <a:xfrm>
            <a:off x="685800" y="3075945"/>
            <a:ext cx="7772400" cy="593607"/>
          </a:xfrm>
        </p:spPr>
        <p:txBody>
          <a:bodyPr>
            <a:normAutofit/>
          </a:bodyPr>
          <a:lstStyle>
            <a:lvl1pPr marL="0" indent="0" algn="l">
              <a:buNone/>
              <a:defRPr sz="2400">
                <a:solidFill>
                  <a:srgbClr val="FFFFFF"/>
                </a:solidFill>
                <a:latin typeface="Aria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hasCustomPrompt="1"/>
          </p:nvPr>
        </p:nvSpPr>
        <p:spPr>
          <a:xfrm>
            <a:off x="733429" y="3907760"/>
            <a:ext cx="3389312" cy="889000"/>
          </a:xfrm>
        </p:spPr>
        <p:txBody>
          <a:bodyPr>
            <a:normAutofit/>
          </a:bodyPr>
          <a:lstStyle>
            <a:lvl1pPr marL="0" indent="0">
              <a:buFontTx/>
              <a:buNone/>
              <a:defRPr sz="1500" baseline="0">
                <a:solidFill>
                  <a:srgbClr val="003A70"/>
                </a:solidFill>
                <a:latin typeface="Arial"/>
              </a:defRPr>
            </a:lvl1pPr>
          </a:lstStyle>
          <a:p>
            <a:pPr lvl="0"/>
            <a:r>
              <a:rPr lang="en-US"/>
              <a:t>Month day, year</a:t>
            </a:r>
          </a:p>
        </p:txBody>
      </p:sp>
      <p:cxnSp>
        <p:nvCxnSpPr>
          <p:cNvPr id="7" name="Straight Connector 6"/>
          <p:cNvCxnSpPr/>
          <p:nvPr userDrawn="1"/>
        </p:nvCxnSpPr>
        <p:spPr>
          <a:xfrm>
            <a:off x="0" y="3685878"/>
            <a:ext cx="9144000" cy="0"/>
          </a:xfrm>
          <a:prstGeom prst="line">
            <a:avLst/>
          </a:prstGeom>
          <a:ln>
            <a:solidFill>
              <a:srgbClr val="003A70"/>
            </a:solidFill>
          </a:ln>
        </p:spPr>
        <p:style>
          <a:lnRef idx="1">
            <a:schemeClr val="dk1"/>
          </a:lnRef>
          <a:fillRef idx="0">
            <a:schemeClr val="dk1"/>
          </a:fillRef>
          <a:effectRef idx="0">
            <a:schemeClr val="dk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7632" y="666101"/>
            <a:ext cx="925255" cy="544015"/>
          </a:xfrm>
          <a:prstGeom prst="rect">
            <a:avLst/>
          </a:prstGeom>
        </p:spPr>
      </p:pic>
      <p:cxnSp>
        <p:nvCxnSpPr>
          <p:cNvPr id="14" name="Straight Connector 13"/>
          <p:cNvCxnSpPr/>
          <p:nvPr userDrawn="1"/>
        </p:nvCxnSpPr>
        <p:spPr>
          <a:xfrm flipV="1">
            <a:off x="7389103" y="489529"/>
            <a:ext cx="0" cy="8774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866" y="822960"/>
            <a:ext cx="1371603" cy="195072"/>
          </a:xfrm>
          <a:prstGeom prst="rect">
            <a:avLst/>
          </a:prstGeom>
        </p:spPr>
      </p:pic>
    </p:spTree>
    <p:extLst>
      <p:ext uri="{BB962C8B-B14F-4D97-AF65-F5344CB8AC3E}">
        <p14:creationId xmlns:p14="http://schemas.microsoft.com/office/powerpoint/2010/main" val="3676557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4"/>
            <a:ext cx="8229600" cy="500249"/>
          </a:xfrm>
        </p:spPr>
        <p:txBody>
          <a:bodyPr/>
          <a:lstStyle/>
          <a:p>
            <a:r>
              <a:rPr lang="en-US"/>
              <a:t>Click to edit Master title style</a:t>
            </a:r>
          </a:p>
        </p:txBody>
      </p:sp>
      <p:sp>
        <p:nvSpPr>
          <p:cNvPr id="3" name="Content Placeholder 2"/>
          <p:cNvSpPr>
            <a:spLocks noGrp="1"/>
          </p:cNvSpPr>
          <p:nvPr>
            <p:ph idx="1"/>
          </p:nvPr>
        </p:nvSpPr>
        <p:spPr>
          <a:xfrm>
            <a:off x="424109" y="1263274"/>
            <a:ext cx="8229600" cy="4525963"/>
          </a:xfrm>
        </p:spPr>
        <p:txBody>
          <a:bodyPr/>
          <a:lstStyle>
            <a:lvl1pPr marL="257168" indent="-257168">
              <a:buClr>
                <a:schemeClr val="tx2"/>
              </a:buClr>
              <a:buFont typeface="Arial Black" panose="020B0A04020102020204" pitchFamily="34" charset="0"/>
              <a:buChar char="•"/>
              <a:defRPr/>
            </a:lvl1pPr>
            <a:lvl2pPr>
              <a:buClr>
                <a:schemeClr val="tx2"/>
              </a:buClr>
              <a:defRPr/>
            </a:lvl2pPr>
            <a:lvl3pPr marL="942952" indent="-257168">
              <a:buClr>
                <a:schemeClr val="tx2"/>
              </a:buClr>
              <a:buFont typeface="Wingdings" panose="05000000000000000000" pitchFamily="2" charset="2"/>
              <a:buChar char="§"/>
              <a:defRPr/>
            </a:lvl3pPr>
            <a:lvl4pPr marL="1285843" indent="-257168">
              <a:buClr>
                <a:schemeClr val="tx2"/>
              </a:buClr>
              <a:buFont typeface="Arial" panose="020B0604020202020204" pitchFamily="34" charset="0"/>
              <a:buChar char="▫"/>
              <a:defRPr/>
            </a:lvl4pPr>
            <a:lvl5pPr marL="1628735" indent="-257168">
              <a:buClr>
                <a:schemeClr val="tx2"/>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7200" y="873871"/>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10" name="Picture 9">
            <a:extLst>
              <a:ext uri="{FF2B5EF4-FFF2-40B4-BE49-F238E27FC236}">
                <a16:creationId xmlns:a16="http://schemas.microsoft.com/office/drawing/2014/main" id="{E8B581B6-4BA0-4D28-9D02-7A4B7D1EDCC4}"/>
              </a:ext>
            </a:extLst>
          </p:cNvPr>
          <p:cNvPicPr>
            <a:picLocks noChangeAspect="1"/>
          </p:cNvPicPr>
          <p:nvPr userDrawn="1"/>
        </p:nvPicPr>
        <p:blipFill>
          <a:blip r:embed="rId2"/>
          <a:stretch>
            <a:fillRect/>
          </a:stretch>
        </p:blipFill>
        <p:spPr>
          <a:xfrm>
            <a:off x="8542490" y="274639"/>
            <a:ext cx="384081" cy="231668"/>
          </a:xfrm>
          <a:prstGeom prst="rect">
            <a:avLst/>
          </a:prstGeom>
        </p:spPr>
      </p:pic>
      <p:pic>
        <p:nvPicPr>
          <p:cNvPr id="13" name="Picture 12">
            <a:extLst>
              <a:ext uri="{FF2B5EF4-FFF2-40B4-BE49-F238E27FC236}">
                <a16:creationId xmlns:a16="http://schemas.microsoft.com/office/drawing/2014/main" id="{9D4BFB35-3353-467E-BAF0-CB913AC09B27}"/>
              </a:ext>
            </a:extLst>
          </p:cNvPr>
          <p:cNvPicPr>
            <a:picLocks noChangeAspect="1"/>
          </p:cNvPicPr>
          <p:nvPr userDrawn="1"/>
        </p:nvPicPr>
        <p:blipFill>
          <a:blip r:embed="rId3"/>
          <a:stretch>
            <a:fillRect/>
          </a:stretch>
        </p:blipFill>
        <p:spPr>
          <a:xfrm>
            <a:off x="7626706" y="274639"/>
            <a:ext cx="915785" cy="278006"/>
          </a:xfrm>
          <a:prstGeom prst="rect">
            <a:avLst/>
          </a:prstGeom>
        </p:spPr>
      </p:pic>
    </p:spTree>
    <p:extLst>
      <p:ext uri="{BB962C8B-B14F-4D97-AF65-F5344CB8AC3E}">
        <p14:creationId xmlns:p14="http://schemas.microsoft.com/office/powerpoint/2010/main" val="349163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7" name="Straight Connector 6"/>
          <p:cNvCxnSpPr/>
          <p:nvPr userDrawn="1"/>
        </p:nvCxnSpPr>
        <p:spPr>
          <a:xfrm>
            <a:off x="457200" y="66302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340486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49357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8" name="Group 7"/>
          <p:cNvGrpSpPr/>
          <p:nvPr userDrawn="1"/>
        </p:nvGrpSpPr>
        <p:grpSpPr>
          <a:xfrm>
            <a:off x="7907559" y="5897880"/>
            <a:ext cx="746153" cy="557784"/>
            <a:chOff x="7907556" y="5897880"/>
            <a:chExt cx="746153" cy="557784"/>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1" name="Straight Connector 10"/>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2059724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7" name="Straight Connector 6"/>
          <p:cNvCxnSpPr/>
          <p:nvPr userDrawn="1"/>
        </p:nvCxnSpPr>
        <p:spPr>
          <a:xfrm>
            <a:off x="457200" y="610770"/>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8" name="Group 7"/>
          <p:cNvGrpSpPr/>
          <p:nvPr userDrawn="1"/>
        </p:nvGrpSpPr>
        <p:grpSpPr>
          <a:xfrm>
            <a:off x="7907559" y="5897880"/>
            <a:ext cx="746153" cy="557784"/>
            <a:chOff x="7907556" y="5897880"/>
            <a:chExt cx="746153" cy="557784"/>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1" name="Straight Connector 10"/>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900039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2067"/>
            <a:ext cx="8229600" cy="812331"/>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normAutofit/>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normAutofit/>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7200" y="1057119"/>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9" name="Group 8"/>
          <p:cNvGrpSpPr/>
          <p:nvPr userDrawn="1"/>
        </p:nvGrpSpPr>
        <p:grpSpPr>
          <a:xfrm>
            <a:off x="8025126" y="6133014"/>
            <a:ext cx="746153" cy="557784"/>
            <a:chOff x="7907556" y="5897880"/>
            <a:chExt cx="746153" cy="557784"/>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2" name="Straight Connector 11"/>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97026" y="6346553"/>
            <a:ext cx="868680" cy="123444"/>
          </a:xfrm>
          <a:prstGeom prst="rect">
            <a:avLst/>
          </a:prstGeom>
        </p:spPr>
      </p:pic>
    </p:spTree>
    <p:extLst>
      <p:ext uri="{BB962C8B-B14F-4D97-AF65-F5344CB8AC3E}">
        <p14:creationId xmlns:p14="http://schemas.microsoft.com/office/powerpoint/2010/main" val="3723935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normAutofit/>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11" name="Group 10"/>
          <p:cNvGrpSpPr/>
          <p:nvPr userDrawn="1"/>
        </p:nvGrpSpPr>
        <p:grpSpPr>
          <a:xfrm>
            <a:off x="7907559" y="5897880"/>
            <a:ext cx="746153" cy="557784"/>
            <a:chOff x="7907556" y="5897880"/>
            <a:chExt cx="746153" cy="557784"/>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4" name="Straight Connector 13"/>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25629415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A9E0"/>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556472"/>
            <a:ext cx="7772400" cy="556359"/>
          </a:xfrm>
        </p:spPr>
        <p:txBody>
          <a:bodyPr>
            <a:normAutofit/>
          </a:bodyPr>
          <a:lstStyle>
            <a:lvl1pPr algn="l">
              <a:defRPr sz="2400" b="1" i="0">
                <a:solidFill>
                  <a:schemeClr val="bg1"/>
                </a:solidFill>
                <a:latin typeface="Arial"/>
              </a:defRPr>
            </a:lvl1pPr>
          </a:lstStyle>
          <a:p>
            <a:r>
              <a:rPr lang="en-US"/>
              <a:t>Click to edit Master title style</a:t>
            </a:r>
          </a:p>
        </p:txBody>
      </p:sp>
      <p:sp>
        <p:nvSpPr>
          <p:cNvPr id="6" name="Subtitle 2"/>
          <p:cNvSpPr>
            <a:spLocks noGrp="1"/>
          </p:cNvSpPr>
          <p:nvPr>
            <p:ph type="subTitle" idx="1"/>
          </p:nvPr>
        </p:nvSpPr>
        <p:spPr>
          <a:xfrm>
            <a:off x="685800" y="3075945"/>
            <a:ext cx="7772400" cy="593607"/>
          </a:xfrm>
        </p:spPr>
        <p:txBody>
          <a:bodyPr>
            <a:normAutofit/>
          </a:bodyPr>
          <a:lstStyle>
            <a:lvl1pPr marL="0" indent="0" algn="l">
              <a:buNone/>
              <a:defRPr sz="2400">
                <a:solidFill>
                  <a:schemeClr val="bg1"/>
                </a:solidFill>
                <a:latin typeface="Aria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grpSp>
        <p:nvGrpSpPr>
          <p:cNvPr id="4" name="Group 3"/>
          <p:cNvGrpSpPr/>
          <p:nvPr userDrawn="1"/>
        </p:nvGrpSpPr>
        <p:grpSpPr>
          <a:xfrm>
            <a:off x="7907559" y="5897880"/>
            <a:ext cx="746153" cy="557784"/>
            <a:chOff x="7907556" y="5897880"/>
            <a:chExt cx="746153" cy="557784"/>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6002274"/>
              <a:ext cx="594360" cy="348996"/>
            </a:xfrm>
            <a:prstGeom prst="rect">
              <a:avLst/>
            </a:prstGeom>
          </p:spPr>
        </p:pic>
        <p:cxnSp>
          <p:nvCxnSpPr>
            <p:cNvPr id="9" name="Straight Connector 8"/>
            <p:cNvCxnSpPr/>
            <p:nvPr userDrawn="1"/>
          </p:nvCxnSpPr>
          <p:spPr>
            <a:xfrm flipV="1">
              <a:off x="7907556" y="5897880"/>
              <a:ext cx="0" cy="55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05746"/>
            <a:ext cx="868680" cy="123443"/>
          </a:xfrm>
          <a:prstGeom prst="rect">
            <a:avLst/>
          </a:prstGeom>
        </p:spPr>
      </p:pic>
    </p:spTree>
    <p:extLst>
      <p:ext uri="{BB962C8B-B14F-4D97-AF65-F5344CB8AC3E}">
        <p14:creationId xmlns:p14="http://schemas.microsoft.com/office/powerpoint/2010/main" val="61864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B0198CFB-4A78-494E-B655-411695D5DB47}" type="slidenum">
              <a:rPr lang="en-US" smtClean="0"/>
              <a:t>‹#›</a:t>
            </a:fld>
            <a:endParaRPr lang="en-US"/>
          </a:p>
        </p:txBody>
      </p:sp>
      <p:cxnSp>
        <p:nvCxnSpPr>
          <p:cNvPr id="8" name="Straight Connector 7"/>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91525" y="454430"/>
            <a:ext cx="590550" cy="352058"/>
          </a:xfrm>
          <a:prstGeom prst="rect">
            <a:avLst/>
          </a:prstGeom>
        </p:spPr>
      </p:pic>
    </p:spTree>
    <p:extLst>
      <p:ext uri="{BB962C8B-B14F-4D97-AF65-F5344CB8AC3E}">
        <p14:creationId xmlns:p14="http://schemas.microsoft.com/office/powerpoint/2010/main" val="35597535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grpSp>
        <p:nvGrpSpPr>
          <p:cNvPr id="6" name="Group 5"/>
          <p:cNvGrpSpPr/>
          <p:nvPr userDrawn="1"/>
        </p:nvGrpSpPr>
        <p:grpSpPr>
          <a:xfrm>
            <a:off x="7907559" y="5897880"/>
            <a:ext cx="746153" cy="557784"/>
            <a:chOff x="7907556" y="5897880"/>
            <a:chExt cx="746153" cy="557784"/>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0" name="Straight Connector 9"/>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402060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grpSp>
        <p:nvGrpSpPr>
          <p:cNvPr id="6" name="Group 5"/>
          <p:cNvGrpSpPr/>
          <p:nvPr userDrawn="1"/>
        </p:nvGrpSpPr>
        <p:grpSpPr>
          <a:xfrm>
            <a:off x="7907559" y="5897880"/>
            <a:ext cx="746153" cy="557784"/>
            <a:chOff x="7907556" y="5897880"/>
            <a:chExt cx="746153" cy="557784"/>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0" name="Straight Connector 9"/>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2572696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8" name="Group 7"/>
          <p:cNvGrpSpPr/>
          <p:nvPr userDrawn="1"/>
        </p:nvGrpSpPr>
        <p:grpSpPr>
          <a:xfrm>
            <a:off x="7907559" y="5897880"/>
            <a:ext cx="746153" cy="557784"/>
            <a:chOff x="7907556" y="5897880"/>
            <a:chExt cx="746153" cy="557784"/>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1" name="Straight Connector 10"/>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14043407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p:nvPr userDrawn="1"/>
        </p:nvGrpSpPr>
        <p:grpSpPr>
          <a:xfrm>
            <a:off x="7907559" y="5897880"/>
            <a:ext cx="746153" cy="557784"/>
            <a:chOff x="7907556" y="5897880"/>
            <a:chExt cx="746153" cy="557784"/>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9" name="Straight Connector 8"/>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3743128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8" name="Group 7"/>
          <p:cNvGrpSpPr/>
          <p:nvPr userDrawn="1"/>
        </p:nvGrpSpPr>
        <p:grpSpPr>
          <a:xfrm>
            <a:off x="7907559" y="5897880"/>
            <a:ext cx="746153" cy="557784"/>
            <a:chOff x="7907556" y="5897880"/>
            <a:chExt cx="746153" cy="55778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1" name="Straight Connector 10"/>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1099624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cxnSp>
        <p:nvCxnSpPr>
          <p:cNvPr id="7" name="Straight Connector 6"/>
          <p:cNvCxnSpPr/>
          <p:nvPr userDrawn="1"/>
        </p:nvCxnSpPr>
        <p:spPr>
          <a:xfrm>
            <a:off x="457200" y="610770"/>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8" name="Group 7"/>
          <p:cNvGrpSpPr/>
          <p:nvPr userDrawn="1"/>
        </p:nvGrpSpPr>
        <p:grpSpPr>
          <a:xfrm>
            <a:off x="7907559" y="5897880"/>
            <a:ext cx="746153" cy="557784"/>
            <a:chOff x="7907556" y="5897880"/>
            <a:chExt cx="746153" cy="55778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1" name="Straight Connector 10"/>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20938351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2067"/>
            <a:ext cx="8229600" cy="812331"/>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normAutofit/>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normAutofit/>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457200" y="1057119"/>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9" name="Group 8"/>
          <p:cNvGrpSpPr/>
          <p:nvPr userDrawn="1"/>
        </p:nvGrpSpPr>
        <p:grpSpPr>
          <a:xfrm>
            <a:off x="8025126" y="6133014"/>
            <a:ext cx="746153" cy="557784"/>
            <a:chOff x="7907556" y="5897880"/>
            <a:chExt cx="746153" cy="557784"/>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2" name="Straight Connector 11"/>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97026" y="6346553"/>
            <a:ext cx="868680" cy="123444"/>
          </a:xfrm>
          <a:prstGeom prst="rect">
            <a:avLst/>
          </a:prstGeom>
        </p:spPr>
      </p:pic>
    </p:spTree>
    <p:extLst>
      <p:ext uri="{BB962C8B-B14F-4D97-AF65-F5344CB8AC3E}">
        <p14:creationId xmlns:p14="http://schemas.microsoft.com/office/powerpoint/2010/main" val="9089092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5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796701"/>
            <a:ext cx="4041775" cy="3951288"/>
          </a:xfrm>
        </p:spPr>
        <p:txBody>
          <a:bodyPr>
            <a:normAutofit/>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11" name="Group 10"/>
          <p:cNvGrpSpPr/>
          <p:nvPr userDrawn="1"/>
        </p:nvGrpSpPr>
        <p:grpSpPr>
          <a:xfrm>
            <a:off x="7872970" y="402539"/>
            <a:ext cx="746153" cy="557784"/>
            <a:chOff x="7907556" y="5897880"/>
            <a:chExt cx="746153" cy="557784"/>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4" name="Straight Connector 13"/>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36609" y="619709"/>
            <a:ext cx="868680" cy="123444"/>
          </a:xfrm>
          <a:prstGeom prst="rect">
            <a:avLst/>
          </a:prstGeom>
        </p:spPr>
      </p:pic>
    </p:spTree>
    <p:extLst>
      <p:ext uri="{BB962C8B-B14F-4D97-AF65-F5344CB8AC3E}">
        <p14:creationId xmlns:p14="http://schemas.microsoft.com/office/powerpoint/2010/main" val="2192844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0A9E0"/>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556472"/>
            <a:ext cx="7772400" cy="556359"/>
          </a:xfrm>
        </p:spPr>
        <p:txBody>
          <a:bodyPr>
            <a:normAutofit/>
          </a:bodyPr>
          <a:lstStyle>
            <a:lvl1pPr algn="l">
              <a:defRPr sz="2400" b="1" i="0">
                <a:solidFill>
                  <a:schemeClr val="bg1"/>
                </a:solidFill>
                <a:latin typeface="Arial"/>
              </a:defRPr>
            </a:lvl1pPr>
          </a:lstStyle>
          <a:p>
            <a:r>
              <a:rPr lang="en-US"/>
              <a:t>Click to edit Master title style</a:t>
            </a:r>
          </a:p>
        </p:txBody>
      </p:sp>
      <p:sp>
        <p:nvSpPr>
          <p:cNvPr id="6" name="Subtitle 2"/>
          <p:cNvSpPr>
            <a:spLocks noGrp="1"/>
          </p:cNvSpPr>
          <p:nvPr>
            <p:ph type="subTitle" idx="1"/>
          </p:nvPr>
        </p:nvSpPr>
        <p:spPr>
          <a:xfrm>
            <a:off x="685800" y="3075945"/>
            <a:ext cx="7772400" cy="593607"/>
          </a:xfrm>
        </p:spPr>
        <p:txBody>
          <a:bodyPr>
            <a:normAutofit/>
          </a:bodyPr>
          <a:lstStyle>
            <a:lvl1pPr marL="0" indent="0" algn="l">
              <a:buNone/>
              <a:defRPr sz="2400">
                <a:solidFill>
                  <a:schemeClr val="bg1"/>
                </a:solidFill>
                <a:latin typeface="Aria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en-US"/>
              <a:t>Click to edit Master subtitle style</a:t>
            </a:r>
          </a:p>
        </p:txBody>
      </p:sp>
      <p:grpSp>
        <p:nvGrpSpPr>
          <p:cNvPr id="4" name="Group 3"/>
          <p:cNvGrpSpPr/>
          <p:nvPr userDrawn="1"/>
        </p:nvGrpSpPr>
        <p:grpSpPr>
          <a:xfrm>
            <a:off x="7907559" y="5897880"/>
            <a:ext cx="746153" cy="557784"/>
            <a:chOff x="7907556" y="5897880"/>
            <a:chExt cx="746153" cy="557784"/>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6002274"/>
              <a:ext cx="594360" cy="348996"/>
            </a:xfrm>
            <a:prstGeom prst="rect">
              <a:avLst/>
            </a:prstGeom>
          </p:spPr>
        </p:pic>
        <p:cxnSp>
          <p:nvCxnSpPr>
            <p:cNvPr id="9" name="Straight Connector 8"/>
            <p:cNvCxnSpPr/>
            <p:nvPr userDrawn="1"/>
          </p:nvCxnSpPr>
          <p:spPr>
            <a:xfrm flipV="1">
              <a:off x="7907556" y="5897880"/>
              <a:ext cx="0" cy="55778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9459" y="6105746"/>
            <a:ext cx="868680" cy="123443"/>
          </a:xfrm>
          <a:prstGeom prst="rect">
            <a:avLst/>
          </a:prstGeom>
        </p:spPr>
      </p:pic>
    </p:spTree>
    <p:extLst>
      <p:ext uri="{BB962C8B-B14F-4D97-AF65-F5344CB8AC3E}">
        <p14:creationId xmlns:p14="http://schemas.microsoft.com/office/powerpoint/2010/main" val="230826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grpSp>
        <p:nvGrpSpPr>
          <p:cNvPr id="6" name="Group 5"/>
          <p:cNvGrpSpPr/>
          <p:nvPr userDrawn="1"/>
        </p:nvGrpSpPr>
        <p:grpSpPr>
          <a:xfrm>
            <a:off x="7907559" y="5897880"/>
            <a:ext cx="746153" cy="557784"/>
            <a:chOff x="7907556" y="5897880"/>
            <a:chExt cx="746153" cy="557784"/>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0" name="Straight Connector 9"/>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2205404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A9E0"/>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685800" y="2556466"/>
            <a:ext cx="7772400" cy="556359"/>
          </a:xfrm>
        </p:spPr>
        <p:txBody>
          <a:bodyPr>
            <a:normAutofit/>
          </a:bodyPr>
          <a:lstStyle>
            <a:lvl1pPr algn="l">
              <a:defRPr sz="3200" b="1" i="0">
                <a:solidFill>
                  <a:schemeClr val="bg1"/>
                </a:solidFill>
                <a:latin typeface="Arial"/>
              </a:defRPr>
            </a:lvl1pPr>
          </a:lstStyle>
          <a:p>
            <a:r>
              <a:rPr lang="en-US"/>
              <a:t>Click to edit Master title style</a:t>
            </a:r>
          </a:p>
        </p:txBody>
      </p:sp>
      <p:sp>
        <p:nvSpPr>
          <p:cNvPr id="6" name="Subtitle 2"/>
          <p:cNvSpPr>
            <a:spLocks noGrp="1"/>
          </p:cNvSpPr>
          <p:nvPr>
            <p:ph type="subTitle" idx="1"/>
          </p:nvPr>
        </p:nvSpPr>
        <p:spPr>
          <a:xfrm>
            <a:off x="685800" y="3075939"/>
            <a:ext cx="7772400" cy="593607"/>
          </a:xfrm>
        </p:spPr>
        <p:txBody>
          <a:bodyPr>
            <a:normAutofit/>
          </a:bodyPr>
          <a:lstStyle>
            <a:lvl1pPr marL="0" indent="0" algn="l">
              <a:buNone/>
              <a:defRPr sz="3200">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9401"/>
            <a:ext cx="590550" cy="346759"/>
          </a:xfrm>
          <a:prstGeom prst="rect">
            <a:avLst/>
          </a:prstGeom>
        </p:spPr>
      </p:pic>
    </p:spTree>
    <p:extLst>
      <p:ext uri="{BB962C8B-B14F-4D97-AF65-F5344CB8AC3E}">
        <p14:creationId xmlns:p14="http://schemas.microsoft.com/office/powerpoint/2010/main" val="2278564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en-US"/>
              <a:t>Click to edit Master text styles</a:t>
            </a:r>
          </a:p>
        </p:txBody>
      </p:sp>
      <p:grpSp>
        <p:nvGrpSpPr>
          <p:cNvPr id="6" name="Group 5"/>
          <p:cNvGrpSpPr/>
          <p:nvPr userDrawn="1"/>
        </p:nvGrpSpPr>
        <p:grpSpPr>
          <a:xfrm>
            <a:off x="7907559" y="5897880"/>
            <a:ext cx="746153" cy="557784"/>
            <a:chOff x="7907556" y="5897880"/>
            <a:chExt cx="746153" cy="557784"/>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0" name="Straight Connector 9"/>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2535379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grpSp>
        <p:nvGrpSpPr>
          <p:cNvPr id="8" name="Group 7"/>
          <p:cNvGrpSpPr/>
          <p:nvPr userDrawn="1"/>
        </p:nvGrpSpPr>
        <p:grpSpPr>
          <a:xfrm>
            <a:off x="7907559" y="5897880"/>
            <a:ext cx="746153" cy="557784"/>
            <a:chOff x="7907556" y="5897880"/>
            <a:chExt cx="746153" cy="557784"/>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11" name="Straight Connector 10"/>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741536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p:cNvGrpSpPr/>
          <p:nvPr userDrawn="1"/>
        </p:nvGrpSpPr>
        <p:grpSpPr>
          <a:xfrm>
            <a:off x="7907559" y="5897880"/>
            <a:ext cx="746153" cy="557784"/>
            <a:chOff x="7907556" y="5897880"/>
            <a:chExt cx="746153" cy="557784"/>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9349" y="5999607"/>
              <a:ext cx="594360" cy="354330"/>
            </a:xfrm>
            <a:prstGeom prst="rect">
              <a:avLst/>
            </a:prstGeom>
          </p:spPr>
        </p:pic>
        <p:cxnSp>
          <p:nvCxnSpPr>
            <p:cNvPr id="9" name="Straight Connector 8"/>
            <p:cNvCxnSpPr/>
            <p:nvPr userDrawn="1"/>
          </p:nvCxnSpPr>
          <p:spPr>
            <a:xfrm flipV="1">
              <a:off x="7907556" y="5897880"/>
              <a:ext cx="0" cy="557784"/>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9459" y="6111419"/>
            <a:ext cx="868680" cy="123444"/>
          </a:xfrm>
          <a:prstGeom prst="rect">
            <a:avLst/>
          </a:prstGeom>
        </p:spPr>
      </p:pic>
    </p:spTree>
    <p:extLst>
      <p:ext uri="{BB962C8B-B14F-4D97-AF65-F5344CB8AC3E}">
        <p14:creationId xmlns:p14="http://schemas.microsoft.com/office/powerpoint/2010/main" val="42485066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1645920" y="221539"/>
            <a:ext cx="5847618" cy="6395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58906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9_Title and Content">
    <p:spTree>
      <p:nvGrpSpPr>
        <p:cNvPr id="1" name=""/>
        <p:cNvGrpSpPr/>
        <p:nvPr/>
      </p:nvGrpSpPr>
      <p:grpSpPr>
        <a:xfrm>
          <a:off x="0" y="0"/>
          <a:ext cx="0" cy="0"/>
          <a:chOff x="0" y="0"/>
          <a:chExt cx="0" cy="0"/>
        </a:xfrm>
      </p:grpSpPr>
      <p:sp>
        <p:nvSpPr>
          <p:cNvPr id="18" name="Text Placeholder 17"/>
          <p:cNvSpPr>
            <a:spLocks noGrp="1"/>
          </p:cNvSpPr>
          <p:nvPr>
            <p:ph type="body" sz="quarter" idx="14"/>
          </p:nvPr>
        </p:nvSpPr>
        <p:spPr>
          <a:xfrm>
            <a:off x="457200" y="1238250"/>
            <a:ext cx="8686800" cy="4267200"/>
          </a:xfrm>
        </p:spPr>
        <p:txBody>
          <a:bodyPr>
            <a:normAutofit/>
          </a:bodyPr>
          <a:lstStyle>
            <a:lvl1pPr marL="173827" indent="-173827">
              <a:defRPr sz="1200"/>
            </a:lvl1pPr>
            <a:lvl2pPr marL="347654" indent="-173827">
              <a:buFont typeface="Wingdings" panose="05000000000000000000" pitchFamily="2" charset="2"/>
              <a:buChar char="Ø"/>
              <a:defRPr sz="1200"/>
            </a:lvl2pPr>
            <a:lvl3pPr marL="511956" indent="-164302">
              <a:buFont typeface="Courier New" panose="02070309020205020404" pitchFamily="49" charset="0"/>
              <a:buChar char="o"/>
              <a:defRPr sz="1200"/>
            </a:lvl3pPr>
            <a:lvl4pPr>
              <a:defRPr sz="1200"/>
            </a:lvl4pPr>
            <a:lvl5pPr>
              <a:defRPr sz="1200"/>
            </a:lvl5pPr>
          </a:lstStyle>
          <a:p>
            <a:pPr lvl="0"/>
            <a:r>
              <a:rPr lang="en-US"/>
              <a:t>Click to 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152400" y="26988"/>
            <a:ext cx="6477000" cy="612774"/>
          </a:xfrm>
        </p:spPr>
        <p:txBody>
          <a:bodyPr>
            <a:normAutofit/>
          </a:bodyPr>
          <a:lstStyle>
            <a:lvl1pPr algn="l">
              <a:defRPr sz="1200" b="1"/>
            </a:lvl1pPr>
          </a:lstStyle>
          <a:p>
            <a:r>
              <a:rPr lang="en-US"/>
              <a:t>TITLE STYLE</a:t>
            </a:r>
          </a:p>
        </p:txBody>
      </p:sp>
      <p:cxnSp>
        <p:nvCxnSpPr>
          <p:cNvPr id="9" name="Straight Connector 8"/>
          <p:cNvCxnSpPr/>
          <p:nvPr userDrawn="1"/>
        </p:nvCxnSpPr>
        <p:spPr>
          <a:xfrm>
            <a:off x="1" y="533400"/>
            <a:ext cx="9144000" cy="0"/>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1143000"/>
            <a:ext cx="9144000" cy="0"/>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sp>
        <p:nvSpPr>
          <p:cNvPr id="16" name="Text Placeholder 15"/>
          <p:cNvSpPr>
            <a:spLocks noGrp="1"/>
          </p:cNvSpPr>
          <p:nvPr>
            <p:ph type="body" sz="quarter" idx="13" hasCustomPrompt="1"/>
          </p:nvPr>
        </p:nvSpPr>
        <p:spPr>
          <a:xfrm>
            <a:off x="457200" y="533400"/>
            <a:ext cx="8686800" cy="609600"/>
          </a:xfrm>
        </p:spPr>
        <p:txBody>
          <a:bodyPr>
            <a:noAutofit/>
          </a:bodyPr>
          <a:lstStyle>
            <a:lvl1pPr marL="0" indent="0">
              <a:buNone/>
              <a:defRPr sz="1050" i="1"/>
            </a:lvl1pPr>
            <a:lvl2pPr>
              <a:defRPr sz="1050" i="1"/>
            </a:lvl2pPr>
            <a:lvl3pPr>
              <a:defRPr sz="1050" i="1"/>
            </a:lvl3pPr>
            <a:lvl4pPr>
              <a:defRPr sz="1050" i="1"/>
            </a:lvl4pPr>
            <a:lvl5pPr>
              <a:defRPr sz="1050" i="1"/>
            </a:lvl5pPr>
          </a:lstStyle>
          <a:p>
            <a:pPr lvl="0"/>
            <a:r>
              <a:rPr lang="en-US"/>
              <a:t>Sub-heading</a:t>
            </a:r>
          </a:p>
        </p:txBody>
      </p:sp>
      <p:sp>
        <p:nvSpPr>
          <p:cNvPr id="19" name="Slide Number Placeholder 5"/>
          <p:cNvSpPr>
            <a:spLocks noGrp="1"/>
          </p:cNvSpPr>
          <p:nvPr>
            <p:ph type="sldNum" sz="quarter" idx="4"/>
          </p:nvPr>
        </p:nvSpPr>
        <p:spPr>
          <a:xfrm>
            <a:off x="7010401" y="6557035"/>
            <a:ext cx="2133600" cy="365125"/>
          </a:xfrm>
          <a:prstGeom prst="rect">
            <a:avLst/>
          </a:prstGeom>
        </p:spPr>
        <p:txBody>
          <a:bodyPr vert="horz" lIns="91440" tIns="45720" rIns="91440" bIns="45720" rtlCol="0" anchor="ctr"/>
          <a:lstStyle>
            <a:lvl1pPr algn="r">
              <a:defRPr sz="675">
                <a:solidFill>
                  <a:srgbClr val="002060"/>
                </a:solidFill>
              </a:defRPr>
            </a:lvl1pPr>
          </a:lstStyle>
          <a:p>
            <a:fld id="{B47ADC84-58F9-4D63-9E1E-4F7ACAEDD7A8}" type="slidenum">
              <a:rPr lang="en-US" smtClean="0"/>
              <a:pPr/>
              <a:t>‹#›</a:t>
            </a:fld>
            <a:endParaRPr lang="en-US"/>
          </a:p>
        </p:txBody>
      </p:sp>
      <p:sp>
        <p:nvSpPr>
          <p:cNvPr id="3" name="Date Placeholder 2"/>
          <p:cNvSpPr>
            <a:spLocks noGrp="1"/>
          </p:cNvSpPr>
          <p:nvPr>
            <p:ph type="dt" sz="half" idx="15"/>
          </p:nvPr>
        </p:nvSpPr>
        <p:spPr>
          <a:xfrm>
            <a:off x="-3321" y="6557035"/>
            <a:ext cx="2133600" cy="365125"/>
          </a:xfrm>
        </p:spPr>
        <p:txBody>
          <a:bodyPr/>
          <a:lstStyle>
            <a:lvl1pPr>
              <a:defRPr sz="675">
                <a:solidFill>
                  <a:srgbClr val="002060"/>
                </a:solidFill>
              </a:defRPr>
            </a:lvl1pPr>
          </a:lstStyle>
          <a:p>
            <a:fld id="{1D123963-A89F-4B16-81B4-87517952B7BE}" type="datetime1">
              <a:rPr lang="en-US" smtClean="0"/>
              <a:t>5/28/2025</a:t>
            </a:fld>
            <a:endParaRPr lang="en-US"/>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8386" y="67033"/>
            <a:ext cx="676857" cy="407907"/>
          </a:xfrm>
          <a:prstGeom prst="rect">
            <a:avLst/>
          </a:prstGeom>
        </p:spPr>
      </p:pic>
    </p:spTree>
    <p:extLst>
      <p:ext uri="{BB962C8B-B14F-4D97-AF65-F5344CB8AC3E}">
        <p14:creationId xmlns:p14="http://schemas.microsoft.com/office/powerpoint/2010/main" val="3649388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8810"/>
            <a:ext cx="8229600" cy="569476"/>
          </a:xfrm>
        </p:spPr>
        <p:txBody>
          <a:bodyPr anchor="b">
            <a:normAutofit/>
          </a:bodyPr>
          <a:lstStyle>
            <a:lvl1pPr>
              <a:defRPr sz="900" b="1">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675">
                <a:solidFill>
                  <a:schemeClr val="tx1">
                    <a:lumMod val="65000"/>
                    <a:lumOff val="35000"/>
                  </a:schemeClr>
                </a:solidFill>
                <a:latin typeface="+mn-lt"/>
              </a:defRPr>
            </a:lvl1pPr>
            <a:lvl2pPr>
              <a:defRPr sz="675">
                <a:solidFill>
                  <a:schemeClr val="tx1">
                    <a:lumMod val="65000"/>
                    <a:lumOff val="35000"/>
                  </a:schemeClr>
                </a:solidFill>
                <a:latin typeface="+mn-lt"/>
              </a:defRPr>
            </a:lvl2pPr>
            <a:lvl3pPr>
              <a:defRPr sz="675">
                <a:solidFill>
                  <a:schemeClr val="tx1">
                    <a:lumMod val="65000"/>
                    <a:lumOff val="35000"/>
                  </a:schemeClr>
                </a:solidFill>
                <a:latin typeface="+mn-lt"/>
              </a:defRPr>
            </a:lvl3pPr>
            <a:lvl4pPr>
              <a:defRPr sz="675">
                <a:solidFill>
                  <a:schemeClr val="tx1">
                    <a:lumMod val="65000"/>
                    <a:lumOff val="35000"/>
                  </a:schemeClr>
                </a:solidFill>
                <a:latin typeface="+mn-lt"/>
              </a:defRPr>
            </a:lvl4pPr>
            <a:lvl5pPr>
              <a:defRPr sz="675">
                <a:solidFill>
                  <a:schemeClr val="tx1">
                    <a:lumMod val="65000"/>
                    <a:lumOff val="35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p:cNvCxnSpPr/>
          <p:nvPr userDrawn="1"/>
        </p:nvCxnSpPr>
        <p:spPr>
          <a:xfrm>
            <a:off x="457200" y="678286"/>
            <a:ext cx="8229600" cy="0"/>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68238" y="102806"/>
            <a:ext cx="774793" cy="461895"/>
          </a:xfrm>
          <a:prstGeom prst="rect">
            <a:avLst/>
          </a:prstGeom>
        </p:spPr>
      </p:pic>
      <p:sp>
        <p:nvSpPr>
          <p:cNvPr id="18" name="Text Placeholder 17"/>
          <p:cNvSpPr>
            <a:spLocks noGrp="1"/>
          </p:cNvSpPr>
          <p:nvPr>
            <p:ph type="body" sz="quarter" idx="10"/>
          </p:nvPr>
        </p:nvSpPr>
        <p:spPr>
          <a:xfrm>
            <a:off x="457202" y="791142"/>
            <a:ext cx="7485063" cy="379413"/>
          </a:xfrm>
        </p:spPr>
        <p:txBody>
          <a:bodyPr>
            <a:noAutofit/>
          </a:bodyPr>
          <a:lstStyle>
            <a:lvl1pPr marL="0" indent="0">
              <a:buNone/>
              <a:defRPr lang="en-US" sz="675" kern="1200" baseline="0" dirty="0">
                <a:solidFill>
                  <a:srgbClr val="002060"/>
                </a:solidFill>
                <a:latin typeface="+mn-lt"/>
                <a:ea typeface="+mj-ea"/>
                <a:cs typeface="+mj-cs"/>
              </a:defRPr>
            </a:lvl1pPr>
            <a:lvl2pPr>
              <a:defRPr sz="675"/>
            </a:lvl2pPr>
            <a:lvl3pPr>
              <a:defRPr sz="675"/>
            </a:lvl3pPr>
            <a:lvl4pPr>
              <a:defRPr sz="675"/>
            </a:lvl4pPr>
            <a:lvl5pPr>
              <a:defRPr sz="675"/>
            </a:lvl5pPr>
          </a:lstStyle>
          <a:p>
            <a:pPr lvl="0"/>
            <a:endParaRPr lang="en-US"/>
          </a:p>
        </p:txBody>
      </p:sp>
      <p:cxnSp>
        <p:nvCxnSpPr>
          <p:cNvPr id="14" name="Straight Connector 13"/>
          <p:cNvCxnSpPr/>
          <p:nvPr userDrawn="1"/>
        </p:nvCxnSpPr>
        <p:spPr>
          <a:xfrm flipV="1">
            <a:off x="7984848" y="112695"/>
            <a:ext cx="0" cy="457200"/>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25244" y="241822"/>
            <a:ext cx="1133035" cy="161010"/>
          </a:xfrm>
          <a:prstGeom prst="rect">
            <a:avLst/>
          </a:prstGeom>
        </p:spPr>
      </p:pic>
    </p:spTree>
    <p:extLst>
      <p:ext uri="{BB962C8B-B14F-4D97-AF65-F5344CB8AC3E}">
        <p14:creationId xmlns:p14="http://schemas.microsoft.com/office/powerpoint/2010/main" val="3818545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Purple Header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C2F85-04AE-6C47-DF6B-F3CDA0D6DC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50324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146A338-F383-EE24-748E-610452CDD9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9895" y="128451"/>
            <a:ext cx="1544951" cy="15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C9B6877C-8447-BF89-7675-25F13CC6EC34}"/>
              </a:ext>
            </a:extLst>
          </p:cNvPr>
          <p:cNvCxnSpPr/>
          <p:nvPr userDrawn="1"/>
        </p:nvCxnSpPr>
        <p:spPr>
          <a:xfrm>
            <a:off x="686123" y="3784588"/>
            <a:ext cx="7771754"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685800" y="2556468"/>
            <a:ext cx="7772400" cy="556359"/>
          </a:xfrm>
        </p:spPr>
        <p:txBody>
          <a:bodyPr/>
          <a:lstStyle>
            <a:lvl1pPr algn="l">
              <a:defRPr sz="2400" b="1" i="0">
                <a:solidFill>
                  <a:srgbClr val="003A70"/>
                </a:solidFill>
                <a:latin typeface="Arial"/>
              </a:defRPr>
            </a:lvl1pPr>
          </a:lstStyle>
          <a:p>
            <a:r>
              <a:rPr lang="en-US"/>
              <a:t>Click to edit Master title style</a:t>
            </a:r>
            <a:endParaRPr lang="en-US" dirty="0"/>
          </a:p>
        </p:txBody>
      </p:sp>
      <p:sp>
        <p:nvSpPr>
          <p:cNvPr id="3" name="Subtitle 2"/>
          <p:cNvSpPr>
            <a:spLocks noGrp="1"/>
          </p:cNvSpPr>
          <p:nvPr>
            <p:ph type="subTitle" idx="1"/>
          </p:nvPr>
        </p:nvSpPr>
        <p:spPr>
          <a:xfrm>
            <a:off x="685800" y="3075941"/>
            <a:ext cx="7772400" cy="593607"/>
          </a:xfrm>
        </p:spPr>
        <p:txBody>
          <a:bodyPr/>
          <a:lstStyle>
            <a:lvl1pPr marL="0" indent="0" algn="l">
              <a:buNone/>
              <a:defRPr sz="2400">
                <a:solidFill>
                  <a:srgbClr val="00A9E0"/>
                </a:solidFill>
                <a:latin typeface="Arial"/>
              </a:defRPr>
            </a:lvl1pPr>
            <a:lvl2pPr marL="342908" indent="0" algn="ctr">
              <a:buNone/>
              <a:defRPr>
                <a:solidFill>
                  <a:schemeClr val="tx1">
                    <a:tint val="75000"/>
                  </a:schemeClr>
                </a:solidFill>
              </a:defRPr>
            </a:lvl2pPr>
            <a:lvl3pPr marL="685816" indent="0" algn="ctr">
              <a:buNone/>
              <a:defRPr>
                <a:solidFill>
                  <a:schemeClr val="tx1">
                    <a:tint val="75000"/>
                  </a:schemeClr>
                </a:solidFill>
              </a:defRPr>
            </a:lvl3pPr>
            <a:lvl4pPr marL="1028723" indent="0" algn="ctr">
              <a:buNone/>
              <a:defRPr>
                <a:solidFill>
                  <a:schemeClr val="tx1">
                    <a:tint val="75000"/>
                  </a:schemeClr>
                </a:solidFill>
              </a:defRPr>
            </a:lvl4pPr>
            <a:lvl5pPr marL="1371632" indent="0" algn="ctr">
              <a:buNone/>
              <a:defRPr>
                <a:solidFill>
                  <a:schemeClr val="tx1">
                    <a:tint val="75000"/>
                  </a:schemeClr>
                </a:solidFill>
              </a:defRPr>
            </a:lvl5pPr>
            <a:lvl6pPr marL="1714539" indent="0" algn="ctr">
              <a:buNone/>
              <a:defRPr>
                <a:solidFill>
                  <a:schemeClr val="tx1">
                    <a:tint val="75000"/>
                  </a:schemeClr>
                </a:solidFill>
              </a:defRPr>
            </a:lvl6pPr>
            <a:lvl7pPr marL="2057448" indent="0" algn="ctr">
              <a:buNone/>
              <a:defRPr>
                <a:solidFill>
                  <a:schemeClr val="tx1">
                    <a:tint val="75000"/>
                  </a:schemeClr>
                </a:solidFill>
              </a:defRPr>
            </a:lvl7pPr>
            <a:lvl8pPr marL="2400355" indent="0" algn="ctr">
              <a:buNone/>
              <a:defRPr>
                <a:solidFill>
                  <a:schemeClr val="tx1">
                    <a:tint val="75000"/>
                  </a:schemeClr>
                </a:solidFill>
              </a:defRPr>
            </a:lvl8pPr>
            <a:lvl9pPr marL="2743264"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p:cNvSpPr>
            <a:spLocks noGrp="1"/>
          </p:cNvSpPr>
          <p:nvPr>
            <p:ph type="body" sz="quarter" idx="10"/>
          </p:nvPr>
        </p:nvSpPr>
        <p:spPr>
          <a:xfrm>
            <a:off x="733429" y="3907760"/>
            <a:ext cx="3389312" cy="889000"/>
          </a:xfrm>
        </p:spPr>
        <p:txBody>
          <a:bodyPr/>
          <a:lstStyle>
            <a:lvl1pPr marL="0" indent="0">
              <a:buFontTx/>
              <a:buNone/>
              <a:defRPr sz="1500" baseline="0">
                <a:solidFill>
                  <a:srgbClr val="003A70"/>
                </a:solidFill>
                <a:latin typeface="Arial"/>
              </a:defRPr>
            </a:lvl1pPr>
          </a:lstStyle>
          <a:p>
            <a:pPr lvl="0"/>
            <a:r>
              <a:rPr lang="en-US"/>
              <a:t>Click to edit Master text styles</a:t>
            </a:r>
          </a:p>
        </p:txBody>
      </p:sp>
    </p:spTree>
    <p:extLst>
      <p:ext uri="{BB962C8B-B14F-4D97-AF65-F5344CB8AC3E}">
        <p14:creationId xmlns:p14="http://schemas.microsoft.com/office/powerpoint/2010/main" val="16852891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34581FE-C98C-6519-03D0-396395694281}"/>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CF30E9D-1916-59D0-FDC5-5C824CB3BFB6}"/>
              </a:ext>
            </a:extLst>
          </p:cNvPr>
          <p:cNvSpPr>
            <a:spLocks noGrp="1"/>
          </p:cNvSpPr>
          <p:nvPr>
            <p:ph type="sldNum" sz="quarter" idx="10"/>
          </p:nvPr>
        </p:nvSpPr>
        <p:spPr/>
        <p:txBody>
          <a:bodyPr/>
          <a:lstStyle>
            <a:lvl1pPr>
              <a:defRPr/>
            </a:lvl1pPr>
          </a:lstStyle>
          <a:p>
            <a:pPr>
              <a:defRPr/>
            </a:pPr>
            <a:fld id="{444B153D-DCEE-4138-AA35-C75796139FDC}" type="slidenum">
              <a:rPr lang="en-US"/>
              <a:pPr>
                <a:defRPr/>
              </a:pPr>
              <a:t>‹#›</a:t>
            </a:fld>
            <a:endParaRPr lang="en-US"/>
          </a:p>
        </p:txBody>
      </p:sp>
    </p:spTree>
    <p:extLst>
      <p:ext uri="{BB962C8B-B14F-4D97-AF65-F5344CB8AC3E}">
        <p14:creationId xmlns:p14="http://schemas.microsoft.com/office/powerpoint/2010/main" val="10808560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306C300-603D-D6A8-9625-EB3A3424A7A5}"/>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F4BC6B45-9492-8D52-3E62-8BF7477E47A3}"/>
              </a:ext>
            </a:extLst>
          </p:cNvPr>
          <p:cNvSpPr>
            <a:spLocks noGrp="1"/>
          </p:cNvSpPr>
          <p:nvPr>
            <p:ph type="sldNum" sz="quarter" idx="10"/>
          </p:nvPr>
        </p:nvSpPr>
        <p:spPr/>
        <p:txBody>
          <a:bodyPr/>
          <a:lstStyle>
            <a:lvl1pPr>
              <a:defRPr/>
            </a:lvl1pPr>
          </a:lstStyle>
          <a:p>
            <a:pPr>
              <a:defRPr/>
            </a:pPr>
            <a:fld id="{9A26DA04-AC6F-44EA-8ACB-D17CF287FB42}" type="slidenum">
              <a:rPr lang="en-US"/>
              <a:pPr>
                <a:defRPr/>
              </a:pPr>
              <a:t>‹#›</a:t>
            </a:fld>
            <a:endParaRPr lang="en-US"/>
          </a:p>
        </p:txBody>
      </p:sp>
    </p:spTree>
    <p:extLst>
      <p:ext uri="{BB962C8B-B14F-4D97-AF65-F5344CB8AC3E}">
        <p14:creationId xmlns:p14="http://schemas.microsoft.com/office/powerpoint/2010/main" val="281874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0550" cy="352058"/>
          </a:xfrm>
          <a:prstGeom prst="rect">
            <a:avLst/>
          </a:prstGeom>
        </p:spPr>
      </p:pic>
    </p:spTree>
    <p:extLst>
      <p:ext uri="{BB962C8B-B14F-4D97-AF65-F5344CB8AC3E}">
        <p14:creationId xmlns:p14="http://schemas.microsoft.com/office/powerpoint/2010/main" val="34469013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9056426-7B41-F65D-1292-CB597EB1A412}"/>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500" b="1"/>
            </a:lvl1pPr>
            <a:lvl2pPr marL="342908" indent="0">
              <a:buNone/>
              <a:defRPr sz="1500" b="1"/>
            </a:lvl2pPr>
            <a:lvl3pPr marL="685816" indent="0">
              <a:buNone/>
              <a:defRPr sz="1350" b="1"/>
            </a:lvl3pPr>
            <a:lvl4pPr marL="1028723" indent="0">
              <a:buNone/>
              <a:defRPr sz="1200" b="1"/>
            </a:lvl4pPr>
            <a:lvl5pPr marL="1371632" indent="0">
              <a:buNone/>
              <a:defRPr sz="1200" b="1"/>
            </a:lvl5pPr>
            <a:lvl6pPr marL="1714539" indent="0">
              <a:buNone/>
              <a:defRPr sz="1200" b="1"/>
            </a:lvl6pPr>
            <a:lvl7pPr marL="2057448" indent="0">
              <a:buNone/>
              <a:defRPr sz="1200" b="1"/>
            </a:lvl7pPr>
            <a:lvl8pPr marL="2400355" indent="0">
              <a:buNone/>
              <a:defRPr sz="1200" b="1"/>
            </a:lvl8pPr>
            <a:lvl9pPr marL="2743264"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1500" b="1"/>
            </a:lvl1pPr>
            <a:lvl2pPr marL="342908" indent="0">
              <a:buNone/>
              <a:defRPr sz="1500" b="1"/>
            </a:lvl2pPr>
            <a:lvl3pPr marL="685816" indent="0">
              <a:buNone/>
              <a:defRPr sz="1350" b="1"/>
            </a:lvl3pPr>
            <a:lvl4pPr marL="1028723" indent="0">
              <a:buNone/>
              <a:defRPr sz="1200" b="1"/>
            </a:lvl4pPr>
            <a:lvl5pPr marL="1371632" indent="0">
              <a:buNone/>
              <a:defRPr sz="1200" b="1"/>
            </a:lvl5pPr>
            <a:lvl6pPr marL="1714539" indent="0">
              <a:buNone/>
              <a:defRPr sz="1200" b="1"/>
            </a:lvl6pPr>
            <a:lvl7pPr marL="2057448" indent="0">
              <a:buNone/>
              <a:defRPr sz="1200" b="1"/>
            </a:lvl7pPr>
            <a:lvl8pPr marL="2400355" indent="0">
              <a:buNone/>
              <a:defRPr sz="1200" b="1"/>
            </a:lvl8pPr>
            <a:lvl9pPr marL="2743264"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C28C935F-5346-8DF6-8C26-43B2C211CD03}"/>
              </a:ext>
            </a:extLst>
          </p:cNvPr>
          <p:cNvSpPr>
            <a:spLocks noGrp="1"/>
          </p:cNvSpPr>
          <p:nvPr>
            <p:ph type="sldNum" sz="quarter" idx="10"/>
          </p:nvPr>
        </p:nvSpPr>
        <p:spPr/>
        <p:txBody>
          <a:bodyPr/>
          <a:lstStyle>
            <a:lvl1pPr>
              <a:defRPr/>
            </a:lvl1pPr>
          </a:lstStyle>
          <a:p>
            <a:pPr>
              <a:defRPr/>
            </a:pPr>
            <a:fld id="{25444D17-56EA-4491-BFC9-8A69162A288C}" type="slidenum">
              <a:rPr lang="en-US"/>
              <a:pPr>
                <a:defRPr/>
              </a:pPr>
              <a:t>‹#›</a:t>
            </a:fld>
            <a:endParaRPr lang="en-US"/>
          </a:p>
        </p:txBody>
      </p:sp>
    </p:spTree>
    <p:extLst>
      <p:ext uri="{BB962C8B-B14F-4D97-AF65-F5344CB8AC3E}">
        <p14:creationId xmlns:p14="http://schemas.microsoft.com/office/powerpoint/2010/main" val="28035997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A9E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4EAA3B-D303-857E-4431-3948124035D5}"/>
              </a:ext>
            </a:extLst>
          </p:cNvPr>
          <p:cNvSpPr/>
          <p:nvPr userDrawn="1"/>
        </p:nvSpPr>
        <p:spPr>
          <a:xfrm>
            <a:off x="7899815" y="5891490"/>
            <a:ext cx="1022135" cy="828661"/>
          </a:xfrm>
          <a:prstGeom prst="rect">
            <a:avLst/>
          </a:prstGeom>
          <a:solidFill>
            <a:srgbClr val="00A9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75"/>
          </a:p>
        </p:txBody>
      </p:sp>
      <p:pic>
        <p:nvPicPr>
          <p:cNvPr id="3" name="Picture 6">
            <a:extLst>
              <a:ext uri="{FF2B5EF4-FFF2-40B4-BE49-F238E27FC236}">
                <a16:creationId xmlns:a16="http://schemas.microsoft.com/office/drawing/2014/main" id="{0A34690C-1B88-C5D6-35FA-C6574A51FF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952" y="5957281"/>
            <a:ext cx="445275" cy="34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85800" y="2556468"/>
            <a:ext cx="7772400" cy="556359"/>
          </a:xfrm>
        </p:spPr>
        <p:txBody>
          <a:bodyPr/>
          <a:lstStyle>
            <a:lvl1pPr algn="l">
              <a:defRPr sz="2400" b="1" i="0">
                <a:solidFill>
                  <a:schemeClr val="bg1"/>
                </a:solidFill>
                <a:latin typeface="Arial"/>
              </a:defRPr>
            </a:lvl1pPr>
          </a:lstStyle>
          <a:p>
            <a:r>
              <a:rPr lang="en-US"/>
              <a:t>Click to edit Master title style</a:t>
            </a:r>
            <a:endParaRPr lang="en-US" dirty="0"/>
          </a:p>
        </p:txBody>
      </p:sp>
      <p:sp>
        <p:nvSpPr>
          <p:cNvPr id="6" name="Subtitle 2"/>
          <p:cNvSpPr>
            <a:spLocks noGrp="1"/>
          </p:cNvSpPr>
          <p:nvPr>
            <p:ph type="subTitle" idx="1"/>
          </p:nvPr>
        </p:nvSpPr>
        <p:spPr>
          <a:xfrm>
            <a:off x="685800" y="3075941"/>
            <a:ext cx="7772400" cy="593607"/>
          </a:xfrm>
        </p:spPr>
        <p:txBody>
          <a:bodyPr/>
          <a:lstStyle>
            <a:lvl1pPr marL="0" indent="0" algn="l">
              <a:buNone/>
              <a:defRPr sz="2400">
                <a:solidFill>
                  <a:schemeClr val="bg1"/>
                </a:solidFill>
                <a:latin typeface="Arial"/>
              </a:defRPr>
            </a:lvl1pPr>
            <a:lvl2pPr marL="342908" indent="0" algn="ctr">
              <a:buNone/>
              <a:defRPr>
                <a:solidFill>
                  <a:schemeClr val="tx1">
                    <a:tint val="75000"/>
                  </a:schemeClr>
                </a:solidFill>
              </a:defRPr>
            </a:lvl2pPr>
            <a:lvl3pPr marL="685816" indent="0" algn="ctr">
              <a:buNone/>
              <a:defRPr>
                <a:solidFill>
                  <a:schemeClr val="tx1">
                    <a:tint val="75000"/>
                  </a:schemeClr>
                </a:solidFill>
              </a:defRPr>
            </a:lvl3pPr>
            <a:lvl4pPr marL="1028723" indent="0" algn="ctr">
              <a:buNone/>
              <a:defRPr>
                <a:solidFill>
                  <a:schemeClr val="tx1">
                    <a:tint val="75000"/>
                  </a:schemeClr>
                </a:solidFill>
              </a:defRPr>
            </a:lvl4pPr>
            <a:lvl5pPr marL="1371632" indent="0" algn="ctr">
              <a:buNone/>
              <a:defRPr>
                <a:solidFill>
                  <a:schemeClr val="tx1">
                    <a:tint val="75000"/>
                  </a:schemeClr>
                </a:solidFill>
              </a:defRPr>
            </a:lvl5pPr>
            <a:lvl6pPr marL="1714539" indent="0" algn="ctr">
              <a:buNone/>
              <a:defRPr>
                <a:solidFill>
                  <a:schemeClr val="tx1">
                    <a:tint val="75000"/>
                  </a:schemeClr>
                </a:solidFill>
              </a:defRPr>
            </a:lvl6pPr>
            <a:lvl7pPr marL="2057448" indent="0" algn="ctr">
              <a:buNone/>
              <a:defRPr>
                <a:solidFill>
                  <a:schemeClr val="tx1">
                    <a:tint val="75000"/>
                  </a:schemeClr>
                </a:solidFill>
              </a:defRPr>
            </a:lvl7pPr>
            <a:lvl8pPr marL="2400355" indent="0" algn="ctr">
              <a:buNone/>
              <a:defRPr>
                <a:solidFill>
                  <a:schemeClr val="tx1">
                    <a:tint val="75000"/>
                  </a:schemeClr>
                </a:solidFill>
              </a:defRPr>
            </a:lvl8pPr>
            <a:lvl9pPr marL="274326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913767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8" indent="0">
              <a:buNone/>
              <a:defRPr sz="900"/>
            </a:lvl2pPr>
            <a:lvl3pPr marL="685816" indent="0">
              <a:buNone/>
              <a:defRPr sz="750"/>
            </a:lvl3pPr>
            <a:lvl4pPr marL="1028723" indent="0">
              <a:buNone/>
              <a:defRPr sz="675"/>
            </a:lvl4pPr>
            <a:lvl5pPr marL="1371632" indent="0">
              <a:buNone/>
              <a:defRPr sz="675"/>
            </a:lvl5pPr>
            <a:lvl6pPr marL="1714539" indent="0">
              <a:buNone/>
              <a:defRPr sz="675"/>
            </a:lvl6pPr>
            <a:lvl7pPr marL="2057448" indent="0">
              <a:buNone/>
              <a:defRPr sz="675"/>
            </a:lvl7pPr>
            <a:lvl8pPr marL="2400355" indent="0">
              <a:buNone/>
              <a:defRPr sz="675"/>
            </a:lvl8pPr>
            <a:lvl9pPr marL="2743264" indent="0">
              <a:buNone/>
              <a:defRPr sz="675"/>
            </a:lvl9pPr>
          </a:lstStyle>
          <a:p>
            <a:pPr lvl="0"/>
            <a:r>
              <a:rPr lang="en-US"/>
              <a:t>Edit Master text styles</a:t>
            </a:r>
          </a:p>
        </p:txBody>
      </p:sp>
      <p:sp>
        <p:nvSpPr>
          <p:cNvPr id="5" name="Slide Number Placeholder 5">
            <a:extLst>
              <a:ext uri="{FF2B5EF4-FFF2-40B4-BE49-F238E27FC236}">
                <a16:creationId xmlns:a16="http://schemas.microsoft.com/office/drawing/2014/main" id="{733AA108-77D7-482F-B8CB-50BEC1464219}"/>
              </a:ext>
            </a:extLst>
          </p:cNvPr>
          <p:cNvSpPr>
            <a:spLocks noGrp="1"/>
          </p:cNvSpPr>
          <p:nvPr>
            <p:ph type="sldNum" sz="quarter" idx="10"/>
          </p:nvPr>
        </p:nvSpPr>
        <p:spPr/>
        <p:txBody>
          <a:bodyPr/>
          <a:lstStyle>
            <a:lvl1pPr>
              <a:defRPr/>
            </a:lvl1pPr>
          </a:lstStyle>
          <a:p>
            <a:pPr>
              <a:defRPr/>
            </a:pPr>
            <a:fld id="{855F9396-C275-4740-A68E-76EC4667DB52}" type="slidenum">
              <a:rPr lang="en-US"/>
              <a:pPr>
                <a:defRPr/>
              </a:pPr>
              <a:t>‹#›</a:t>
            </a:fld>
            <a:endParaRPr lang="en-US" dirty="0"/>
          </a:p>
        </p:txBody>
      </p:sp>
    </p:spTree>
    <p:extLst>
      <p:ext uri="{BB962C8B-B14F-4D97-AF65-F5344CB8AC3E}">
        <p14:creationId xmlns:p14="http://schemas.microsoft.com/office/powerpoint/2010/main" val="13604729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8" indent="0">
              <a:buNone/>
              <a:defRPr sz="2100"/>
            </a:lvl2pPr>
            <a:lvl3pPr marL="685816" indent="0">
              <a:buNone/>
              <a:defRPr sz="1800"/>
            </a:lvl3pPr>
            <a:lvl4pPr marL="1028723" indent="0">
              <a:buNone/>
              <a:defRPr sz="1500"/>
            </a:lvl4pPr>
            <a:lvl5pPr marL="1371632" indent="0">
              <a:buNone/>
              <a:defRPr sz="1500"/>
            </a:lvl5pPr>
            <a:lvl6pPr marL="1714539" indent="0">
              <a:buNone/>
              <a:defRPr sz="1500"/>
            </a:lvl6pPr>
            <a:lvl7pPr marL="2057448" indent="0">
              <a:buNone/>
              <a:defRPr sz="1500"/>
            </a:lvl7pPr>
            <a:lvl8pPr marL="2400355" indent="0">
              <a:buNone/>
              <a:defRPr sz="1500"/>
            </a:lvl8pPr>
            <a:lvl9pPr marL="2743264"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8" indent="0">
              <a:buNone/>
              <a:defRPr sz="900"/>
            </a:lvl2pPr>
            <a:lvl3pPr marL="685816" indent="0">
              <a:buNone/>
              <a:defRPr sz="750"/>
            </a:lvl3pPr>
            <a:lvl4pPr marL="1028723" indent="0">
              <a:buNone/>
              <a:defRPr sz="675"/>
            </a:lvl4pPr>
            <a:lvl5pPr marL="1371632" indent="0">
              <a:buNone/>
              <a:defRPr sz="675"/>
            </a:lvl5pPr>
            <a:lvl6pPr marL="1714539" indent="0">
              <a:buNone/>
              <a:defRPr sz="675"/>
            </a:lvl6pPr>
            <a:lvl7pPr marL="2057448" indent="0">
              <a:buNone/>
              <a:defRPr sz="675"/>
            </a:lvl7pPr>
            <a:lvl8pPr marL="2400355" indent="0">
              <a:buNone/>
              <a:defRPr sz="675"/>
            </a:lvl8pPr>
            <a:lvl9pPr marL="2743264" indent="0">
              <a:buNone/>
              <a:defRPr sz="675"/>
            </a:lvl9pPr>
          </a:lstStyle>
          <a:p>
            <a:pPr lvl="0"/>
            <a:r>
              <a:rPr lang="en-US"/>
              <a:t>Edit Master text styles</a:t>
            </a:r>
          </a:p>
        </p:txBody>
      </p:sp>
      <p:sp>
        <p:nvSpPr>
          <p:cNvPr id="5" name="Slide Number Placeholder 5">
            <a:extLst>
              <a:ext uri="{FF2B5EF4-FFF2-40B4-BE49-F238E27FC236}">
                <a16:creationId xmlns:a16="http://schemas.microsoft.com/office/drawing/2014/main" id="{63DBB8A6-C925-06F7-AEDB-32750D13A806}"/>
              </a:ext>
            </a:extLst>
          </p:cNvPr>
          <p:cNvSpPr>
            <a:spLocks noGrp="1"/>
          </p:cNvSpPr>
          <p:nvPr>
            <p:ph type="sldNum" sz="quarter" idx="10"/>
          </p:nvPr>
        </p:nvSpPr>
        <p:spPr/>
        <p:txBody>
          <a:bodyPr/>
          <a:lstStyle>
            <a:lvl1pPr>
              <a:defRPr/>
            </a:lvl1pPr>
          </a:lstStyle>
          <a:p>
            <a:pPr>
              <a:defRPr/>
            </a:pPr>
            <a:fld id="{7120D0CD-BBD4-4B19-9965-0114475148C8}" type="slidenum">
              <a:rPr lang="en-US"/>
              <a:pPr>
                <a:defRPr/>
              </a:pPr>
              <a:t>‹#›</a:t>
            </a:fld>
            <a:endParaRPr lang="en-US" dirty="0"/>
          </a:p>
        </p:txBody>
      </p:sp>
    </p:spTree>
    <p:extLst>
      <p:ext uri="{BB962C8B-B14F-4D97-AF65-F5344CB8AC3E}">
        <p14:creationId xmlns:p14="http://schemas.microsoft.com/office/powerpoint/2010/main" val="18047322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4AFFF3F-4EC7-8C24-8024-9CD5AE5909B4}"/>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D75FE2B-0464-D6E7-A8A8-A7B411409E3E}"/>
              </a:ext>
            </a:extLst>
          </p:cNvPr>
          <p:cNvSpPr>
            <a:spLocks noGrp="1"/>
          </p:cNvSpPr>
          <p:nvPr>
            <p:ph type="sldNum" sz="quarter" idx="10"/>
          </p:nvPr>
        </p:nvSpPr>
        <p:spPr/>
        <p:txBody>
          <a:bodyPr/>
          <a:lstStyle>
            <a:lvl1pPr>
              <a:defRPr/>
            </a:lvl1pPr>
          </a:lstStyle>
          <a:p>
            <a:pPr>
              <a:defRPr/>
            </a:pPr>
            <a:fld id="{C3ADA41E-829A-4432-B82E-CE2A2C11CC6D}" type="slidenum">
              <a:rPr lang="en-US"/>
              <a:pPr>
                <a:defRPr/>
              </a:pPr>
              <a:t>‹#›</a:t>
            </a:fld>
            <a:endParaRPr lang="en-US"/>
          </a:p>
        </p:txBody>
      </p:sp>
    </p:spTree>
    <p:extLst>
      <p:ext uri="{BB962C8B-B14F-4D97-AF65-F5344CB8AC3E}">
        <p14:creationId xmlns:p14="http://schemas.microsoft.com/office/powerpoint/2010/main" val="39425311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16AA14B-55F2-9BCE-E129-EA17AD9B804D}"/>
              </a:ext>
            </a:extLst>
          </p:cNvPr>
          <p:cNvSpPr>
            <a:spLocks noGrp="1"/>
          </p:cNvSpPr>
          <p:nvPr>
            <p:ph type="sldNum" sz="quarter" idx="10"/>
          </p:nvPr>
        </p:nvSpPr>
        <p:spPr/>
        <p:txBody>
          <a:bodyPr/>
          <a:lstStyle>
            <a:lvl1pPr>
              <a:defRPr/>
            </a:lvl1pPr>
          </a:lstStyle>
          <a:p>
            <a:pPr>
              <a:defRPr/>
            </a:pPr>
            <a:fld id="{1BF89C92-1D17-4BE2-AD93-F2AFD907B699}" type="slidenum">
              <a:rPr lang="en-US"/>
              <a:pPr>
                <a:defRPr/>
              </a:pPr>
              <a:t>‹#›</a:t>
            </a:fld>
            <a:endParaRPr lang="en-US" dirty="0"/>
          </a:p>
        </p:txBody>
      </p:sp>
    </p:spTree>
    <p:extLst>
      <p:ext uri="{BB962C8B-B14F-4D97-AF65-F5344CB8AC3E}">
        <p14:creationId xmlns:p14="http://schemas.microsoft.com/office/powerpoint/2010/main" val="21699658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994C745-70F3-8FAC-86DA-0974D1EB10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7934" y="228705"/>
            <a:ext cx="4388133" cy="640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29803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and Main Pic">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9D887A4-CDE3-6598-0E06-3B8C6FDA65A4}"/>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0" y="2"/>
            <a:ext cx="9144000" cy="1211667"/>
          </a:xfrm>
        </p:spPr>
        <p:txBody>
          <a:bodyPr lIns="457200"/>
          <a:lstStyle/>
          <a:p>
            <a:r>
              <a:rPr lang="en-US"/>
              <a:t>Click to edit Master title style</a:t>
            </a:r>
          </a:p>
        </p:txBody>
      </p:sp>
      <p:sp>
        <p:nvSpPr>
          <p:cNvPr id="5" name="Picture Placeholder 4"/>
          <p:cNvSpPr>
            <a:spLocks noGrp="1"/>
          </p:cNvSpPr>
          <p:nvPr>
            <p:ph type="pic" sz="quarter" idx="14"/>
          </p:nvPr>
        </p:nvSpPr>
        <p:spPr>
          <a:xfrm>
            <a:off x="457200" y="1600203"/>
            <a:ext cx="8229600" cy="4295776"/>
          </a:xfrm>
        </p:spPr>
        <p:txBody>
          <a:bodyPr rtlCol="0">
            <a:normAutofit/>
          </a:bodyPr>
          <a:lstStyle/>
          <a:p>
            <a:pPr lvl="0"/>
            <a:endParaRPr lang="en-US" noProof="0"/>
          </a:p>
        </p:txBody>
      </p:sp>
      <p:sp>
        <p:nvSpPr>
          <p:cNvPr id="4" name="Slide Number Placeholder 5">
            <a:extLst>
              <a:ext uri="{FF2B5EF4-FFF2-40B4-BE49-F238E27FC236}">
                <a16:creationId xmlns:a16="http://schemas.microsoft.com/office/drawing/2014/main" id="{98B92276-159D-3F88-E974-6A764840A7FE}"/>
              </a:ext>
            </a:extLst>
          </p:cNvPr>
          <p:cNvSpPr>
            <a:spLocks noGrp="1"/>
          </p:cNvSpPr>
          <p:nvPr>
            <p:ph type="sldNum" sz="quarter" idx="15"/>
          </p:nvPr>
        </p:nvSpPr>
        <p:spPr/>
        <p:txBody>
          <a:bodyPr/>
          <a:lstStyle>
            <a:lvl1pPr>
              <a:defRPr/>
            </a:lvl1pPr>
          </a:lstStyle>
          <a:p>
            <a:pPr>
              <a:defRPr/>
            </a:pPr>
            <a:fld id="{056D0F75-FA88-4452-993A-5813DF2BADC7}" type="slidenum">
              <a:rPr lang="en-US"/>
              <a:pPr>
                <a:defRPr/>
              </a:pPr>
              <a:t>‹#›</a:t>
            </a:fld>
            <a:endParaRPr lang="en-US"/>
          </a:p>
        </p:txBody>
      </p:sp>
    </p:spTree>
    <p:extLst>
      <p:ext uri="{BB962C8B-B14F-4D97-AF65-F5344CB8AC3E}">
        <p14:creationId xmlns:p14="http://schemas.microsoft.com/office/powerpoint/2010/main" val="631713090"/>
      </p:ext>
    </p:extLst>
  </p:cSld>
  <p:clrMapOvr>
    <a:masterClrMapping/>
  </p:clrMapOvr>
  <p:transition spd="med">
    <p:fade/>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 pic and headline">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374F5BC-57A9-B900-1914-BF8941627CB3}"/>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18" name="Picture Placeholder 17"/>
          <p:cNvSpPr>
            <a:spLocks noGrp="1"/>
          </p:cNvSpPr>
          <p:nvPr>
            <p:ph type="pic" sz="quarter" idx="13"/>
          </p:nvPr>
        </p:nvSpPr>
        <p:spPr>
          <a:xfrm>
            <a:off x="6787143" y="2702871"/>
            <a:ext cx="1922524" cy="2943462"/>
          </a:xfrm>
          <a:prstGeom prst="rect">
            <a:avLst/>
          </a:prstGeom>
          <a:solidFill>
            <a:schemeClr val="bg1">
              <a:lumMod val="95000"/>
            </a:schemeClr>
          </a:solidFill>
        </p:spPr>
        <p:txBody>
          <a:bodyPr rtlCol="0">
            <a:noAutofit/>
          </a:bodyPr>
          <a:lstStyle>
            <a:lvl1pPr>
              <a:defRPr>
                <a:noFill/>
              </a:defRPr>
            </a:lvl1pPr>
          </a:lstStyle>
          <a:p>
            <a:pPr lvl="0"/>
            <a:endParaRPr lang="en-US" noProof="0"/>
          </a:p>
        </p:txBody>
      </p:sp>
      <p:sp>
        <p:nvSpPr>
          <p:cNvPr id="16" name="Picture Placeholder 15"/>
          <p:cNvSpPr>
            <a:spLocks noGrp="1"/>
          </p:cNvSpPr>
          <p:nvPr>
            <p:ph type="pic" sz="quarter" idx="12"/>
          </p:nvPr>
        </p:nvSpPr>
        <p:spPr>
          <a:xfrm>
            <a:off x="4668021" y="2702871"/>
            <a:ext cx="1922524" cy="2943462"/>
          </a:xfrm>
          <a:prstGeom prst="rect">
            <a:avLst/>
          </a:prstGeom>
          <a:solidFill>
            <a:schemeClr val="bg1">
              <a:lumMod val="95000"/>
            </a:schemeClr>
          </a:solidFill>
        </p:spPr>
        <p:txBody>
          <a:bodyPr rtlCol="0">
            <a:noAutofit/>
          </a:bodyPr>
          <a:lstStyle>
            <a:lvl1pPr>
              <a:defRPr>
                <a:noFill/>
              </a:defRPr>
            </a:lvl1pPr>
          </a:lstStyle>
          <a:p>
            <a:pPr lvl="0"/>
            <a:endParaRPr lang="en-US" noProof="0"/>
          </a:p>
        </p:txBody>
      </p:sp>
      <p:sp>
        <p:nvSpPr>
          <p:cNvPr id="14" name="Picture Placeholder 13"/>
          <p:cNvSpPr>
            <a:spLocks noGrp="1"/>
          </p:cNvSpPr>
          <p:nvPr>
            <p:ph type="pic" sz="quarter" idx="11"/>
          </p:nvPr>
        </p:nvSpPr>
        <p:spPr>
          <a:xfrm>
            <a:off x="2548897" y="2702871"/>
            <a:ext cx="1922524" cy="2943462"/>
          </a:xfrm>
          <a:prstGeom prst="rect">
            <a:avLst/>
          </a:prstGeom>
          <a:solidFill>
            <a:schemeClr val="bg1">
              <a:lumMod val="95000"/>
            </a:schemeClr>
          </a:solidFill>
        </p:spPr>
        <p:txBody>
          <a:bodyPr rtlCol="0">
            <a:noAutofit/>
          </a:bodyPr>
          <a:lstStyle>
            <a:lvl1pPr>
              <a:defRPr>
                <a:noFill/>
              </a:defRPr>
            </a:lvl1pPr>
          </a:lstStyle>
          <a:p>
            <a:pPr lvl="0"/>
            <a:endParaRPr lang="en-US" noProof="0"/>
          </a:p>
        </p:txBody>
      </p:sp>
      <p:sp>
        <p:nvSpPr>
          <p:cNvPr id="12" name="Picture Placeholder 11"/>
          <p:cNvSpPr>
            <a:spLocks noGrp="1"/>
          </p:cNvSpPr>
          <p:nvPr>
            <p:ph type="pic" sz="quarter" idx="10"/>
          </p:nvPr>
        </p:nvSpPr>
        <p:spPr>
          <a:xfrm>
            <a:off x="429772" y="2702871"/>
            <a:ext cx="1922524" cy="2943462"/>
          </a:xfrm>
          <a:prstGeom prst="rect">
            <a:avLst/>
          </a:prstGeom>
          <a:solidFill>
            <a:schemeClr val="bg1">
              <a:lumMod val="95000"/>
            </a:schemeClr>
          </a:solidFill>
        </p:spPr>
        <p:txBody>
          <a:bodyPr rtlCol="0">
            <a:noAutofit/>
          </a:bodyPr>
          <a:lstStyle>
            <a:lvl1pPr>
              <a:defRPr>
                <a:noFill/>
              </a:defRPr>
            </a:lvl1pPr>
          </a:lstStyle>
          <a:p>
            <a:pPr lvl="0"/>
            <a:endParaRPr lang="en-US" noProof="0"/>
          </a:p>
        </p:txBody>
      </p:sp>
      <p:sp>
        <p:nvSpPr>
          <p:cNvPr id="2" name="Title 1"/>
          <p:cNvSpPr>
            <a:spLocks noGrp="1"/>
          </p:cNvSpPr>
          <p:nvPr>
            <p:ph type="title"/>
          </p:nvPr>
        </p:nvSpPr>
        <p:spPr/>
        <p:txBody>
          <a:bodyPr>
            <a:noAutofit/>
          </a:bodyPr>
          <a:lstStyle/>
          <a:p>
            <a:r>
              <a:rPr lang="en-US"/>
              <a:t>Click to edit Master title style</a:t>
            </a:r>
          </a:p>
        </p:txBody>
      </p:sp>
    </p:spTree>
    <p:extLst>
      <p:ext uri="{BB962C8B-B14F-4D97-AF65-F5344CB8AC3E}">
        <p14:creationId xmlns:p14="http://schemas.microsoft.com/office/powerpoint/2010/main" val="1478609470"/>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5257250-F734-A9E7-4BFD-5E25A59FC4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9895" y="128451"/>
            <a:ext cx="1544951" cy="15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2733A8ED-8134-32D2-F66A-B445DE11188D}"/>
              </a:ext>
            </a:extLst>
          </p:cNvPr>
          <p:cNvCxnSpPr/>
          <p:nvPr userDrawn="1"/>
        </p:nvCxnSpPr>
        <p:spPr>
          <a:xfrm>
            <a:off x="686123" y="3784588"/>
            <a:ext cx="7771754"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685800" y="2556468"/>
            <a:ext cx="7772400" cy="556359"/>
          </a:xfrm>
        </p:spPr>
        <p:txBody>
          <a:bodyPr/>
          <a:lstStyle>
            <a:lvl1pPr algn="l">
              <a:defRPr sz="2400" b="1" i="0">
                <a:solidFill>
                  <a:srgbClr val="003A70"/>
                </a:solidFill>
                <a:latin typeface="Arial"/>
              </a:defRPr>
            </a:lvl1pPr>
          </a:lstStyle>
          <a:p>
            <a:r>
              <a:rPr lang="en-US"/>
              <a:t>Click to edit Master title style</a:t>
            </a:r>
            <a:endParaRPr lang="en-US" dirty="0"/>
          </a:p>
        </p:txBody>
      </p:sp>
      <p:sp>
        <p:nvSpPr>
          <p:cNvPr id="3" name="Subtitle 2"/>
          <p:cNvSpPr>
            <a:spLocks noGrp="1"/>
          </p:cNvSpPr>
          <p:nvPr>
            <p:ph type="subTitle" idx="1"/>
          </p:nvPr>
        </p:nvSpPr>
        <p:spPr>
          <a:xfrm>
            <a:off x="685800" y="3075941"/>
            <a:ext cx="7772400" cy="593607"/>
          </a:xfrm>
        </p:spPr>
        <p:txBody>
          <a:bodyPr/>
          <a:lstStyle>
            <a:lvl1pPr marL="0" indent="0" algn="l">
              <a:buNone/>
              <a:defRPr sz="2400">
                <a:solidFill>
                  <a:srgbClr val="00A9E0"/>
                </a:solidFill>
                <a:latin typeface="Arial"/>
              </a:defRPr>
            </a:lvl1pPr>
            <a:lvl2pPr marL="342908" indent="0" algn="ctr">
              <a:buNone/>
              <a:defRPr>
                <a:solidFill>
                  <a:schemeClr val="tx1">
                    <a:tint val="75000"/>
                  </a:schemeClr>
                </a:solidFill>
              </a:defRPr>
            </a:lvl2pPr>
            <a:lvl3pPr marL="685816" indent="0" algn="ctr">
              <a:buNone/>
              <a:defRPr>
                <a:solidFill>
                  <a:schemeClr val="tx1">
                    <a:tint val="75000"/>
                  </a:schemeClr>
                </a:solidFill>
              </a:defRPr>
            </a:lvl3pPr>
            <a:lvl4pPr marL="1028723" indent="0" algn="ctr">
              <a:buNone/>
              <a:defRPr>
                <a:solidFill>
                  <a:schemeClr val="tx1">
                    <a:tint val="75000"/>
                  </a:schemeClr>
                </a:solidFill>
              </a:defRPr>
            </a:lvl4pPr>
            <a:lvl5pPr marL="1371632" indent="0" algn="ctr">
              <a:buNone/>
              <a:defRPr>
                <a:solidFill>
                  <a:schemeClr val="tx1">
                    <a:tint val="75000"/>
                  </a:schemeClr>
                </a:solidFill>
              </a:defRPr>
            </a:lvl5pPr>
            <a:lvl6pPr marL="1714539" indent="0" algn="ctr">
              <a:buNone/>
              <a:defRPr>
                <a:solidFill>
                  <a:schemeClr val="tx1">
                    <a:tint val="75000"/>
                  </a:schemeClr>
                </a:solidFill>
              </a:defRPr>
            </a:lvl6pPr>
            <a:lvl7pPr marL="2057448" indent="0" algn="ctr">
              <a:buNone/>
              <a:defRPr>
                <a:solidFill>
                  <a:schemeClr val="tx1">
                    <a:tint val="75000"/>
                  </a:schemeClr>
                </a:solidFill>
              </a:defRPr>
            </a:lvl7pPr>
            <a:lvl8pPr marL="2400355" indent="0" algn="ctr">
              <a:buNone/>
              <a:defRPr>
                <a:solidFill>
                  <a:schemeClr val="tx1">
                    <a:tint val="75000"/>
                  </a:schemeClr>
                </a:solidFill>
              </a:defRPr>
            </a:lvl8pPr>
            <a:lvl9pPr marL="2743264" indent="0" algn="ctr">
              <a:buNone/>
              <a:defRPr>
                <a:solidFill>
                  <a:schemeClr val="tx1">
                    <a:tint val="75000"/>
                  </a:schemeClr>
                </a:solidFill>
              </a:defRPr>
            </a:lvl9pPr>
          </a:lstStyle>
          <a:p>
            <a:r>
              <a:rPr lang="en-US"/>
              <a:t>Click to edit Master subtitle style</a:t>
            </a:r>
            <a:endParaRPr lang="en-US" dirty="0"/>
          </a:p>
        </p:txBody>
      </p:sp>
      <p:sp>
        <p:nvSpPr>
          <p:cNvPr id="12" name="Text Placeholder 11"/>
          <p:cNvSpPr>
            <a:spLocks noGrp="1"/>
          </p:cNvSpPr>
          <p:nvPr>
            <p:ph type="body" sz="quarter" idx="10"/>
          </p:nvPr>
        </p:nvSpPr>
        <p:spPr>
          <a:xfrm>
            <a:off x="733429" y="3907760"/>
            <a:ext cx="3389312" cy="889000"/>
          </a:xfrm>
        </p:spPr>
        <p:txBody>
          <a:bodyPr/>
          <a:lstStyle>
            <a:lvl1pPr marL="0" indent="0">
              <a:buFontTx/>
              <a:buNone/>
              <a:defRPr sz="1500" baseline="0">
                <a:solidFill>
                  <a:srgbClr val="003A70"/>
                </a:solidFill>
                <a:latin typeface="Arial"/>
              </a:defRPr>
            </a:lvl1pPr>
          </a:lstStyle>
          <a:p>
            <a:pPr lvl="0"/>
            <a:r>
              <a:rPr lang="en-US"/>
              <a:t>Click to edit Master text styles</a:t>
            </a:r>
          </a:p>
        </p:txBody>
      </p:sp>
    </p:spTree>
    <p:extLst>
      <p:ext uri="{BB962C8B-B14F-4D97-AF65-F5344CB8AC3E}">
        <p14:creationId xmlns:p14="http://schemas.microsoft.com/office/powerpoint/2010/main" val="619708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B0198CFB-4A78-494E-B655-411695D5DB47}" type="slidenum">
              <a:rPr lang="en-US" smtClean="0"/>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0550" cy="352058"/>
          </a:xfrm>
          <a:prstGeom prst="rect">
            <a:avLst/>
          </a:prstGeom>
        </p:spPr>
      </p:pic>
    </p:spTree>
    <p:extLst>
      <p:ext uri="{BB962C8B-B14F-4D97-AF65-F5344CB8AC3E}">
        <p14:creationId xmlns:p14="http://schemas.microsoft.com/office/powerpoint/2010/main" val="26714678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EC9D86B-2FF7-5B37-7E46-D315422FF2A7}"/>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D7BAE00-0F4D-F643-68A7-E580C3286432}"/>
              </a:ext>
            </a:extLst>
          </p:cNvPr>
          <p:cNvSpPr>
            <a:spLocks noGrp="1"/>
          </p:cNvSpPr>
          <p:nvPr>
            <p:ph type="sldNum" sz="quarter" idx="10"/>
          </p:nvPr>
        </p:nvSpPr>
        <p:spPr/>
        <p:txBody>
          <a:bodyPr/>
          <a:lstStyle>
            <a:lvl1pPr>
              <a:defRPr/>
            </a:lvl1pPr>
          </a:lstStyle>
          <a:p>
            <a:pPr>
              <a:defRPr/>
            </a:pPr>
            <a:fld id="{CED4214E-4294-4658-B64B-181C0A7497BE}" type="slidenum">
              <a:rPr lang="en-US"/>
              <a:pPr>
                <a:defRPr/>
              </a:pPr>
              <a:t>‹#›</a:t>
            </a:fld>
            <a:endParaRPr lang="en-US"/>
          </a:p>
        </p:txBody>
      </p:sp>
    </p:spTree>
    <p:extLst>
      <p:ext uri="{BB962C8B-B14F-4D97-AF65-F5344CB8AC3E}">
        <p14:creationId xmlns:p14="http://schemas.microsoft.com/office/powerpoint/2010/main" val="23598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7AD82FA-A66E-5A45-79ED-5CFECDDC272B}"/>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2"/>
            <a:ext cx="4038600" cy="4525963"/>
          </a:xfrm>
        </p:spPr>
        <p:txBody>
          <a:bodyPr/>
          <a:lstStyle>
            <a:lvl1pPr>
              <a:defRPr sz="1500"/>
            </a:lvl1pPr>
            <a:lvl2pPr>
              <a:defRPr sz="1500"/>
            </a:lvl2pPr>
            <a:lvl3pPr>
              <a:defRPr sz="1500"/>
            </a:lvl3pPr>
            <a:lvl4pPr>
              <a:defRPr sz="1500"/>
            </a:lvl4pPr>
            <a:lvl5pPr>
              <a:defRPr sz="150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9284A82F-0CB6-FF0D-CD83-0FDE8407E66B}"/>
              </a:ext>
            </a:extLst>
          </p:cNvPr>
          <p:cNvSpPr>
            <a:spLocks noGrp="1"/>
          </p:cNvSpPr>
          <p:nvPr>
            <p:ph type="sldNum" sz="quarter" idx="10"/>
          </p:nvPr>
        </p:nvSpPr>
        <p:spPr/>
        <p:txBody>
          <a:bodyPr/>
          <a:lstStyle>
            <a:lvl1pPr>
              <a:defRPr/>
            </a:lvl1pPr>
          </a:lstStyle>
          <a:p>
            <a:pPr>
              <a:defRPr/>
            </a:pPr>
            <a:fld id="{6404A204-1CBE-44A5-97DB-CD5B71599BF3}" type="slidenum">
              <a:rPr lang="en-US"/>
              <a:pPr>
                <a:defRPr/>
              </a:pPr>
              <a:t>‹#›</a:t>
            </a:fld>
            <a:endParaRPr lang="en-US"/>
          </a:p>
        </p:txBody>
      </p:sp>
    </p:spTree>
    <p:extLst>
      <p:ext uri="{BB962C8B-B14F-4D97-AF65-F5344CB8AC3E}">
        <p14:creationId xmlns:p14="http://schemas.microsoft.com/office/powerpoint/2010/main" val="8964364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277355B-0561-A0EE-8BBC-C176AB7F3CCF}"/>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1500" b="1"/>
            </a:lvl1pPr>
            <a:lvl2pPr marL="342908" indent="0">
              <a:buNone/>
              <a:defRPr sz="1500" b="1"/>
            </a:lvl2pPr>
            <a:lvl3pPr marL="685816" indent="0">
              <a:buNone/>
              <a:defRPr sz="1350" b="1"/>
            </a:lvl3pPr>
            <a:lvl4pPr marL="1028723" indent="0">
              <a:buNone/>
              <a:defRPr sz="1200" b="1"/>
            </a:lvl4pPr>
            <a:lvl5pPr marL="1371632" indent="0">
              <a:buNone/>
              <a:defRPr sz="1200" b="1"/>
            </a:lvl5pPr>
            <a:lvl6pPr marL="1714539" indent="0">
              <a:buNone/>
              <a:defRPr sz="1200" b="1"/>
            </a:lvl6pPr>
            <a:lvl7pPr marL="2057448" indent="0">
              <a:buNone/>
              <a:defRPr sz="1200" b="1"/>
            </a:lvl7pPr>
            <a:lvl8pPr marL="2400355" indent="0">
              <a:buNone/>
              <a:defRPr sz="1200" b="1"/>
            </a:lvl8pPr>
            <a:lvl9pPr marL="2743264" indent="0">
              <a:buNone/>
              <a:defRPr sz="12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1500" b="1"/>
            </a:lvl1pPr>
            <a:lvl2pPr marL="342908" indent="0">
              <a:buNone/>
              <a:defRPr sz="1500" b="1"/>
            </a:lvl2pPr>
            <a:lvl3pPr marL="685816" indent="0">
              <a:buNone/>
              <a:defRPr sz="1350" b="1"/>
            </a:lvl3pPr>
            <a:lvl4pPr marL="1028723" indent="0">
              <a:buNone/>
              <a:defRPr sz="1200" b="1"/>
            </a:lvl4pPr>
            <a:lvl5pPr marL="1371632" indent="0">
              <a:buNone/>
              <a:defRPr sz="1200" b="1"/>
            </a:lvl5pPr>
            <a:lvl6pPr marL="1714539" indent="0">
              <a:buNone/>
              <a:defRPr sz="1200" b="1"/>
            </a:lvl6pPr>
            <a:lvl7pPr marL="2057448" indent="0">
              <a:buNone/>
              <a:defRPr sz="1200" b="1"/>
            </a:lvl7pPr>
            <a:lvl8pPr marL="2400355" indent="0">
              <a:buNone/>
              <a:defRPr sz="1200" b="1"/>
            </a:lvl8pPr>
            <a:lvl9pPr marL="2743264" indent="0">
              <a:buNone/>
              <a:defRPr sz="1200" b="1"/>
            </a:lvl9pPr>
          </a:lstStyle>
          <a:p>
            <a:pPr lvl="0"/>
            <a:r>
              <a:rPr lang="en-US"/>
              <a:t>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500"/>
            </a:lvl1pPr>
            <a:lvl2pPr>
              <a:defRPr sz="1500"/>
            </a:lvl2pPr>
            <a:lvl3pPr>
              <a:defRPr sz="1500"/>
            </a:lvl3pPr>
            <a:lvl4pPr>
              <a:defRPr sz="1500"/>
            </a:lvl4pPr>
            <a:lvl5pPr>
              <a:defRPr sz="15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8">
            <a:extLst>
              <a:ext uri="{FF2B5EF4-FFF2-40B4-BE49-F238E27FC236}">
                <a16:creationId xmlns:a16="http://schemas.microsoft.com/office/drawing/2014/main" id="{9AD247EB-1740-66CF-820B-11B99AD2DF37}"/>
              </a:ext>
            </a:extLst>
          </p:cNvPr>
          <p:cNvSpPr>
            <a:spLocks noGrp="1"/>
          </p:cNvSpPr>
          <p:nvPr>
            <p:ph type="sldNum" sz="quarter" idx="10"/>
          </p:nvPr>
        </p:nvSpPr>
        <p:spPr/>
        <p:txBody>
          <a:bodyPr/>
          <a:lstStyle>
            <a:lvl1pPr>
              <a:defRPr/>
            </a:lvl1pPr>
          </a:lstStyle>
          <a:p>
            <a:pPr>
              <a:defRPr/>
            </a:pPr>
            <a:fld id="{A88E7665-015A-4581-A84A-11512B65783E}" type="slidenum">
              <a:rPr lang="en-US"/>
              <a:pPr>
                <a:defRPr/>
              </a:pPr>
              <a:t>‹#›</a:t>
            </a:fld>
            <a:endParaRPr lang="en-US"/>
          </a:p>
        </p:txBody>
      </p:sp>
    </p:spTree>
    <p:extLst>
      <p:ext uri="{BB962C8B-B14F-4D97-AF65-F5344CB8AC3E}">
        <p14:creationId xmlns:p14="http://schemas.microsoft.com/office/powerpoint/2010/main" val="2043780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A9E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02A16FD-BAD4-1570-B6AA-BC5A585AD39D}"/>
              </a:ext>
            </a:extLst>
          </p:cNvPr>
          <p:cNvSpPr/>
          <p:nvPr userDrawn="1"/>
        </p:nvSpPr>
        <p:spPr>
          <a:xfrm>
            <a:off x="7899815" y="5891490"/>
            <a:ext cx="1022135" cy="828661"/>
          </a:xfrm>
          <a:prstGeom prst="rect">
            <a:avLst/>
          </a:prstGeom>
          <a:solidFill>
            <a:srgbClr val="00A9E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75"/>
          </a:p>
        </p:txBody>
      </p:sp>
      <p:pic>
        <p:nvPicPr>
          <p:cNvPr id="3" name="Picture 6">
            <a:extLst>
              <a:ext uri="{FF2B5EF4-FFF2-40B4-BE49-F238E27FC236}">
                <a16:creationId xmlns:a16="http://schemas.microsoft.com/office/drawing/2014/main" id="{04200960-C514-CE5D-43BE-AA766585902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952" y="5957281"/>
            <a:ext cx="445275" cy="34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85800" y="2556468"/>
            <a:ext cx="7772400" cy="556359"/>
          </a:xfrm>
        </p:spPr>
        <p:txBody>
          <a:bodyPr/>
          <a:lstStyle>
            <a:lvl1pPr algn="l">
              <a:defRPr sz="2400" b="1" i="0">
                <a:solidFill>
                  <a:schemeClr val="bg1"/>
                </a:solidFill>
                <a:latin typeface="Arial"/>
              </a:defRPr>
            </a:lvl1pPr>
          </a:lstStyle>
          <a:p>
            <a:r>
              <a:rPr lang="en-US"/>
              <a:t>Click to edit Master title style</a:t>
            </a:r>
            <a:endParaRPr lang="en-US" dirty="0"/>
          </a:p>
        </p:txBody>
      </p:sp>
      <p:sp>
        <p:nvSpPr>
          <p:cNvPr id="6" name="Subtitle 2"/>
          <p:cNvSpPr>
            <a:spLocks noGrp="1"/>
          </p:cNvSpPr>
          <p:nvPr>
            <p:ph type="subTitle" idx="1"/>
          </p:nvPr>
        </p:nvSpPr>
        <p:spPr>
          <a:xfrm>
            <a:off x="685800" y="3075941"/>
            <a:ext cx="7772400" cy="593607"/>
          </a:xfrm>
        </p:spPr>
        <p:txBody>
          <a:bodyPr/>
          <a:lstStyle>
            <a:lvl1pPr marL="0" indent="0" algn="l">
              <a:buNone/>
              <a:defRPr sz="2400">
                <a:solidFill>
                  <a:schemeClr val="bg1"/>
                </a:solidFill>
                <a:latin typeface="Arial"/>
              </a:defRPr>
            </a:lvl1pPr>
            <a:lvl2pPr marL="342908" indent="0" algn="ctr">
              <a:buNone/>
              <a:defRPr>
                <a:solidFill>
                  <a:schemeClr val="tx1">
                    <a:tint val="75000"/>
                  </a:schemeClr>
                </a:solidFill>
              </a:defRPr>
            </a:lvl2pPr>
            <a:lvl3pPr marL="685816" indent="0" algn="ctr">
              <a:buNone/>
              <a:defRPr>
                <a:solidFill>
                  <a:schemeClr val="tx1">
                    <a:tint val="75000"/>
                  </a:schemeClr>
                </a:solidFill>
              </a:defRPr>
            </a:lvl3pPr>
            <a:lvl4pPr marL="1028723" indent="0" algn="ctr">
              <a:buNone/>
              <a:defRPr>
                <a:solidFill>
                  <a:schemeClr val="tx1">
                    <a:tint val="75000"/>
                  </a:schemeClr>
                </a:solidFill>
              </a:defRPr>
            </a:lvl4pPr>
            <a:lvl5pPr marL="1371632" indent="0" algn="ctr">
              <a:buNone/>
              <a:defRPr>
                <a:solidFill>
                  <a:schemeClr val="tx1">
                    <a:tint val="75000"/>
                  </a:schemeClr>
                </a:solidFill>
              </a:defRPr>
            </a:lvl5pPr>
            <a:lvl6pPr marL="1714539" indent="0" algn="ctr">
              <a:buNone/>
              <a:defRPr>
                <a:solidFill>
                  <a:schemeClr val="tx1">
                    <a:tint val="75000"/>
                  </a:schemeClr>
                </a:solidFill>
              </a:defRPr>
            </a:lvl6pPr>
            <a:lvl7pPr marL="2057448" indent="0" algn="ctr">
              <a:buNone/>
              <a:defRPr>
                <a:solidFill>
                  <a:schemeClr val="tx1">
                    <a:tint val="75000"/>
                  </a:schemeClr>
                </a:solidFill>
              </a:defRPr>
            </a:lvl7pPr>
            <a:lvl8pPr marL="2400355" indent="0" algn="ctr">
              <a:buNone/>
              <a:defRPr>
                <a:solidFill>
                  <a:schemeClr val="tx1">
                    <a:tint val="75000"/>
                  </a:schemeClr>
                </a:solidFill>
              </a:defRPr>
            </a:lvl8pPr>
            <a:lvl9pPr marL="2743264"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4515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8" indent="0">
              <a:buNone/>
              <a:defRPr sz="900"/>
            </a:lvl2pPr>
            <a:lvl3pPr marL="685816" indent="0">
              <a:buNone/>
              <a:defRPr sz="750"/>
            </a:lvl3pPr>
            <a:lvl4pPr marL="1028723" indent="0">
              <a:buNone/>
              <a:defRPr sz="675"/>
            </a:lvl4pPr>
            <a:lvl5pPr marL="1371632" indent="0">
              <a:buNone/>
              <a:defRPr sz="675"/>
            </a:lvl5pPr>
            <a:lvl6pPr marL="1714539" indent="0">
              <a:buNone/>
              <a:defRPr sz="675"/>
            </a:lvl6pPr>
            <a:lvl7pPr marL="2057448" indent="0">
              <a:buNone/>
              <a:defRPr sz="675"/>
            </a:lvl7pPr>
            <a:lvl8pPr marL="2400355" indent="0">
              <a:buNone/>
              <a:defRPr sz="675"/>
            </a:lvl8pPr>
            <a:lvl9pPr marL="2743264" indent="0">
              <a:buNone/>
              <a:defRPr sz="675"/>
            </a:lvl9pPr>
          </a:lstStyle>
          <a:p>
            <a:pPr lvl="0"/>
            <a:r>
              <a:rPr lang="en-US"/>
              <a:t>Edit Master text styles</a:t>
            </a:r>
          </a:p>
        </p:txBody>
      </p:sp>
      <p:sp>
        <p:nvSpPr>
          <p:cNvPr id="5" name="Slide Number Placeholder 5">
            <a:extLst>
              <a:ext uri="{FF2B5EF4-FFF2-40B4-BE49-F238E27FC236}">
                <a16:creationId xmlns:a16="http://schemas.microsoft.com/office/drawing/2014/main" id="{A40B1E8B-E4C8-0CFF-5020-3C3323D1E316}"/>
              </a:ext>
            </a:extLst>
          </p:cNvPr>
          <p:cNvSpPr>
            <a:spLocks noGrp="1"/>
          </p:cNvSpPr>
          <p:nvPr>
            <p:ph type="sldNum" sz="quarter" idx="10"/>
          </p:nvPr>
        </p:nvSpPr>
        <p:spPr/>
        <p:txBody>
          <a:bodyPr/>
          <a:lstStyle>
            <a:lvl1pPr>
              <a:defRPr/>
            </a:lvl1pPr>
          </a:lstStyle>
          <a:p>
            <a:pPr>
              <a:defRPr/>
            </a:pPr>
            <a:fld id="{1971A41B-42FB-4E7D-905A-6AB0A226F938}" type="slidenum">
              <a:rPr lang="en-US"/>
              <a:pPr>
                <a:defRPr/>
              </a:pPr>
              <a:t>‹#›</a:t>
            </a:fld>
            <a:endParaRPr lang="en-US" dirty="0"/>
          </a:p>
        </p:txBody>
      </p:sp>
    </p:spTree>
    <p:extLst>
      <p:ext uri="{BB962C8B-B14F-4D97-AF65-F5344CB8AC3E}">
        <p14:creationId xmlns:p14="http://schemas.microsoft.com/office/powerpoint/2010/main" val="10958762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8" indent="0">
              <a:buNone/>
              <a:defRPr sz="2100"/>
            </a:lvl2pPr>
            <a:lvl3pPr marL="685816" indent="0">
              <a:buNone/>
              <a:defRPr sz="1800"/>
            </a:lvl3pPr>
            <a:lvl4pPr marL="1028723" indent="0">
              <a:buNone/>
              <a:defRPr sz="1500"/>
            </a:lvl4pPr>
            <a:lvl5pPr marL="1371632" indent="0">
              <a:buNone/>
              <a:defRPr sz="1500"/>
            </a:lvl5pPr>
            <a:lvl6pPr marL="1714539" indent="0">
              <a:buNone/>
              <a:defRPr sz="1500"/>
            </a:lvl6pPr>
            <a:lvl7pPr marL="2057448" indent="0">
              <a:buNone/>
              <a:defRPr sz="1500"/>
            </a:lvl7pPr>
            <a:lvl8pPr marL="2400355" indent="0">
              <a:buNone/>
              <a:defRPr sz="1500"/>
            </a:lvl8pPr>
            <a:lvl9pPr marL="2743264"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8" indent="0">
              <a:buNone/>
              <a:defRPr sz="900"/>
            </a:lvl2pPr>
            <a:lvl3pPr marL="685816" indent="0">
              <a:buNone/>
              <a:defRPr sz="750"/>
            </a:lvl3pPr>
            <a:lvl4pPr marL="1028723" indent="0">
              <a:buNone/>
              <a:defRPr sz="675"/>
            </a:lvl4pPr>
            <a:lvl5pPr marL="1371632" indent="0">
              <a:buNone/>
              <a:defRPr sz="675"/>
            </a:lvl5pPr>
            <a:lvl6pPr marL="1714539" indent="0">
              <a:buNone/>
              <a:defRPr sz="675"/>
            </a:lvl6pPr>
            <a:lvl7pPr marL="2057448" indent="0">
              <a:buNone/>
              <a:defRPr sz="675"/>
            </a:lvl7pPr>
            <a:lvl8pPr marL="2400355" indent="0">
              <a:buNone/>
              <a:defRPr sz="675"/>
            </a:lvl8pPr>
            <a:lvl9pPr marL="2743264" indent="0">
              <a:buNone/>
              <a:defRPr sz="675"/>
            </a:lvl9pPr>
          </a:lstStyle>
          <a:p>
            <a:pPr lvl="0"/>
            <a:r>
              <a:rPr lang="en-US"/>
              <a:t>Edit Master text styles</a:t>
            </a:r>
          </a:p>
        </p:txBody>
      </p:sp>
      <p:sp>
        <p:nvSpPr>
          <p:cNvPr id="5" name="Slide Number Placeholder 5">
            <a:extLst>
              <a:ext uri="{FF2B5EF4-FFF2-40B4-BE49-F238E27FC236}">
                <a16:creationId xmlns:a16="http://schemas.microsoft.com/office/drawing/2014/main" id="{FB1547D8-FF4F-1C0B-AF9C-FB7E4DE052CF}"/>
              </a:ext>
            </a:extLst>
          </p:cNvPr>
          <p:cNvSpPr>
            <a:spLocks noGrp="1"/>
          </p:cNvSpPr>
          <p:nvPr>
            <p:ph type="sldNum" sz="quarter" idx="10"/>
          </p:nvPr>
        </p:nvSpPr>
        <p:spPr/>
        <p:txBody>
          <a:bodyPr/>
          <a:lstStyle>
            <a:lvl1pPr>
              <a:defRPr/>
            </a:lvl1pPr>
          </a:lstStyle>
          <a:p>
            <a:pPr>
              <a:defRPr/>
            </a:pPr>
            <a:fld id="{452417DB-5A48-48AD-9447-EAA8823E9A4B}" type="slidenum">
              <a:rPr lang="en-US"/>
              <a:pPr>
                <a:defRPr/>
              </a:pPr>
              <a:t>‹#›</a:t>
            </a:fld>
            <a:endParaRPr lang="en-US" dirty="0"/>
          </a:p>
        </p:txBody>
      </p:sp>
    </p:spTree>
    <p:extLst>
      <p:ext uri="{BB962C8B-B14F-4D97-AF65-F5344CB8AC3E}">
        <p14:creationId xmlns:p14="http://schemas.microsoft.com/office/powerpoint/2010/main" val="15930032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7FB9385-7556-1606-491D-3E85CD9E9118}"/>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52FFEBE9-6F03-CC1B-228F-86D616FDE43E}"/>
              </a:ext>
            </a:extLst>
          </p:cNvPr>
          <p:cNvSpPr>
            <a:spLocks noGrp="1"/>
          </p:cNvSpPr>
          <p:nvPr>
            <p:ph type="sldNum" sz="quarter" idx="10"/>
          </p:nvPr>
        </p:nvSpPr>
        <p:spPr/>
        <p:txBody>
          <a:bodyPr/>
          <a:lstStyle>
            <a:lvl1pPr>
              <a:defRPr/>
            </a:lvl1pPr>
          </a:lstStyle>
          <a:p>
            <a:pPr>
              <a:defRPr/>
            </a:pPr>
            <a:fld id="{D33D844D-B225-47D3-B200-1DC9DA6F19A0}" type="slidenum">
              <a:rPr lang="en-US"/>
              <a:pPr>
                <a:defRPr/>
              </a:pPr>
              <a:t>‹#›</a:t>
            </a:fld>
            <a:endParaRPr lang="en-US"/>
          </a:p>
        </p:txBody>
      </p:sp>
    </p:spTree>
    <p:extLst>
      <p:ext uri="{BB962C8B-B14F-4D97-AF65-F5344CB8AC3E}">
        <p14:creationId xmlns:p14="http://schemas.microsoft.com/office/powerpoint/2010/main" val="13316413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D6E325F-35BC-781B-7462-C97AF06F3CF7}"/>
              </a:ext>
            </a:extLst>
          </p:cNvPr>
          <p:cNvSpPr>
            <a:spLocks noGrp="1"/>
          </p:cNvSpPr>
          <p:nvPr>
            <p:ph type="sldNum" sz="quarter" idx="10"/>
          </p:nvPr>
        </p:nvSpPr>
        <p:spPr/>
        <p:txBody>
          <a:bodyPr/>
          <a:lstStyle>
            <a:lvl1pPr>
              <a:defRPr/>
            </a:lvl1pPr>
          </a:lstStyle>
          <a:p>
            <a:pPr>
              <a:defRPr/>
            </a:pPr>
            <a:fld id="{F8AB9AFB-0482-4550-9995-F76FC5A52305}" type="slidenum">
              <a:rPr lang="en-US"/>
              <a:pPr>
                <a:defRPr/>
              </a:pPr>
              <a:t>‹#›</a:t>
            </a:fld>
            <a:endParaRPr lang="en-US" dirty="0"/>
          </a:p>
        </p:txBody>
      </p:sp>
    </p:spTree>
    <p:extLst>
      <p:ext uri="{BB962C8B-B14F-4D97-AF65-F5344CB8AC3E}">
        <p14:creationId xmlns:p14="http://schemas.microsoft.com/office/powerpoint/2010/main" val="318651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952A8C7-925D-4953-ECDF-A4F7309251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77934" y="228705"/>
            <a:ext cx="4388133" cy="640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9360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Title and Main Pic">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C4923EE-C56A-062D-8123-75863703706A}"/>
              </a:ext>
            </a:extLst>
          </p:cNvPr>
          <p:cNvCxnSpPr/>
          <p:nvPr userDrawn="1"/>
        </p:nvCxnSpPr>
        <p:spPr>
          <a:xfrm>
            <a:off x="457024" y="1212447"/>
            <a:ext cx="8229952"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title"/>
          </p:nvPr>
        </p:nvSpPr>
        <p:spPr>
          <a:xfrm>
            <a:off x="0" y="2"/>
            <a:ext cx="9144000" cy="1211667"/>
          </a:xfrm>
        </p:spPr>
        <p:txBody>
          <a:bodyPr lIns="457200"/>
          <a:lstStyle/>
          <a:p>
            <a:r>
              <a:rPr lang="en-US"/>
              <a:t>Click to edit Master title style</a:t>
            </a:r>
          </a:p>
        </p:txBody>
      </p:sp>
      <p:sp>
        <p:nvSpPr>
          <p:cNvPr id="5" name="Picture Placeholder 4"/>
          <p:cNvSpPr>
            <a:spLocks noGrp="1"/>
          </p:cNvSpPr>
          <p:nvPr>
            <p:ph type="pic" sz="quarter" idx="14"/>
          </p:nvPr>
        </p:nvSpPr>
        <p:spPr>
          <a:xfrm>
            <a:off x="457200" y="1600203"/>
            <a:ext cx="8229600" cy="4295776"/>
          </a:xfrm>
        </p:spPr>
        <p:txBody>
          <a:bodyPr rtlCol="0">
            <a:normAutofit/>
          </a:bodyPr>
          <a:lstStyle/>
          <a:p>
            <a:pPr lvl="0"/>
            <a:endParaRPr lang="en-US" noProof="0"/>
          </a:p>
        </p:txBody>
      </p:sp>
      <p:sp>
        <p:nvSpPr>
          <p:cNvPr id="4" name="Slide Number Placeholder 5">
            <a:extLst>
              <a:ext uri="{FF2B5EF4-FFF2-40B4-BE49-F238E27FC236}">
                <a16:creationId xmlns:a16="http://schemas.microsoft.com/office/drawing/2014/main" id="{EBBD28D7-4574-6167-B313-99AAB6326F3A}"/>
              </a:ext>
            </a:extLst>
          </p:cNvPr>
          <p:cNvSpPr>
            <a:spLocks noGrp="1"/>
          </p:cNvSpPr>
          <p:nvPr>
            <p:ph type="sldNum" sz="quarter" idx="15"/>
          </p:nvPr>
        </p:nvSpPr>
        <p:spPr/>
        <p:txBody>
          <a:bodyPr/>
          <a:lstStyle>
            <a:lvl1pPr>
              <a:defRPr/>
            </a:lvl1pPr>
          </a:lstStyle>
          <a:p>
            <a:pPr>
              <a:defRPr/>
            </a:pPr>
            <a:fld id="{AFE19FF7-923B-4C97-9862-1C46DC29E895}" type="slidenum">
              <a:rPr lang="en-US"/>
              <a:pPr>
                <a:defRPr/>
              </a:pPr>
              <a:t>‹#›</a:t>
            </a:fld>
            <a:endParaRPr lang="en-US"/>
          </a:p>
        </p:txBody>
      </p:sp>
    </p:spTree>
    <p:extLst>
      <p:ext uri="{BB962C8B-B14F-4D97-AF65-F5344CB8AC3E}">
        <p14:creationId xmlns:p14="http://schemas.microsoft.com/office/powerpoint/2010/main" val="1820891986"/>
      </p:ext>
    </p:extLst>
  </p:cSld>
  <p:clrMapOvr>
    <a:masterClrMapping/>
  </p:clrMapOvr>
  <p:transition spd="med">
    <p:fade/>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cxnSp>
        <p:nvCxnSpPr>
          <p:cNvPr id="5" name="Straight Connector 4"/>
          <p:cNvCxnSpPr/>
          <p:nvPr userDrawn="1"/>
        </p:nvCxnSpPr>
        <p:spPr>
          <a:xfrm>
            <a:off x="457200" y="1211667"/>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0550" cy="352058"/>
          </a:xfrm>
          <a:prstGeom prst="rect">
            <a:avLst/>
          </a:prstGeom>
        </p:spPr>
      </p:pic>
    </p:spTree>
    <p:extLst>
      <p:ext uri="{BB962C8B-B14F-4D97-AF65-F5344CB8AC3E}">
        <p14:creationId xmlns:p14="http://schemas.microsoft.com/office/powerpoint/2010/main" val="165695085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E1D812-DC0A-1842-EE65-5253A0D559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85000" y="128588"/>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8E52C0D3-4584-678E-9F34-C2C6E8E19887}"/>
              </a:ext>
            </a:extLst>
          </p:cNvPr>
          <p:cNvCxnSpPr/>
          <p:nvPr userDrawn="1"/>
        </p:nvCxnSpPr>
        <p:spPr>
          <a:xfrm>
            <a:off x="685800" y="3784600"/>
            <a:ext cx="77724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sp>
        <p:nvSpPr>
          <p:cNvPr id="2" name="Title 1"/>
          <p:cNvSpPr>
            <a:spLocks noGrp="1"/>
          </p:cNvSpPr>
          <p:nvPr>
            <p:ph type="ctrTitle"/>
          </p:nvPr>
        </p:nvSpPr>
        <p:spPr>
          <a:xfrm>
            <a:off x="685800" y="2556466"/>
            <a:ext cx="7772400" cy="556359"/>
          </a:xfrm>
        </p:spPr>
        <p:txBody>
          <a:bodyPr>
            <a:normAutofit/>
          </a:bodyPr>
          <a:lstStyle>
            <a:lvl1pPr algn="l">
              <a:defRPr sz="3200" b="1" i="0">
                <a:solidFill>
                  <a:srgbClr val="003A70"/>
                </a:solidFill>
                <a:latin typeface="Arial"/>
              </a:defRPr>
            </a:lvl1pPr>
          </a:lstStyle>
          <a:p>
            <a:r>
              <a:rPr lang="en-US"/>
              <a:t>Click to edit Master title style</a:t>
            </a:r>
          </a:p>
        </p:txBody>
      </p:sp>
      <p:sp>
        <p:nvSpPr>
          <p:cNvPr id="3" name="Subtitle 2"/>
          <p:cNvSpPr>
            <a:spLocks noGrp="1"/>
          </p:cNvSpPr>
          <p:nvPr>
            <p:ph type="subTitle" idx="1"/>
          </p:nvPr>
        </p:nvSpPr>
        <p:spPr>
          <a:xfrm>
            <a:off x="685800" y="3075939"/>
            <a:ext cx="7772400" cy="593607"/>
          </a:xfrm>
        </p:spPr>
        <p:txBody>
          <a:bodyPr>
            <a:normAutofit/>
          </a:bodyPr>
          <a:lstStyle>
            <a:lvl1pPr marL="0" indent="0" algn="l">
              <a:buNone/>
              <a:defRPr sz="3200">
                <a:solidFill>
                  <a:srgbClr val="00A9E0"/>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733428" y="3907760"/>
            <a:ext cx="3389312" cy="889000"/>
          </a:xfrm>
        </p:spPr>
        <p:txBody>
          <a:bodyPr>
            <a:normAutofit/>
          </a:bodyPr>
          <a:lstStyle>
            <a:lvl1pPr marL="0" indent="0">
              <a:buFontTx/>
              <a:buNone/>
              <a:defRPr sz="2000" baseline="0">
                <a:solidFill>
                  <a:srgbClr val="003A70"/>
                </a:solidFill>
                <a:latin typeface="Arial"/>
              </a:defRPr>
            </a:lvl1pPr>
          </a:lstStyle>
          <a:p>
            <a:pPr lvl="0"/>
            <a:r>
              <a:rPr lang="en-US"/>
              <a:t>Click to edit Master text styles</a:t>
            </a:r>
          </a:p>
        </p:txBody>
      </p:sp>
    </p:spTree>
    <p:extLst>
      <p:ext uri="{BB962C8B-B14F-4D97-AF65-F5344CB8AC3E}">
        <p14:creationId xmlns:p14="http://schemas.microsoft.com/office/powerpoint/2010/main" val="42861778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25485C0-17B6-895F-8586-CD83DC70AD96}"/>
              </a:ext>
            </a:extLst>
          </p:cNvPr>
          <p:cNvCxnSpPr/>
          <p:nvPr userDrawn="1"/>
        </p:nvCxnSpPr>
        <p:spPr>
          <a:xfrm>
            <a:off x="457200" y="1211263"/>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CD6E3BA4-3BD8-A45E-EAF0-AC6D134E2F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10525" y="493713"/>
            <a:ext cx="590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8DB1E90E-8CE3-F761-DC6A-9912D487319C}"/>
              </a:ext>
            </a:extLst>
          </p:cNvPr>
          <p:cNvSpPr>
            <a:spLocks noGrp="1"/>
          </p:cNvSpPr>
          <p:nvPr>
            <p:ph type="sldNum" sz="quarter" idx="10"/>
          </p:nvPr>
        </p:nvSpPr>
        <p:spPr/>
        <p:txBody>
          <a:bodyPr/>
          <a:lstStyle>
            <a:lvl1pPr>
              <a:defRPr/>
            </a:lvl1pPr>
          </a:lstStyle>
          <a:p>
            <a:pPr>
              <a:defRPr/>
            </a:pPr>
            <a:fld id="{89E2F33A-D50D-4727-A695-F9F6DB2E13B1}" type="slidenum">
              <a:rPr lang="en-US"/>
              <a:pPr>
                <a:defRPr/>
              </a:pPr>
              <a:t>‹#›</a:t>
            </a:fld>
            <a:endParaRPr lang="en-US"/>
          </a:p>
        </p:txBody>
      </p:sp>
    </p:spTree>
    <p:extLst>
      <p:ext uri="{BB962C8B-B14F-4D97-AF65-F5344CB8AC3E}">
        <p14:creationId xmlns:p14="http://schemas.microsoft.com/office/powerpoint/2010/main" val="291161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EF0F586-1CFF-E66E-19D4-6D00EA85A910}"/>
              </a:ext>
            </a:extLst>
          </p:cNvPr>
          <p:cNvCxnSpPr/>
          <p:nvPr userDrawn="1"/>
        </p:nvCxnSpPr>
        <p:spPr>
          <a:xfrm>
            <a:off x="457200" y="1211263"/>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6" name="Picture 4">
            <a:extLst>
              <a:ext uri="{FF2B5EF4-FFF2-40B4-BE49-F238E27FC236}">
                <a16:creationId xmlns:a16="http://schemas.microsoft.com/office/drawing/2014/main" id="{EF365008-7990-F19E-E0E8-02B2D77211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600" y="6016625"/>
            <a:ext cx="590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normAutofit/>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DE6A8F3D-4D85-B610-2017-C9FE67EF592A}"/>
              </a:ext>
            </a:extLst>
          </p:cNvPr>
          <p:cNvSpPr>
            <a:spLocks noGrp="1"/>
          </p:cNvSpPr>
          <p:nvPr>
            <p:ph type="sldNum" sz="quarter" idx="10"/>
          </p:nvPr>
        </p:nvSpPr>
        <p:spPr/>
        <p:txBody>
          <a:bodyPr/>
          <a:lstStyle>
            <a:lvl1pPr>
              <a:defRPr/>
            </a:lvl1pPr>
          </a:lstStyle>
          <a:p>
            <a:pPr>
              <a:defRPr/>
            </a:pPr>
            <a:fld id="{5E1606FD-6404-49CA-92D6-5C5F52AD394E}" type="slidenum">
              <a:rPr lang="en-US"/>
              <a:pPr>
                <a:defRPr/>
              </a:pPr>
              <a:t>‹#›</a:t>
            </a:fld>
            <a:endParaRPr lang="en-US"/>
          </a:p>
        </p:txBody>
      </p:sp>
    </p:spTree>
    <p:extLst>
      <p:ext uri="{BB962C8B-B14F-4D97-AF65-F5344CB8AC3E}">
        <p14:creationId xmlns:p14="http://schemas.microsoft.com/office/powerpoint/2010/main" val="974504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BEF1C71-BA7B-E41F-8359-4D0B6B1CA985}"/>
              </a:ext>
            </a:extLst>
          </p:cNvPr>
          <p:cNvCxnSpPr/>
          <p:nvPr userDrawn="1"/>
        </p:nvCxnSpPr>
        <p:spPr>
          <a:xfrm>
            <a:off x="457200" y="1211263"/>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8" name="Picture 4">
            <a:extLst>
              <a:ext uri="{FF2B5EF4-FFF2-40B4-BE49-F238E27FC236}">
                <a16:creationId xmlns:a16="http://schemas.microsoft.com/office/drawing/2014/main" id="{23E32D24-E0AB-6E4C-5A2E-367415B0081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600" y="6016625"/>
            <a:ext cx="590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normAutofit/>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51DC02D7-C17E-D980-3083-523DA1E1539B}"/>
              </a:ext>
            </a:extLst>
          </p:cNvPr>
          <p:cNvSpPr>
            <a:spLocks noGrp="1"/>
          </p:cNvSpPr>
          <p:nvPr>
            <p:ph type="sldNum" sz="quarter" idx="10"/>
          </p:nvPr>
        </p:nvSpPr>
        <p:spPr/>
        <p:txBody>
          <a:bodyPr/>
          <a:lstStyle>
            <a:lvl1pPr>
              <a:defRPr/>
            </a:lvl1pPr>
          </a:lstStyle>
          <a:p>
            <a:pPr>
              <a:defRPr/>
            </a:pPr>
            <a:fld id="{6C43EEBB-01F2-496F-B8DD-79DCDEAAD743}" type="slidenum">
              <a:rPr lang="en-US"/>
              <a:pPr>
                <a:defRPr/>
              </a:pPr>
              <a:t>‹#›</a:t>
            </a:fld>
            <a:endParaRPr lang="en-US"/>
          </a:p>
        </p:txBody>
      </p:sp>
    </p:spTree>
    <p:extLst>
      <p:ext uri="{BB962C8B-B14F-4D97-AF65-F5344CB8AC3E}">
        <p14:creationId xmlns:p14="http://schemas.microsoft.com/office/powerpoint/2010/main" val="3713868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A9E0"/>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3CBA09E-3858-C33B-C3C1-923B2CACD2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600" y="6019800"/>
            <a:ext cx="590550"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ctrTitle"/>
          </p:nvPr>
        </p:nvSpPr>
        <p:spPr>
          <a:xfrm>
            <a:off x="685800" y="2556466"/>
            <a:ext cx="7772400" cy="556359"/>
          </a:xfrm>
        </p:spPr>
        <p:txBody>
          <a:bodyPr>
            <a:normAutofit/>
          </a:bodyPr>
          <a:lstStyle>
            <a:lvl1pPr algn="l">
              <a:defRPr sz="3200" b="1" i="0">
                <a:solidFill>
                  <a:schemeClr val="bg1"/>
                </a:solidFill>
                <a:latin typeface="Arial"/>
              </a:defRPr>
            </a:lvl1pPr>
          </a:lstStyle>
          <a:p>
            <a:r>
              <a:rPr lang="en-US"/>
              <a:t>Click to edit Master title style</a:t>
            </a:r>
          </a:p>
        </p:txBody>
      </p:sp>
      <p:sp>
        <p:nvSpPr>
          <p:cNvPr id="6" name="Subtitle 2"/>
          <p:cNvSpPr>
            <a:spLocks noGrp="1"/>
          </p:cNvSpPr>
          <p:nvPr>
            <p:ph type="subTitle" idx="1"/>
          </p:nvPr>
        </p:nvSpPr>
        <p:spPr>
          <a:xfrm>
            <a:off x="685800" y="3075939"/>
            <a:ext cx="7772400" cy="593607"/>
          </a:xfrm>
        </p:spPr>
        <p:txBody>
          <a:bodyPr>
            <a:normAutofit/>
          </a:bodyPr>
          <a:lstStyle>
            <a:lvl1pPr marL="0" indent="0" algn="l">
              <a:buNone/>
              <a:defRPr sz="3200">
                <a:solidFill>
                  <a:schemeClr val="bg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3970665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17D83F6A-37C2-6889-CDF9-313C8200014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600" y="6016625"/>
            <a:ext cx="590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a:extLst>
              <a:ext uri="{FF2B5EF4-FFF2-40B4-BE49-F238E27FC236}">
                <a16:creationId xmlns:a16="http://schemas.microsoft.com/office/drawing/2014/main" id="{5594F70D-A4C1-575F-E7AC-282ED4105D68}"/>
              </a:ext>
            </a:extLst>
          </p:cNvPr>
          <p:cNvSpPr>
            <a:spLocks noGrp="1"/>
          </p:cNvSpPr>
          <p:nvPr>
            <p:ph type="sldNum" sz="quarter" idx="10"/>
          </p:nvPr>
        </p:nvSpPr>
        <p:spPr/>
        <p:txBody>
          <a:bodyPr/>
          <a:lstStyle>
            <a:lvl1pPr>
              <a:defRPr/>
            </a:lvl1pPr>
          </a:lstStyle>
          <a:p>
            <a:pPr>
              <a:defRPr/>
            </a:pPr>
            <a:fld id="{9469EC21-FB31-49C0-85C4-D473423A5322}" type="slidenum">
              <a:rPr lang="en-US"/>
              <a:pPr>
                <a:defRPr/>
              </a:pPr>
              <a:t>‹#›</a:t>
            </a:fld>
            <a:endParaRPr lang="en-US"/>
          </a:p>
        </p:txBody>
      </p:sp>
    </p:spTree>
    <p:extLst>
      <p:ext uri="{BB962C8B-B14F-4D97-AF65-F5344CB8AC3E}">
        <p14:creationId xmlns:p14="http://schemas.microsoft.com/office/powerpoint/2010/main" val="32076401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FFC2987B-AC84-6E70-96C7-58934B24BF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600" y="6016625"/>
            <a:ext cx="590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a:extLst>
              <a:ext uri="{FF2B5EF4-FFF2-40B4-BE49-F238E27FC236}">
                <a16:creationId xmlns:a16="http://schemas.microsoft.com/office/drawing/2014/main" id="{40B052E2-C530-349C-A3F9-168186FBD28D}"/>
              </a:ext>
            </a:extLst>
          </p:cNvPr>
          <p:cNvSpPr>
            <a:spLocks noGrp="1"/>
          </p:cNvSpPr>
          <p:nvPr>
            <p:ph type="sldNum" sz="quarter" idx="10"/>
          </p:nvPr>
        </p:nvSpPr>
        <p:spPr/>
        <p:txBody>
          <a:bodyPr/>
          <a:lstStyle>
            <a:lvl1pPr>
              <a:defRPr/>
            </a:lvl1pPr>
          </a:lstStyle>
          <a:p>
            <a:pPr>
              <a:defRPr/>
            </a:pPr>
            <a:fld id="{91AC1713-7150-4AE7-97CE-0C6AB35B39CE}" type="slidenum">
              <a:rPr lang="en-US"/>
              <a:pPr>
                <a:defRPr/>
              </a:pPr>
              <a:t>‹#›</a:t>
            </a:fld>
            <a:endParaRPr lang="en-US"/>
          </a:p>
        </p:txBody>
      </p:sp>
    </p:spTree>
    <p:extLst>
      <p:ext uri="{BB962C8B-B14F-4D97-AF65-F5344CB8AC3E}">
        <p14:creationId xmlns:p14="http://schemas.microsoft.com/office/powerpoint/2010/main" val="1475939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A1D7950A-A025-672B-811D-8E2D1DB2F1AA}"/>
              </a:ext>
            </a:extLst>
          </p:cNvPr>
          <p:cNvCxnSpPr/>
          <p:nvPr userDrawn="1"/>
        </p:nvCxnSpPr>
        <p:spPr>
          <a:xfrm>
            <a:off x="457200" y="1211263"/>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0751E67A-AA28-8D7D-530F-DB6F498D97E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600" y="6016625"/>
            <a:ext cx="590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DFC9C5F-7DE8-00F0-3ABF-F37AA18438BA}"/>
              </a:ext>
            </a:extLst>
          </p:cNvPr>
          <p:cNvSpPr>
            <a:spLocks noGrp="1"/>
          </p:cNvSpPr>
          <p:nvPr>
            <p:ph type="sldNum" sz="quarter" idx="10"/>
          </p:nvPr>
        </p:nvSpPr>
        <p:spPr/>
        <p:txBody>
          <a:bodyPr/>
          <a:lstStyle>
            <a:lvl1pPr>
              <a:defRPr/>
            </a:lvl1pPr>
          </a:lstStyle>
          <a:p>
            <a:pPr>
              <a:defRPr/>
            </a:pPr>
            <a:fld id="{90C596C0-A9B0-44F2-9470-0166A9C3FFC9}" type="slidenum">
              <a:rPr lang="en-US"/>
              <a:pPr>
                <a:defRPr/>
              </a:pPr>
              <a:t>‹#›</a:t>
            </a:fld>
            <a:endParaRPr lang="en-US"/>
          </a:p>
        </p:txBody>
      </p:sp>
    </p:spTree>
    <p:extLst>
      <p:ext uri="{BB962C8B-B14F-4D97-AF65-F5344CB8AC3E}">
        <p14:creationId xmlns:p14="http://schemas.microsoft.com/office/powerpoint/2010/main" val="2318620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7B3DF4-74C0-C89A-3AE9-A7269DB284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229600" y="6016625"/>
            <a:ext cx="5905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CDEC264-E7F5-40AF-9A0C-33615C35B93B}"/>
              </a:ext>
            </a:extLst>
          </p:cNvPr>
          <p:cNvSpPr>
            <a:spLocks noGrp="1"/>
          </p:cNvSpPr>
          <p:nvPr>
            <p:ph type="sldNum" sz="quarter" idx="10"/>
          </p:nvPr>
        </p:nvSpPr>
        <p:spPr/>
        <p:txBody>
          <a:bodyPr/>
          <a:lstStyle>
            <a:lvl1pPr>
              <a:defRPr/>
            </a:lvl1pPr>
          </a:lstStyle>
          <a:p>
            <a:pPr>
              <a:defRPr/>
            </a:pPr>
            <a:fld id="{1BFD79DE-4CDE-4879-B41A-A941A2AA5E46}" type="slidenum">
              <a:rPr lang="en-US"/>
              <a:pPr>
                <a:defRPr/>
              </a:pPr>
              <a:t>‹#›</a:t>
            </a:fld>
            <a:endParaRPr lang="en-US"/>
          </a:p>
        </p:txBody>
      </p:sp>
    </p:spTree>
    <p:extLst>
      <p:ext uri="{BB962C8B-B14F-4D97-AF65-F5344CB8AC3E}">
        <p14:creationId xmlns:p14="http://schemas.microsoft.com/office/powerpoint/2010/main" val="33351847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sion, Mission and Values">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2E310A0-4C36-8311-C081-94EC6D73A5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646238" y="230188"/>
            <a:ext cx="5846762" cy="639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8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B0198CFB-4A78-494E-B655-411695D5DB47}" type="slidenum">
              <a:rPr lang="en-US" smtClean="0"/>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29600" y="6016752"/>
            <a:ext cx="590550" cy="352058"/>
          </a:xfrm>
          <a:prstGeom prst="rect">
            <a:avLst/>
          </a:prstGeom>
        </p:spPr>
      </p:pic>
    </p:spTree>
    <p:extLst>
      <p:ext uri="{BB962C8B-B14F-4D97-AF65-F5344CB8AC3E}">
        <p14:creationId xmlns:p14="http://schemas.microsoft.com/office/powerpoint/2010/main" val="24962405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9284202-F323-B579-1AC4-5A15978D02F4}"/>
              </a:ext>
            </a:extLst>
          </p:cNvPr>
          <p:cNvCxnSpPr/>
          <p:nvPr userDrawn="1"/>
        </p:nvCxnSpPr>
        <p:spPr>
          <a:xfrm>
            <a:off x="457200" y="884238"/>
            <a:ext cx="8229600" cy="0"/>
          </a:xfrm>
          <a:prstGeom prst="line">
            <a:avLst/>
          </a:prstGeom>
          <a:ln>
            <a:solidFill>
              <a:srgbClr val="00A9E0"/>
            </a:solidFill>
          </a:ln>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AE15B927-365E-595D-0433-D1F0EF243A0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94663" y="182563"/>
            <a:ext cx="593725"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a:extLst>
              <a:ext uri="{FF2B5EF4-FFF2-40B4-BE49-F238E27FC236}">
                <a16:creationId xmlns:a16="http://schemas.microsoft.com/office/drawing/2014/main" id="{FB2616FA-96B0-82C9-D7D0-809D2A8FD79F}"/>
              </a:ext>
            </a:extLst>
          </p:cNvPr>
          <p:cNvSpPr txBox="1">
            <a:spLocks noChangeArrowheads="1"/>
          </p:cNvSpPr>
          <p:nvPr userDrawn="1"/>
        </p:nvSpPr>
        <p:spPr bwMode="auto">
          <a:xfrm>
            <a:off x="5191125" y="6607175"/>
            <a:ext cx="39322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rIns="4572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r" eaLnBrk="1" hangingPunct="1"/>
            <a:fld id="{76739D73-BBD5-4E6C-A465-1B7A2BA3BF03}" type="slidenum">
              <a:rPr lang="en-US" altLang="en-US" sz="900">
                <a:solidFill>
                  <a:srgbClr val="7F7F7F"/>
                </a:solidFill>
                <a:cs typeface="Arial" panose="020B0604020202020204" pitchFamily="34" charset="0"/>
              </a:rPr>
              <a:pPr algn="r" eaLnBrk="1" hangingPunct="1"/>
              <a:t>‹#›</a:t>
            </a:fld>
            <a:endParaRPr lang="en-US" altLang="en-US" sz="900">
              <a:solidFill>
                <a:srgbClr val="7F7F7F"/>
              </a:solidFill>
              <a:cs typeface="Arial" panose="020B0604020202020204" pitchFamily="34" charset="0"/>
            </a:endParaRPr>
          </a:p>
        </p:txBody>
      </p:sp>
      <p:sp>
        <p:nvSpPr>
          <p:cNvPr id="7" name="TextBox 7">
            <a:extLst>
              <a:ext uri="{FF2B5EF4-FFF2-40B4-BE49-F238E27FC236}">
                <a16:creationId xmlns:a16="http://schemas.microsoft.com/office/drawing/2014/main" id="{F88AAF7A-1D9C-2807-559A-843F3FBF3B25}"/>
              </a:ext>
            </a:extLst>
          </p:cNvPr>
          <p:cNvSpPr txBox="1">
            <a:spLocks noChangeArrowheads="1"/>
          </p:cNvSpPr>
          <p:nvPr userDrawn="1"/>
        </p:nvSpPr>
        <p:spPr bwMode="auto">
          <a:xfrm>
            <a:off x="0" y="6607175"/>
            <a:ext cx="2286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0" rIns="4572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fld id="{92299882-A149-4CBE-AA3C-D38341AA9108}" type="datetime1">
              <a:rPr lang="en-US" altLang="en-US" sz="900">
                <a:solidFill>
                  <a:srgbClr val="7F7F7F"/>
                </a:solidFill>
                <a:cs typeface="Arial" panose="020B0604020202020204" pitchFamily="34" charset="0"/>
              </a:rPr>
              <a:pPr eaLnBrk="1" hangingPunct="1"/>
              <a:t>5/28/2025</a:t>
            </a:fld>
            <a:r>
              <a:rPr lang="en-US" altLang="en-US" sz="900">
                <a:solidFill>
                  <a:srgbClr val="7F7F7F"/>
                </a:solidFill>
                <a:cs typeface="Arial" panose="020B0604020202020204" pitchFamily="34" charset="0"/>
              </a:rPr>
              <a:t>		                                                               </a:t>
            </a:r>
          </a:p>
        </p:txBody>
      </p:sp>
      <p:sp>
        <p:nvSpPr>
          <p:cNvPr id="2" name="Title 1"/>
          <p:cNvSpPr>
            <a:spLocks noGrp="1"/>
          </p:cNvSpPr>
          <p:nvPr>
            <p:ph type="title"/>
          </p:nvPr>
        </p:nvSpPr>
        <p:spPr>
          <a:xfrm>
            <a:off x="374821" y="411721"/>
            <a:ext cx="8320943" cy="569476"/>
          </a:xfrm>
        </p:spPr>
        <p:txBody>
          <a:bodyPr>
            <a:normAutofit/>
          </a:bodyPr>
          <a:lstStyle>
            <a:lvl1pPr>
              <a:defRPr sz="2000">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a:xfrm>
            <a:off x="466165" y="1966485"/>
            <a:ext cx="8229600" cy="4525963"/>
          </a:xfrm>
        </p:spPr>
        <p:txBody>
          <a:bodyPr>
            <a:normAutofit/>
          </a:bodyPr>
          <a:lstStyle>
            <a:lvl1pPr>
              <a:defRPr sz="1200">
                <a:solidFill>
                  <a:schemeClr val="tx1"/>
                </a:solidFill>
                <a:latin typeface="+mn-lt"/>
              </a:defRPr>
            </a:lvl1pPr>
            <a:lvl2pPr>
              <a:defRPr sz="1200">
                <a:solidFill>
                  <a:schemeClr val="tx1"/>
                </a:solidFill>
                <a:latin typeface="+mn-lt"/>
              </a:defRPr>
            </a:lvl2pPr>
            <a:lvl3pPr>
              <a:defRPr sz="1200">
                <a:solidFill>
                  <a:schemeClr val="tx1"/>
                </a:solidFill>
                <a:latin typeface="+mn-lt"/>
              </a:defRPr>
            </a:lvl3pPr>
            <a:lvl4pPr>
              <a:defRPr sz="1200">
                <a:solidFill>
                  <a:schemeClr val="tx1"/>
                </a:solidFill>
                <a:latin typeface="+mn-lt"/>
              </a:defRPr>
            </a:lvl4pPr>
            <a:lvl5pPr>
              <a:defRPr sz="12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4705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AA6B8A6-A17E-CA22-F5E8-9A7AED8FC8C7}"/>
              </a:ext>
            </a:extLst>
          </p:cNvPr>
          <p:cNvCxnSpPr/>
          <p:nvPr userDrawn="1"/>
        </p:nvCxnSpPr>
        <p:spPr>
          <a:xfrm>
            <a:off x="457200" y="677863"/>
            <a:ext cx="8229600" cy="0"/>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3076E6D7-3764-0DFB-F8E7-E9CD21A9F319}"/>
              </a:ext>
            </a:extLst>
          </p:cNvPr>
          <p:cNvSpPr txBox="1"/>
          <p:nvPr userDrawn="1"/>
        </p:nvSpPr>
        <p:spPr>
          <a:xfrm>
            <a:off x="7904163" y="6527800"/>
            <a:ext cx="1208087" cy="169863"/>
          </a:xfrm>
          <a:prstGeom prst="rect">
            <a:avLst/>
          </a:prstGeom>
          <a:noFill/>
        </p:spPr>
        <p:txBody>
          <a:bodyPr lIns="257175" rIns="257175">
            <a:spAutoFit/>
          </a:bodyPr>
          <a:lstStyle/>
          <a:p>
            <a:pPr algn="r" eaLnBrk="1" fontAlgn="auto" hangingPunct="1">
              <a:spcBef>
                <a:spcPts val="0"/>
              </a:spcBef>
              <a:spcAft>
                <a:spcPts val="0"/>
              </a:spcAft>
              <a:defRPr/>
            </a:pPr>
            <a:fld id="{98194793-2400-4B0E-A505-6CD8D2C12854}" type="slidenum">
              <a:rPr lang="en-US" sz="506">
                <a:solidFill>
                  <a:schemeClr val="bg1">
                    <a:lumMod val="50000"/>
                  </a:schemeClr>
                </a:solidFill>
                <a:latin typeface="+mn-lt"/>
                <a:cs typeface="Arial" panose="020B0604020202020204" pitchFamily="34" charset="0"/>
              </a:rPr>
              <a:pPr algn="r" eaLnBrk="1" fontAlgn="auto" hangingPunct="1">
                <a:spcBef>
                  <a:spcPts val="0"/>
                </a:spcBef>
                <a:spcAft>
                  <a:spcPts val="0"/>
                </a:spcAft>
                <a:defRPr/>
              </a:pPr>
              <a:t>‹#›</a:t>
            </a:fld>
            <a:endParaRPr lang="en-US" sz="506" b="1">
              <a:solidFill>
                <a:schemeClr val="bg1">
                  <a:lumMod val="50000"/>
                </a:schemeClr>
              </a:solidFill>
              <a:latin typeface="+mn-lt"/>
              <a:cs typeface="Arial" panose="020B0604020202020204" pitchFamily="34" charset="0"/>
            </a:endParaRPr>
          </a:p>
        </p:txBody>
      </p:sp>
      <p:sp>
        <p:nvSpPr>
          <p:cNvPr id="6" name="TextBox 5">
            <a:extLst>
              <a:ext uri="{FF2B5EF4-FFF2-40B4-BE49-F238E27FC236}">
                <a16:creationId xmlns:a16="http://schemas.microsoft.com/office/drawing/2014/main" id="{D8A64F81-585D-09BF-CB6D-0006238A730C}"/>
              </a:ext>
            </a:extLst>
          </p:cNvPr>
          <p:cNvSpPr txBox="1"/>
          <p:nvPr userDrawn="1"/>
        </p:nvSpPr>
        <p:spPr>
          <a:xfrm>
            <a:off x="3200400" y="6527800"/>
            <a:ext cx="2743200" cy="169863"/>
          </a:xfrm>
          <a:prstGeom prst="rect">
            <a:avLst/>
          </a:prstGeom>
          <a:noFill/>
        </p:spPr>
        <p:txBody>
          <a:bodyPr lIns="257175" rIns="257175">
            <a:spAutoFit/>
          </a:bodyPr>
          <a:lstStyle/>
          <a:p>
            <a:pPr algn="ctr" eaLnBrk="1" fontAlgn="auto" hangingPunct="1">
              <a:spcBef>
                <a:spcPts val="0"/>
              </a:spcBef>
              <a:spcAft>
                <a:spcPts val="0"/>
              </a:spcAft>
              <a:defRPr/>
            </a:pPr>
            <a:r>
              <a:rPr lang="en-US" sz="506" b="1">
                <a:solidFill>
                  <a:schemeClr val="bg1">
                    <a:lumMod val="50000"/>
                  </a:schemeClr>
                </a:solidFill>
                <a:latin typeface="+mn-lt"/>
                <a:cs typeface="Arial" panose="020B0604020202020204" pitchFamily="34" charset="0"/>
              </a:rPr>
              <a:t> </a:t>
            </a:r>
          </a:p>
        </p:txBody>
      </p:sp>
      <p:pic>
        <p:nvPicPr>
          <p:cNvPr id="7" name="Picture 7">
            <a:extLst>
              <a:ext uri="{FF2B5EF4-FFF2-40B4-BE49-F238E27FC236}">
                <a16:creationId xmlns:a16="http://schemas.microsoft.com/office/drawing/2014/main" id="{C1D71EBA-F24D-1B18-26C2-6FB7100E93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4114"/>
          <a:stretch>
            <a:fillRect/>
          </a:stretch>
        </p:blipFill>
        <p:spPr bwMode="auto">
          <a:xfrm>
            <a:off x="8364538" y="166688"/>
            <a:ext cx="593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108810"/>
            <a:ext cx="5486984" cy="569476"/>
          </a:xfrm>
        </p:spPr>
        <p:txBody>
          <a:bodyPr anchor="b">
            <a:normAutofit/>
          </a:bodyPr>
          <a:lstStyle>
            <a:lvl1pPr>
              <a:defRPr sz="900" b="1">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675">
                <a:solidFill>
                  <a:schemeClr val="tx1"/>
                </a:solidFill>
                <a:latin typeface="+mn-lt"/>
              </a:defRPr>
            </a:lvl1pPr>
            <a:lvl2pPr>
              <a:defRPr sz="675">
                <a:solidFill>
                  <a:schemeClr val="tx1"/>
                </a:solidFill>
                <a:latin typeface="+mn-lt"/>
              </a:defRPr>
            </a:lvl2pPr>
            <a:lvl3pPr>
              <a:defRPr sz="675">
                <a:solidFill>
                  <a:schemeClr val="tx1"/>
                </a:solidFill>
                <a:latin typeface="+mn-lt"/>
              </a:defRPr>
            </a:lvl3pPr>
            <a:lvl4pPr>
              <a:defRPr sz="675">
                <a:solidFill>
                  <a:schemeClr val="tx1"/>
                </a:solidFill>
                <a:latin typeface="+mn-lt"/>
              </a:defRPr>
            </a:lvl4pPr>
            <a:lvl5pPr>
              <a:defRPr sz="675">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B85CC64-9903-54C2-9E60-380B58EFCCA6}"/>
              </a:ext>
            </a:extLst>
          </p:cNvPr>
          <p:cNvSpPr>
            <a:spLocks noGrp="1"/>
          </p:cNvSpPr>
          <p:nvPr>
            <p:ph type="dt" sz="half" idx="10"/>
          </p:nvPr>
        </p:nvSpPr>
        <p:spPr>
          <a:xfrm>
            <a:off x="628650" y="6356350"/>
            <a:ext cx="2057400" cy="365125"/>
          </a:xfrm>
        </p:spPr>
        <p:txBody>
          <a:bodyPr/>
          <a:lstStyle>
            <a:lvl1pPr eaLnBrk="1" fontAlgn="auto" hangingPunct="1">
              <a:spcBef>
                <a:spcPts val="0"/>
              </a:spcBef>
              <a:spcAft>
                <a:spcPts val="0"/>
              </a:spcAft>
              <a:defRPr>
                <a:latin typeface="+mn-lt"/>
              </a:defRPr>
            </a:lvl1pPr>
          </a:lstStyle>
          <a:p>
            <a:pPr>
              <a:defRPr/>
            </a:pPr>
            <a:fld id="{820FD1FB-AAC1-406D-9341-754613E3D6AB}" type="datetimeFigureOut">
              <a:rPr lang="en-US"/>
              <a:pPr>
                <a:defRPr/>
              </a:pPr>
              <a:t>5/28/2025</a:t>
            </a:fld>
            <a:endParaRPr lang="en-US"/>
          </a:p>
        </p:txBody>
      </p:sp>
    </p:spTree>
    <p:extLst>
      <p:ext uri="{BB962C8B-B14F-4D97-AF65-F5344CB8AC3E}">
        <p14:creationId xmlns:p14="http://schemas.microsoft.com/office/powerpoint/2010/main" val="24882724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575637C-65B8-947A-3F1D-84C4767DDF86}"/>
              </a:ext>
            </a:extLst>
          </p:cNvPr>
          <p:cNvCxnSpPr/>
          <p:nvPr userDrawn="1"/>
        </p:nvCxnSpPr>
        <p:spPr>
          <a:xfrm>
            <a:off x="457200" y="677863"/>
            <a:ext cx="8229600" cy="0"/>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A0F0B3F1-5428-00DC-42B7-B55D280F5EF3}"/>
              </a:ext>
            </a:extLst>
          </p:cNvPr>
          <p:cNvSpPr txBox="1"/>
          <p:nvPr userDrawn="1"/>
        </p:nvSpPr>
        <p:spPr>
          <a:xfrm>
            <a:off x="7904163" y="6527800"/>
            <a:ext cx="1208087" cy="196850"/>
          </a:xfrm>
          <a:prstGeom prst="rect">
            <a:avLst/>
          </a:prstGeom>
          <a:noFill/>
        </p:spPr>
        <p:txBody>
          <a:bodyPr lIns="342900" rIns="342900">
            <a:spAutoFit/>
          </a:bodyPr>
          <a:lstStyle/>
          <a:p>
            <a:pPr algn="r" eaLnBrk="1" fontAlgn="auto" hangingPunct="1">
              <a:spcBef>
                <a:spcPts val="0"/>
              </a:spcBef>
              <a:spcAft>
                <a:spcPts val="0"/>
              </a:spcAft>
              <a:defRPr/>
            </a:pPr>
            <a:fld id="{7D076547-B5E1-4316-9DED-B468D5205888}" type="slidenum">
              <a:rPr lang="en-US" sz="675">
                <a:solidFill>
                  <a:schemeClr val="bg1">
                    <a:lumMod val="50000"/>
                  </a:schemeClr>
                </a:solidFill>
                <a:latin typeface="+mn-lt"/>
                <a:cs typeface="Arial" panose="020B0604020202020204" pitchFamily="34" charset="0"/>
              </a:rPr>
              <a:pPr algn="r" eaLnBrk="1" fontAlgn="auto" hangingPunct="1">
                <a:spcBef>
                  <a:spcPts val="0"/>
                </a:spcBef>
                <a:spcAft>
                  <a:spcPts val="0"/>
                </a:spcAft>
                <a:defRPr/>
              </a:pPr>
              <a:t>‹#›</a:t>
            </a:fld>
            <a:endParaRPr lang="en-US" sz="675" b="1">
              <a:solidFill>
                <a:schemeClr val="bg1">
                  <a:lumMod val="50000"/>
                </a:schemeClr>
              </a:solidFill>
              <a:latin typeface="+mn-lt"/>
              <a:cs typeface="Arial" panose="020B0604020202020204" pitchFamily="34" charset="0"/>
            </a:endParaRPr>
          </a:p>
        </p:txBody>
      </p:sp>
      <p:grpSp>
        <p:nvGrpSpPr>
          <p:cNvPr id="6" name="Group 6">
            <a:extLst>
              <a:ext uri="{FF2B5EF4-FFF2-40B4-BE49-F238E27FC236}">
                <a16:creationId xmlns:a16="http://schemas.microsoft.com/office/drawing/2014/main" id="{74E2352C-4C45-FA4C-CBCC-E0528A6CBF1F}"/>
              </a:ext>
            </a:extLst>
          </p:cNvPr>
          <p:cNvGrpSpPr>
            <a:grpSpLocks/>
          </p:cNvGrpSpPr>
          <p:nvPr userDrawn="1"/>
        </p:nvGrpSpPr>
        <p:grpSpPr bwMode="auto">
          <a:xfrm>
            <a:off x="8410575" y="63500"/>
            <a:ext cx="552450" cy="558800"/>
            <a:chOff x="8086441" y="5900052"/>
            <a:chExt cx="735392" cy="558875"/>
          </a:xfrm>
        </p:grpSpPr>
        <p:pic>
          <p:nvPicPr>
            <p:cNvPr id="7" name="Picture 7">
              <a:extLst>
                <a:ext uri="{FF2B5EF4-FFF2-40B4-BE49-F238E27FC236}">
                  <a16:creationId xmlns:a16="http://schemas.microsoft.com/office/drawing/2014/main" id="{91413BFA-C4E8-FEAB-CCBB-50E2C7BBD8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4114"/>
            <a:stretch>
              <a:fillRect/>
            </a:stretch>
          </p:blipFill>
          <p:spPr bwMode="auto">
            <a:xfrm>
              <a:off x="8227473" y="6014302"/>
              <a:ext cx="594360" cy="37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83831133-0EB2-C5A3-CA13-E58C93CC0A55}"/>
                </a:ext>
              </a:extLst>
            </p:cNvPr>
            <p:cNvCxnSpPr/>
            <p:nvPr userDrawn="1"/>
          </p:nvCxnSpPr>
          <p:spPr>
            <a:xfrm flipV="1">
              <a:off x="8086441" y="5900052"/>
              <a:ext cx="0" cy="558875"/>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457200" y="108810"/>
            <a:ext cx="8229600" cy="569476"/>
          </a:xfrm>
        </p:spPr>
        <p:txBody>
          <a:bodyPr anchor="b">
            <a:normAutofit/>
          </a:bodyPr>
          <a:lstStyle>
            <a:lvl1pPr>
              <a:defRPr sz="1200" b="1">
                <a:solidFill>
                  <a:srgbClr val="002060"/>
                </a:solidFill>
                <a:latin typeface="+mj-lt"/>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900">
                <a:solidFill>
                  <a:schemeClr val="tx1"/>
                </a:solidFill>
                <a:latin typeface="+mn-lt"/>
              </a:defRPr>
            </a:lvl1pPr>
            <a:lvl2pPr>
              <a:defRPr sz="900">
                <a:solidFill>
                  <a:schemeClr val="tx1"/>
                </a:solidFill>
                <a:latin typeface="+mn-lt"/>
              </a:defRPr>
            </a:lvl2pPr>
            <a:lvl3pPr>
              <a:defRPr sz="900">
                <a:solidFill>
                  <a:schemeClr val="tx1"/>
                </a:solidFill>
                <a:latin typeface="+mn-lt"/>
              </a:defRPr>
            </a:lvl3pPr>
            <a:lvl4pPr>
              <a:defRPr sz="900">
                <a:solidFill>
                  <a:schemeClr val="tx1"/>
                </a:solidFill>
                <a:latin typeface="+mn-lt"/>
              </a:defRPr>
            </a:lvl4pPr>
            <a:lvl5pPr>
              <a:defRPr sz="900">
                <a:solidFill>
                  <a:schemeClr val="tx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26148"/>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Purple Header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62332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urple Background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827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743D0EF-C4E1-12D2-193D-7D3BA84B7D82}"/>
              </a:ext>
            </a:extLst>
          </p:cNvPr>
          <p:cNvCxnSpPr/>
          <p:nvPr userDrawn="1"/>
        </p:nvCxnSpPr>
        <p:spPr>
          <a:xfrm>
            <a:off x="457200" y="677863"/>
            <a:ext cx="8229600" cy="0"/>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grpSp>
        <p:nvGrpSpPr>
          <p:cNvPr id="4" name="Group 4">
            <a:extLst>
              <a:ext uri="{FF2B5EF4-FFF2-40B4-BE49-F238E27FC236}">
                <a16:creationId xmlns:a16="http://schemas.microsoft.com/office/drawing/2014/main" id="{11C8882B-7E6A-6897-A27F-7DD980542CE5}"/>
              </a:ext>
            </a:extLst>
          </p:cNvPr>
          <p:cNvGrpSpPr>
            <a:grpSpLocks/>
          </p:cNvGrpSpPr>
          <p:nvPr userDrawn="1"/>
        </p:nvGrpSpPr>
        <p:grpSpPr bwMode="auto">
          <a:xfrm>
            <a:off x="8410575" y="63500"/>
            <a:ext cx="552450" cy="558800"/>
            <a:chOff x="8086441" y="5900052"/>
            <a:chExt cx="735392" cy="558875"/>
          </a:xfrm>
        </p:grpSpPr>
        <p:pic>
          <p:nvPicPr>
            <p:cNvPr id="5" name="Picture 6">
              <a:extLst>
                <a:ext uri="{FF2B5EF4-FFF2-40B4-BE49-F238E27FC236}">
                  <a16:creationId xmlns:a16="http://schemas.microsoft.com/office/drawing/2014/main" id="{3B553C1F-7C86-ADF4-B059-CCD74F7246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34114"/>
            <a:stretch>
              <a:fillRect/>
            </a:stretch>
          </p:blipFill>
          <p:spPr bwMode="auto">
            <a:xfrm>
              <a:off x="8227473" y="6014302"/>
              <a:ext cx="594360" cy="378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FDC676BC-2A8A-1DDC-7530-71DF2684171D}"/>
                </a:ext>
              </a:extLst>
            </p:cNvPr>
            <p:cNvCxnSpPr/>
            <p:nvPr userDrawn="1"/>
          </p:nvCxnSpPr>
          <p:spPr>
            <a:xfrm flipV="1">
              <a:off x="8086441" y="5900052"/>
              <a:ext cx="0" cy="558875"/>
            </a:xfrm>
            <a:prstGeom prst="line">
              <a:avLst/>
            </a:prstGeom>
            <a:ln>
              <a:solidFill>
                <a:srgbClr val="003A7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42C6D3EE-08F0-DBF3-C112-BA264AEE0692}"/>
              </a:ext>
            </a:extLst>
          </p:cNvPr>
          <p:cNvSpPr txBox="1"/>
          <p:nvPr userDrawn="1"/>
        </p:nvSpPr>
        <p:spPr>
          <a:xfrm>
            <a:off x="7913688" y="6518275"/>
            <a:ext cx="1206500" cy="196850"/>
          </a:xfrm>
          <a:prstGeom prst="rect">
            <a:avLst/>
          </a:prstGeom>
          <a:noFill/>
        </p:spPr>
        <p:txBody>
          <a:bodyPr lIns="342900" rIns="342900">
            <a:spAutoFit/>
          </a:bodyPr>
          <a:lstStyle/>
          <a:p>
            <a:pPr algn="r" eaLnBrk="1" fontAlgn="auto" hangingPunct="1">
              <a:spcBef>
                <a:spcPts val="0"/>
              </a:spcBef>
              <a:spcAft>
                <a:spcPts val="0"/>
              </a:spcAft>
              <a:defRPr/>
            </a:pPr>
            <a:fld id="{D83ED20B-7661-48FA-937C-72FC81BD540F}" type="slidenum">
              <a:rPr lang="en-US" sz="675">
                <a:solidFill>
                  <a:schemeClr val="bg1">
                    <a:lumMod val="50000"/>
                  </a:schemeClr>
                </a:solidFill>
                <a:latin typeface="+mn-lt"/>
                <a:cs typeface="Arial" panose="020B0604020202020204" pitchFamily="34" charset="0"/>
              </a:rPr>
              <a:pPr algn="r" eaLnBrk="1" fontAlgn="auto" hangingPunct="1">
                <a:spcBef>
                  <a:spcPts val="0"/>
                </a:spcBef>
                <a:spcAft>
                  <a:spcPts val="0"/>
                </a:spcAft>
                <a:defRPr/>
              </a:pPr>
              <a:t>‹#›</a:t>
            </a:fld>
            <a:endParaRPr lang="en-US" sz="675" b="1">
              <a:solidFill>
                <a:schemeClr val="bg1">
                  <a:lumMod val="50000"/>
                </a:schemeClr>
              </a:solidFill>
              <a:latin typeface="+mn-lt"/>
              <a:cs typeface="Arial" panose="020B0604020202020204" pitchFamily="34" charset="0"/>
            </a:endParaRPr>
          </a:p>
        </p:txBody>
      </p:sp>
      <p:sp>
        <p:nvSpPr>
          <p:cNvPr id="2" name="Title 1"/>
          <p:cNvSpPr>
            <a:spLocks noGrp="1"/>
          </p:cNvSpPr>
          <p:nvPr>
            <p:ph type="title"/>
          </p:nvPr>
        </p:nvSpPr>
        <p:spPr>
          <a:xfrm>
            <a:off x="457200" y="108810"/>
            <a:ext cx="8229600" cy="569476"/>
          </a:xfrm>
        </p:spPr>
        <p:txBody>
          <a:bodyPr anchor="b">
            <a:normAutofit/>
          </a:bodyPr>
          <a:lstStyle>
            <a:lvl1pPr>
              <a:defRPr sz="1200" b="1">
                <a:solidFill>
                  <a:srgbClr val="002060"/>
                </a:solidFill>
                <a:latin typeface="+mj-lt"/>
              </a:defRPr>
            </a:lvl1pPr>
          </a:lstStyle>
          <a:p>
            <a:r>
              <a:rPr lang="en-US"/>
              <a:t>Click to edit Master title style</a:t>
            </a:r>
          </a:p>
        </p:txBody>
      </p:sp>
      <p:sp>
        <p:nvSpPr>
          <p:cNvPr id="18" name="Text Placeholder 17"/>
          <p:cNvSpPr>
            <a:spLocks noGrp="1"/>
          </p:cNvSpPr>
          <p:nvPr>
            <p:ph type="body" sz="quarter" idx="10"/>
          </p:nvPr>
        </p:nvSpPr>
        <p:spPr>
          <a:xfrm>
            <a:off x="457201" y="791142"/>
            <a:ext cx="7485063" cy="379413"/>
          </a:xfrm>
        </p:spPr>
        <p:txBody>
          <a:bodyPr>
            <a:noAutofit/>
          </a:bodyPr>
          <a:lstStyle>
            <a:lvl1pPr marL="0" indent="0">
              <a:buNone/>
              <a:defRPr lang="en-US" sz="900" kern="1200" baseline="0" dirty="0">
                <a:solidFill>
                  <a:srgbClr val="002060"/>
                </a:solidFill>
                <a:latin typeface="+mn-lt"/>
                <a:ea typeface="+mj-ea"/>
                <a:cs typeface="+mj-cs"/>
              </a:defRPr>
            </a:lvl1pPr>
            <a:lvl2pPr>
              <a:defRPr sz="900"/>
            </a:lvl2pPr>
            <a:lvl3pPr>
              <a:defRPr sz="900"/>
            </a:lvl3pPr>
            <a:lvl4pPr>
              <a:defRPr sz="900"/>
            </a:lvl4pPr>
            <a:lvl5pPr>
              <a:defRPr sz="900"/>
            </a:lvl5pPr>
          </a:lstStyle>
          <a:p>
            <a:pPr lvl="0"/>
            <a:endParaRPr lang="en-US"/>
          </a:p>
        </p:txBody>
      </p:sp>
    </p:spTree>
    <p:extLst>
      <p:ext uri="{BB962C8B-B14F-4D97-AF65-F5344CB8AC3E}">
        <p14:creationId xmlns:p14="http://schemas.microsoft.com/office/powerpoint/2010/main" val="209353449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22.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theme" Target="../theme/theme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rgbClr val="003A70"/>
                </a:solidFill>
                <a:latin typeface="Arial"/>
              </a:defRPr>
            </a:lvl1pPr>
          </a:lstStyle>
          <a:p>
            <a:fld id="{B0198CFB-4A78-494E-B655-411695D5DB47}" type="slidenum">
              <a:rPr lang="en-US" smtClean="0"/>
              <a:pPr/>
              <a:t>‹#›</a:t>
            </a:fld>
            <a:endParaRPr lang="en-US"/>
          </a:p>
        </p:txBody>
      </p:sp>
    </p:spTree>
    <p:extLst>
      <p:ext uri="{BB962C8B-B14F-4D97-AF65-F5344CB8AC3E}">
        <p14:creationId xmlns:p14="http://schemas.microsoft.com/office/powerpoint/2010/main" val="583726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5" r:id="rId11"/>
    <p:sldLayoutId id="2147483666" r:id="rId12"/>
    <p:sldLayoutId id="2147483784" r:id="rId13"/>
    <p:sldLayoutId id="2147483804" r:id="rId14"/>
  </p:sldLayoutIdLst>
  <p:txStyles>
    <p:titleStyle>
      <a:lvl1pPr algn="l" defTabSz="457200" rtl="0" eaLnBrk="1" latinLnBrk="0" hangingPunct="1">
        <a:spcBef>
          <a:spcPct val="0"/>
        </a:spcBef>
        <a:buNone/>
        <a:defRPr sz="2800" kern="1200" baseline="0">
          <a:solidFill>
            <a:srgbClr val="003A70"/>
          </a:solidFill>
          <a:latin typeface="Arial"/>
          <a:ea typeface="+mj-ea"/>
          <a:cs typeface="+mj-cs"/>
        </a:defRPr>
      </a:lvl1pPr>
    </p:titleStyle>
    <p:bodyStyle>
      <a:lvl1pPr marL="342900" indent="-3429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BCBE29-86D7-4526-9434-B2FAE8DC73EA}" type="datetimeFigureOut">
              <a:rPr lang="en-US" smtClean="0"/>
              <a:t>5/28/2025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CF7C3-5D7A-4BD7-A1DF-D10E34169D9B}" type="slidenum">
              <a:rPr lang="en-US" smtClean="0"/>
              <a:t>‹#›</a:t>
            </a:fld>
            <a:endParaRPr lang="en-US"/>
          </a:p>
        </p:txBody>
      </p:sp>
    </p:spTree>
    <p:extLst>
      <p:ext uri="{BB962C8B-B14F-4D97-AF65-F5344CB8AC3E}">
        <p14:creationId xmlns:p14="http://schemas.microsoft.com/office/powerpoint/2010/main" val="190053342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80" r:id="rId12"/>
    <p:sldLayoutId id="21474836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89145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83" r:id="rId29"/>
  </p:sldLayoutIdLst>
  <p:txStyles>
    <p:titleStyle>
      <a:lvl1pPr algn="l" defTabSz="342892" rtl="0" eaLnBrk="1" latinLnBrk="0" hangingPunct="1">
        <a:spcBef>
          <a:spcPct val="0"/>
        </a:spcBef>
        <a:buNone/>
        <a:defRPr sz="2100" kern="1200" baseline="0">
          <a:solidFill>
            <a:srgbClr val="003A70"/>
          </a:solidFill>
          <a:latin typeface="Arial"/>
          <a:ea typeface="+mj-ea"/>
          <a:cs typeface="+mj-cs"/>
        </a:defRPr>
      </a:lvl1pPr>
    </p:titleStyle>
    <p:bodyStyle>
      <a:lvl1pPr marL="257168" indent="-257168" algn="l" defTabSz="342892" rtl="0" eaLnBrk="1" latinLnBrk="0" hangingPunct="1">
        <a:spcBef>
          <a:spcPct val="20000"/>
        </a:spcBef>
        <a:buClr>
          <a:schemeClr val="tx2"/>
        </a:buClr>
        <a:buFont typeface="Arial Black" panose="020B0A04020102020204" pitchFamily="34" charset="0"/>
        <a:buChar char="•"/>
        <a:defRPr sz="1500" kern="1200">
          <a:solidFill>
            <a:schemeClr val="tx1"/>
          </a:solidFill>
          <a:latin typeface="Arial"/>
          <a:ea typeface="+mn-ea"/>
          <a:cs typeface="+mn-cs"/>
        </a:defRPr>
      </a:lvl1pPr>
      <a:lvl2pPr marL="600060" indent="-257168" algn="l" defTabSz="342892" rtl="0" eaLnBrk="1" latinLnBrk="0" hangingPunct="1">
        <a:spcBef>
          <a:spcPct val="20000"/>
        </a:spcBef>
        <a:buClr>
          <a:schemeClr val="tx2"/>
        </a:buClr>
        <a:buFont typeface="Arial" panose="020B0604020202020204" pitchFamily="34" charset="0"/>
        <a:buChar char="−"/>
        <a:defRPr sz="1500" kern="1200">
          <a:solidFill>
            <a:schemeClr val="tx1"/>
          </a:solidFill>
          <a:latin typeface="Arial"/>
          <a:ea typeface="+mn-ea"/>
          <a:cs typeface="+mn-cs"/>
        </a:defRPr>
      </a:lvl2pPr>
      <a:lvl3pPr marL="942952" indent="-257168" algn="l" defTabSz="342892" rtl="0" eaLnBrk="1" latinLnBrk="0" hangingPunct="1">
        <a:spcBef>
          <a:spcPct val="20000"/>
        </a:spcBef>
        <a:buClr>
          <a:schemeClr val="tx2"/>
        </a:buClr>
        <a:buFont typeface="Wingdings" panose="05000000000000000000" pitchFamily="2" charset="2"/>
        <a:buChar char="§"/>
        <a:defRPr sz="1500" kern="1200">
          <a:solidFill>
            <a:schemeClr val="tx1"/>
          </a:solidFill>
          <a:latin typeface="Arial"/>
          <a:ea typeface="+mn-ea"/>
          <a:cs typeface="+mn-cs"/>
        </a:defRPr>
      </a:lvl3pPr>
      <a:lvl4pPr marL="1285843" indent="-257168" algn="l" defTabSz="342892" rtl="0" eaLnBrk="1" latinLnBrk="0" hangingPunct="1">
        <a:spcBef>
          <a:spcPct val="20000"/>
        </a:spcBef>
        <a:buClr>
          <a:schemeClr val="tx2"/>
        </a:buClr>
        <a:buFont typeface="Arial" panose="020B0604020202020204" pitchFamily="34" charset="0"/>
        <a:buChar char="▫"/>
        <a:defRPr sz="1500" kern="1200">
          <a:solidFill>
            <a:schemeClr val="tx1"/>
          </a:solidFill>
          <a:latin typeface="Arial"/>
          <a:ea typeface="+mn-ea"/>
          <a:cs typeface="+mn-cs"/>
        </a:defRPr>
      </a:lvl4pPr>
      <a:lvl5pPr marL="1628735" indent="-257168" algn="l" defTabSz="342892" rtl="0" eaLnBrk="1" latinLnBrk="0" hangingPunct="1">
        <a:spcBef>
          <a:spcPct val="20000"/>
        </a:spcBef>
        <a:buClr>
          <a:schemeClr val="tx2"/>
        </a:buClr>
        <a:buFont typeface="Arial" panose="020B0604020202020204" pitchFamily="34" charset="0"/>
        <a:buChar char="~"/>
        <a:defRPr sz="1500" kern="1200">
          <a:solidFill>
            <a:schemeClr val="tx1"/>
          </a:solidFill>
          <a:latin typeface="Arial"/>
          <a:ea typeface="+mn-ea"/>
          <a:cs typeface="+mn-cs"/>
        </a:defRPr>
      </a:lvl5pPr>
      <a:lvl6pPr marL="1885903" indent="-171446" algn="l" defTabSz="342892"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2"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2" rtl="0" eaLnBrk="1" latinLnBrk="0" hangingPunct="1">
        <a:spcBef>
          <a:spcPct val="20000"/>
        </a:spcBef>
        <a:buFont typeface="Arial"/>
        <a:buChar char="•"/>
        <a:defRPr sz="1500" kern="1200">
          <a:solidFill>
            <a:schemeClr val="tx1"/>
          </a:solidFill>
          <a:latin typeface="+mn-lt"/>
          <a:ea typeface="+mn-ea"/>
          <a:cs typeface="+mn-cs"/>
        </a:defRPr>
      </a:lvl8pPr>
      <a:lvl9pPr marL="2914577" indent="-171446" algn="l" defTabSz="342892"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2" rtl="0" eaLnBrk="1" latinLnBrk="0" hangingPunct="1">
        <a:defRPr sz="1350" kern="1200">
          <a:solidFill>
            <a:schemeClr val="tx1"/>
          </a:solidFill>
          <a:latin typeface="+mn-lt"/>
          <a:ea typeface="+mn-ea"/>
          <a:cs typeface="+mn-cs"/>
        </a:defRPr>
      </a:lvl1pPr>
      <a:lvl2pPr marL="342892" algn="l" defTabSz="342892" rtl="0" eaLnBrk="1" latinLnBrk="0" hangingPunct="1">
        <a:defRPr sz="1350" kern="1200">
          <a:solidFill>
            <a:schemeClr val="tx1"/>
          </a:solidFill>
          <a:latin typeface="+mn-lt"/>
          <a:ea typeface="+mn-ea"/>
          <a:cs typeface="+mn-cs"/>
        </a:defRPr>
      </a:lvl2pPr>
      <a:lvl3pPr marL="685783" algn="l" defTabSz="342892" rtl="0" eaLnBrk="1" latinLnBrk="0" hangingPunct="1">
        <a:defRPr sz="1350" kern="1200">
          <a:solidFill>
            <a:schemeClr val="tx1"/>
          </a:solidFill>
          <a:latin typeface="+mn-lt"/>
          <a:ea typeface="+mn-ea"/>
          <a:cs typeface="+mn-cs"/>
        </a:defRPr>
      </a:lvl3pPr>
      <a:lvl4pPr marL="1028675" algn="l" defTabSz="342892" rtl="0" eaLnBrk="1" latinLnBrk="0" hangingPunct="1">
        <a:defRPr sz="1350" kern="1200">
          <a:solidFill>
            <a:schemeClr val="tx1"/>
          </a:solidFill>
          <a:latin typeface="+mn-lt"/>
          <a:ea typeface="+mn-ea"/>
          <a:cs typeface="+mn-cs"/>
        </a:defRPr>
      </a:lvl4pPr>
      <a:lvl5pPr marL="1371566" algn="l" defTabSz="342892" rtl="0" eaLnBrk="1" latinLnBrk="0" hangingPunct="1">
        <a:defRPr sz="1350" kern="1200">
          <a:solidFill>
            <a:schemeClr val="tx1"/>
          </a:solidFill>
          <a:latin typeface="+mn-lt"/>
          <a:ea typeface="+mn-ea"/>
          <a:cs typeface="+mn-cs"/>
        </a:defRPr>
      </a:lvl5pPr>
      <a:lvl6pPr marL="1714457" algn="l" defTabSz="342892" rtl="0" eaLnBrk="1" latinLnBrk="0" hangingPunct="1">
        <a:defRPr sz="1350" kern="1200">
          <a:solidFill>
            <a:schemeClr val="tx1"/>
          </a:solidFill>
          <a:latin typeface="+mn-lt"/>
          <a:ea typeface="+mn-ea"/>
          <a:cs typeface="+mn-cs"/>
        </a:defRPr>
      </a:lvl6pPr>
      <a:lvl7pPr marL="2057348" algn="l" defTabSz="342892" rtl="0" eaLnBrk="1" latinLnBrk="0" hangingPunct="1">
        <a:defRPr sz="1350" kern="1200">
          <a:solidFill>
            <a:schemeClr val="tx1"/>
          </a:solidFill>
          <a:latin typeface="+mn-lt"/>
          <a:ea typeface="+mn-ea"/>
          <a:cs typeface="+mn-cs"/>
        </a:defRPr>
      </a:lvl7pPr>
      <a:lvl8pPr marL="2400240" algn="l" defTabSz="342892" rtl="0" eaLnBrk="1" latinLnBrk="0" hangingPunct="1">
        <a:defRPr sz="1350" kern="1200">
          <a:solidFill>
            <a:schemeClr val="tx1"/>
          </a:solidFill>
          <a:latin typeface="+mn-lt"/>
          <a:ea typeface="+mn-ea"/>
          <a:cs typeface="+mn-cs"/>
        </a:defRPr>
      </a:lvl8pPr>
      <a:lvl9pPr marL="2743132" algn="l" defTabSz="342892"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D4E23641-6CD9-A001-8FF2-D3601ACD32CF}"/>
              </a:ext>
            </a:extLst>
          </p:cNvPr>
          <p:cNvSpPr>
            <a:spLocks noGrp="1" noChangeArrowheads="1"/>
          </p:cNvSpPr>
          <p:nvPr>
            <p:ph type="title"/>
          </p:nvPr>
        </p:nvSpPr>
        <p:spPr bwMode="auto">
          <a:xfrm>
            <a:off x="457024" y="274133"/>
            <a:ext cx="8229952" cy="11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2F7E9EA9-D521-8ECC-40D5-065BC4D25388}"/>
              </a:ext>
            </a:extLst>
          </p:cNvPr>
          <p:cNvSpPr>
            <a:spLocks noGrp="1" noChangeArrowheads="1"/>
          </p:cNvSpPr>
          <p:nvPr>
            <p:ph type="body" idx="1"/>
          </p:nvPr>
        </p:nvSpPr>
        <p:spPr bwMode="auto">
          <a:xfrm>
            <a:off x="457024" y="1600931"/>
            <a:ext cx="8229952" cy="452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BA64B0D1-769F-6304-01B0-4D0E73D19C2A}"/>
              </a:ext>
            </a:extLst>
          </p:cNvPr>
          <p:cNvSpPr>
            <a:spLocks noGrp="1"/>
          </p:cNvSpPr>
          <p:nvPr>
            <p:ph type="sldNum" sz="quarter" idx="4"/>
          </p:nvPr>
        </p:nvSpPr>
        <p:spPr>
          <a:xfrm>
            <a:off x="457024" y="6356730"/>
            <a:ext cx="2133561" cy="364988"/>
          </a:xfrm>
          <a:prstGeom prst="rect">
            <a:avLst/>
          </a:prstGeom>
        </p:spPr>
        <p:txBody>
          <a:bodyPr vert="horz" lIns="91440" tIns="45720" rIns="91440" bIns="45720" rtlCol="0" anchor="ctr"/>
          <a:lstStyle>
            <a:lvl1pPr algn="l">
              <a:defRPr sz="900">
                <a:solidFill>
                  <a:srgbClr val="003A70"/>
                </a:solidFill>
                <a:latin typeface="Arial"/>
              </a:defRPr>
            </a:lvl1pPr>
          </a:lstStyle>
          <a:p>
            <a:pPr>
              <a:defRPr/>
            </a:pPr>
            <a:fld id="{876682FE-B216-42FB-A10C-910FD7FC8D69}" type="slidenum">
              <a:rPr lang="en-US"/>
              <a:pPr>
                <a:defRPr/>
              </a:pPr>
              <a:t>‹#›</a:t>
            </a:fld>
            <a:endParaRPr lang="en-US" dirty="0"/>
          </a:p>
        </p:txBody>
      </p:sp>
      <p:pic>
        <p:nvPicPr>
          <p:cNvPr id="5125" name="Picture 3" descr="A black background with blue text&#10;&#10;Description automatically generated">
            <a:extLst>
              <a:ext uri="{FF2B5EF4-FFF2-40B4-BE49-F238E27FC236}">
                <a16:creationId xmlns:a16="http://schemas.microsoft.com/office/drawing/2014/main" id="{A5441998-128F-CE69-199D-96AE1BAAA105}"/>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00718" y="5951016"/>
            <a:ext cx="635603" cy="84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53632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l" defTabSz="341899" rtl="0" eaLnBrk="0" fontAlgn="base" hangingPunct="0">
        <a:spcBef>
          <a:spcPct val="0"/>
        </a:spcBef>
        <a:spcAft>
          <a:spcPct val="0"/>
        </a:spcAft>
        <a:defRPr sz="2072" kern="1200">
          <a:solidFill>
            <a:srgbClr val="003A70"/>
          </a:solidFill>
          <a:latin typeface="Arial"/>
          <a:ea typeface="+mj-ea"/>
          <a:cs typeface="+mj-cs"/>
        </a:defRPr>
      </a:lvl1pPr>
      <a:lvl2pPr algn="l" defTabSz="341899" rtl="0" eaLnBrk="0" fontAlgn="base" hangingPunct="0">
        <a:spcBef>
          <a:spcPct val="0"/>
        </a:spcBef>
        <a:spcAft>
          <a:spcPct val="0"/>
        </a:spcAft>
        <a:defRPr sz="2072">
          <a:solidFill>
            <a:srgbClr val="003A70"/>
          </a:solidFill>
          <a:latin typeface="Arial" panose="020B0604020202020204" pitchFamily="34" charset="0"/>
        </a:defRPr>
      </a:lvl2pPr>
      <a:lvl3pPr algn="l" defTabSz="341899" rtl="0" eaLnBrk="0" fontAlgn="base" hangingPunct="0">
        <a:spcBef>
          <a:spcPct val="0"/>
        </a:spcBef>
        <a:spcAft>
          <a:spcPct val="0"/>
        </a:spcAft>
        <a:defRPr sz="2072">
          <a:solidFill>
            <a:srgbClr val="003A70"/>
          </a:solidFill>
          <a:latin typeface="Arial" panose="020B0604020202020204" pitchFamily="34" charset="0"/>
        </a:defRPr>
      </a:lvl3pPr>
      <a:lvl4pPr algn="l" defTabSz="341899" rtl="0" eaLnBrk="0" fontAlgn="base" hangingPunct="0">
        <a:spcBef>
          <a:spcPct val="0"/>
        </a:spcBef>
        <a:spcAft>
          <a:spcPct val="0"/>
        </a:spcAft>
        <a:defRPr sz="2072">
          <a:solidFill>
            <a:srgbClr val="003A70"/>
          </a:solidFill>
          <a:latin typeface="Arial" panose="020B0604020202020204" pitchFamily="34" charset="0"/>
        </a:defRPr>
      </a:lvl4pPr>
      <a:lvl5pPr algn="l" defTabSz="341899" rtl="0" eaLnBrk="0" fontAlgn="base" hangingPunct="0">
        <a:spcBef>
          <a:spcPct val="0"/>
        </a:spcBef>
        <a:spcAft>
          <a:spcPct val="0"/>
        </a:spcAft>
        <a:defRPr sz="2072">
          <a:solidFill>
            <a:srgbClr val="003A70"/>
          </a:solidFill>
          <a:latin typeface="Arial" panose="020B0604020202020204" pitchFamily="34" charset="0"/>
        </a:defRPr>
      </a:lvl5pPr>
      <a:lvl6pPr marL="338374" algn="l" defTabSz="341899" rtl="0" fontAlgn="base">
        <a:spcBef>
          <a:spcPct val="0"/>
        </a:spcBef>
        <a:spcAft>
          <a:spcPct val="0"/>
        </a:spcAft>
        <a:defRPr sz="2072">
          <a:solidFill>
            <a:srgbClr val="003A70"/>
          </a:solidFill>
          <a:latin typeface="Arial" panose="020B0604020202020204" pitchFamily="34" charset="0"/>
        </a:defRPr>
      </a:lvl6pPr>
      <a:lvl7pPr marL="676747" algn="l" defTabSz="341899" rtl="0" fontAlgn="base">
        <a:spcBef>
          <a:spcPct val="0"/>
        </a:spcBef>
        <a:spcAft>
          <a:spcPct val="0"/>
        </a:spcAft>
        <a:defRPr sz="2072">
          <a:solidFill>
            <a:srgbClr val="003A70"/>
          </a:solidFill>
          <a:latin typeface="Arial" panose="020B0604020202020204" pitchFamily="34" charset="0"/>
        </a:defRPr>
      </a:lvl7pPr>
      <a:lvl8pPr marL="1015121" algn="l" defTabSz="341899" rtl="0" fontAlgn="base">
        <a:spcBef>
          <a:spcPct val="0"/>
        </a:spcBef>
        <a:spcAft>
          <a:spcPct val="0"/>
        </a:spcAft>
        <a:defRPr sz="2072">
          <a:solidFill>
            <a:srgbClr val="003A70"/>
          </a:solidFill>
          <a:latin typeface="Arial" panose="020B0604020202020204" pitchFamily="34" charset="0"/>
        </a:defRPr>
      </a:lvl8pPr>
      <a:lvl9pPr marL="1353495" algn="l" defTabSz="341899" rtl="0" fontAlgn="base">
        <a:spcBef>
          <a:spcPct val="0"/>
        </a:spcBef>
        <a:spcAft>
          <a:spcPct val="0"/>
        </a:spcAft>
        <a:defRPr sz="2072">
          <a:solidFill>
            <a:srgbClr val="003A70"/>
          </a:solidFill>
          <a:latin typeface="Arial" panose="020B0604020202020204" pitchFamily="34" charset="0"/>
        </a:defRPr>
      </a:lvl9pPr>
    </p:titleStyle>
    <p:bodyStyle>
      <a:lvl1pPr marL="256130" indent="-256130"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1pPr>
      <a:lvl2pPr marL="556907" indent="-213833"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2pPr>
      <a:lvl3pPr marL="856509" indent="-170362"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3pPr>
      <a:lvl4pPr marL="1199582" indent="-170362"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4pPr>
      <a:lvl5pPr marL="1542656" indent="-170362"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5pPr>
      <a:lvl6pPr marL="1885994" indent="-171454" algn="l" defTabSz="342908" rtl="0" eaLnBrk="1" latinLnBrk="0" hangingPunct="1">
        <a:spcBef>
          <a:spcPct val="20000"/>
        </a:spcBef>
        <a:buFont typeface="Arial"/>
        <a:buChar char="•"/>
        <a:defRPr sz="1500" kern="1200">
          <a:solidFill>
            <a:schemeClr val="tx1"/>
          </a:solidFill>
          <a:latin typeface="+mn-lt"/>
          <a:ea typeface="+mn-ea"/>
          <a:cs typeface="+mn-cs"/>
        </a:defRPr>
      </a:lvl6pPr>
      <a:lvl7pPr marL="2228901" indent="-171454" algn="l" defTabSz="342908" rtl="0" eaLnBrk="1" latinLnBrk="0" hangingPunct="1">
        <a:spcBef>
          <a:spcPct val="20000"/>
        </a:spcBef>
        <a:buFont typeface="Arial"/>
        <a:buChar char="•"/>
        <a:defRPr sz="1500" kern="1200">
          <a:solidFill>
            <a:schemeClr val="tx1"/>
          </a:solidFill>
          <a:latin typeface="+mn-lt"/>
          <a:ea typeface="+mn-ea"/>
          <a:cs typeface="+mn-cs"/>
        </a:defRPr>
      </a:lvl7pPr>
      <a:lvl8pPr marL="2571810" indent="-171454" algn="l" defTabSz="342908" rtl="0" eaLnBrk="1" latinLnBrk="0" hangingPunct="1">
        <a:spcBef>
          <a:spcPct val="20000"/>
        </a:spcBef>
        <a:buFont typeface="Arial"/>
        <a:buChar char="•"/>
        <a:defRPr sz="1500" kern="1200">
          <a:solidFill>
            <a:schemeClr val="tx1"/>
          </a:solidFill>
          <a:latin typeface="+mn-lt"/>
          <a:ea typeface="+mn-ea"/>
          <a:cs typeface="+mn-cs"/>
        </a:defRPr>
      </a:lvl8pPr>
      <a:lvl9pPr marL="2914717" indent="-171454" algn="l" defTabSz="34290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8" rtl="0" eaLnBrk="1" latinLnBrk="0" hangingPunct="1">
        <a:defRPr sz="1350" kern="1200">
          <a:solidFill>
            <a:schemeClr val="tx1"/>
          </a:solidFill>
          <a:latin typeface="+mn-lt"/>
          <a:ea typeface="+mn-ea"/>
          <a:cs typeface="+mn-cs"/>
        </a:defRPr>
      </a:lvl1pPr>
      <a:lvl2pPr marL="342908" algn="l" defTabSz="342908" rtl="0" eaLnBrk="1" latinLnBrk="0" hangingPunct="1">
        <a:defRPr sz="1350" kern="1200">
          <a:solidFill>
            <a:schemeClr val="tx1"/>
          </a:solidFill>
          <a:latin typeface="+mn-lt"/>
          <a:ea typeface="+mn-ea"/>
          <a:cs typeface="+mn-cs"/>
        </a:defRPr>
      </a:lvl2pPr>
      <a:lvl3pPr marL="685816" algn="l" defTabSz="342908" rtl="0" eaLnBrk="1" latinLnBrk="0" hangingPunct="1">
        <a:defRPr sz="1350" kern="1200">
          <a:solidFill>
            <a:schemeClr val="tx1"/>
          </a:solidFill>
          <a:latin typeface="+mn-lt"/>
          <a:ea typeface="+mn-ea"/>
          <a:cs typeface="+mn-cs"/>
        </a:defRPr>
      </a:lvl3pPr>
      <a:lvl4pPr marL="1028723" algn="l" defTabSz="342908" rtl="0" eaLnBrk="1" latinLnBrk="0" hangingPunct="1">
        <a:defRPr sz="1350" kern="1200">
          <a:solidFill>
            <a:schemeClr val="tx1"/>
          </a:solidFill>
          <a:latin typeface="+mn-lt"/>
          <a:ea typeface="+mn-ea"/>
          <a:cs typeface="+mn-cs"/>
        </a:defRPr>
      </a:lvl4pPr>
      <a:lvl5pPr marL="1371632" algn="l" defTabSz="342908" rtl="0" eaLnBrk="1" latinLnBrk="0" hangingPunct="1">
        <a:defRPr sz="1350" kern="1200">
          <a:solidFill>
            <a:schemeClr val="tx1"/>
          </a:solidFill>
          <a:latin typeface="+mn-lt"/>
          <a:ea typeface="+mn-ea"/>
          <a:cs typeface="+mn-cs"/>
        </a:defRPr>
      </a:lvl5pPr>
      <a:lvl6pPr marL="1714539" algn="l" defTabSz="342908" rtl="0" eaLnBrk="1" latinLnBrk="0" hangingPunct="1">
        <a:defRPr sz="1350" kern="1200">
          <a:solidFill>
            <a:schemeClr val="tx1"/>
          </a:solidFill>
          <a:latin typeface="+mn-lt"/>
          <a:ea typeface="+mn-ea"/>
          <a:cs typeface="+mn-cs"/>
        </a:defRPr>
      </a:lvl6pPr>
      <a:lvl7pPr marL="2057448" algn="l" defTabSz="342908" rtl="0" eaLnBrk="1" latinLnBrk="0" hangingPunct="1">
        <a:defRPr sz="1350" kern="1200">
          <a:solidFill>
            <a:schemeClr val="tx1"/>
          </a:solidFill>
          <a:latin typeface="+mn-lt"/>
          <a:ea typeface="+mn-ea"/>
          <a:cs typeface="+mn-cs"/>
        </a:defRPr>
      </a:lvl7pPr>
      <a:lvl8pPr marL="2400355" algn="l" defTabSz="342908" rtl="0" eaLnBrk="1" latinLnBrk="0" hangingPunct="1">
        <a:defRPr sz="1350" kern="1200">
          <a:solidFill>
            <a:schemeClr val="tx1"/>
          </a:solidFill>
          <a:latin typeface="+mn-lt"/>
          <a:ea typeface="+mn-ea"/>
          <a:cs typeface="+mn-cs"/>
        </a:defRPr>
      </a:lvl8pPr>
      <a:lvl9pPr marL="2743264" algn="l" defTabSz="342908"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15118F70-81A6-2448-099C-20ABCA84DB80}"/>
              </a:ext>
            </a:extLst>
          </p:cNvPr>
          <p:cNvSpPr>
            <a:spLocks noGrp="1" noChangeArrowheads="1"/>
          </p:cNvSpPr>
          <p:nvPr>
            <p:ph type="title"/>
          </p:nvPr>
        </p:nvSpPr>
        <p:spPr bwMode="auto">
          <a:xfrm>
            <a:off x="457024" y="274133"/>
            <a:ext cx="8229952" cy="114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FE4F3124-AFD9-3959-4CB9-8555BBAC80F1}"/>
              </a:ext>
            </a:extLst>
          </p:cNvPr>
          <p:cNvSpPr>
            <a:spLocks noGrp="1" noChangeArrowheads="1"/>
          </p:cNvSpPr>
          <p:nvPr>
            <p:ph type="body" idx="1"/>
          </p:nvPr>
        </p:nvSpPr>
        <p:spPr bwMode="auto">
          <a:xfrm>
            <a:off x="457024" y="1600931"/>
            <a:ext cx="8229952" cy="4525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4FAB143C-BC1C-6270-6703-C72DC08CACD9}"/>
              </a:ext>
            </a:extLst>
          </p:cNvPr>
          <p:cNvSpPr>
            <a:spLocks noGrp="1"/>
          </p:cNvSpPr>
          <p:nvPr>
            <p:ph type="sldNum" sz="quarter" idx="4"/>
          </p:nvPr>
        </p:nvSpPr>
        <p:spPr>
          <a:xfrm>
            <a:off x="457024" y="6356730"/>
            <a:ext cx="2133561" cy="364988"/>
          </a:xfrm>
          <a:prstGeom prst="rect">
            <a:avLst/>
          </a:prstGeom>
        </p:spPr>
        <p:txBody>
          <a:bodyPr vert="horz" lIns="91440" tIns="45720" rIns="91440" bIns="45720" rtlCol="0" anchor="ctr"/>
          <a:lstStyle>
            <a:lvl1pPr algn="l">
              <a:defRPr sz="900">
                <a:solidFill>
                  <a:srgbClr val="003A70"/>
                </a:solidFill>
                <a:latin typeface="Arial"/>
              </a:defRPr>
            </a:lvl1pPr>
          </a:lstStyle>
          <a:p>
            <a:pPr>
              <a:defRPr/>
            </a:pPr>
            <a:fld id="{D3172114-74E2-4FD0-B4C7-154F237646AE}" type="slidenum">
              <a:rPr lang="en-US"/>
              <a:pPr>
                <a:defRPr/>
              </a:pPr>
              <a:t>‹#›</a:t>
            </a:fld>
            <a:endParaRPr lang="en-US" dirty="0"/>
          </a:p>
        </p:txBody>
      </p:sp>
      <p:pic>
        <p:nvPicPr>
          <p:cNvPr id="4101" name="Picture 3" descr="A black background with blue text&#10;&#10;Description automatically generated">
            <a:extLst>
              <a:ext uri="{FF2B5EF4-FFF2-40B4-BE49-F238E27FC236}">
                <a16:creationId xmlns:a16="http://schemas.microsoft.com/office/drawing/2014/main" id="{4C429DAF-D2CB-912D-2428-B676DC784B6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100718" y="5951016"/>
            <a:ext cx="635603" cy="84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408986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341899" rtl="0" eaLnBrk="0" fontAlgn="base" hangingPunct="0">
        <a:spcBef>
          <a:spcPct val="0"/>
        </a:spcBef>
        <a:spcAft>
          <a:spcPct val="0"/>
        </a:spcAft>
        <a:defRPr sz="2072" kern="1200">
          <a:solidFill>
            <a:srgbClr val="003A70"/>
          </a:solidFill>
          <a:latin typeface="Arial"/>
          <a:ea typeface="+mj-ea"/>
          <a:cs typeface="+mj-cs"/>
        </a:defRPr>
      </a:lvl1pPr>
      <a:lvl2pPr algn="l" defTabSz="341899" rtl="0" eaLnBrk="0" fontAlgn="base" hangingPunct="0">
        <a:spcBef>
          <a:spcPct val="0"/>
        </a:spcBef>
        <a:spcAft>
          <a:spcPct val="0"/>
        </a:spcAft>
        <a:defRPr sz="2072">
          <a:solidFill>
            <a:srgbClr val="003A70"/>
          </a:solidFill>
          <a:latin typeface="Arial" panose="020B0604020202020204" pitchFamily="34" charset="0"/>
        </a:defRPr>
      </a:lvl2pPr>
      <a:lvl3pPr algn="l" defTabSz="341899" rtl="0" eaLnBrk="0" fontAlgn="base" hangingPunct="0">
        <a:spcBef>
          <a:spcPct val="0"/>
        </a:spcBef>
        <a:spcAft>
          <a:spcPct val="0"/>
        </a:spcAft>
        <a:defRPr sz="2072">
          <a:solidFill>
            <a:srgbClr val="003A70"/>
          </a:solidFill>
          <a:latin typeface="Arial" panose="020B0604020202020204" pitchFamily="34" charset="0"/>
        </a:defRPr>
      </a:lvl3pPr>
      <a:lvl4pPr algn="l" defTabSz="341899" rtl="0" eaLnBrk="0" fontAlgn="base" hangingPunct="0">
        <a:spcBef>
          <a:spcPct val="0"/>
        </a:spcBef>
        <a:spcAft>
          <a:spcPct val="0"/>
        </a:spcAft>
        <a:defRPr sz="2072">
          <a:solidFill>
            <a:srgbClr val="003A70"/>
          </a:solidFill>
          <a:latin typeface="Arial" panose="020B0604020202020204" pitchFamily="34" charset="0"/>
        </a:defRPr>
      </a:lvl4pPr>
      <a:lvl5pPr algn="l" defTabSz="341899" rtl="0" eaLnBrk="0" fontAlgn="base" hangingPunct="0">
        <a:spcBef>
          <a:spcPct val="0"/>
        </a:spcBef>
        <a:spcAft>
          <a:spcPct val="0"/>
        </a:spcAft>
        <a:defRPr sz="2072">
          <a:solidFill>
            <a:srgbClr val="003A70"/>
          </a:solidFill>
          <a:latin typeface="Arial" panose="020B0604020202020204" pitchFamily="34" charset="0"/>
        </a:defRPr>
      </a:lvl5pPr>
      <a:lvl6pPr marL="338374" algn="l" defTabSz="341899" rtl="0" fontAlgn="base">
        <a:spcBef>
          <a:spcPct val="0"/>
        </a:spcBef>
        <a:spcAft>
          <a:spcPct val="0"/>
        </a:spcAft>
        <a:defRPr sz="2072">
          <a:solidFill>
            <a:srgbClr val="003A70"/>
          </a:solidFill>
          <a:latin typeface="Arial" panose="020B0604020202020204" pitchFamily="34" charset="0"/>
        </a:defRPr>
      </a:lvl6pPr>
      <a:lvl7pPr marL="676747" algn="l" defTabSz="341899" rtl="0" fontAlgn="base">
        <a:spcBef>
          <a:spcPct val="0"/>
        </a:spcBef>
        <a:spcAft>
          <a:spcPct val="0"/>
        </a:spcAft>
        <a:defRPr sz="2072">
          <a:solidFill>
            <a:srgbClr val="003A70"/>
          </a:solidFill>
          <a:latin typeface="Arial" panose="020B0604020202020204" pitchFamily="34" charset="0"/>
        </a:defRPr>
      </a:lvl7pPr>
      <a:lvl8pPr marL="1015121" algn="l" defTabSz="341899" rtl="0" fontAlgn="base">
        <a:spcBef>
          <a:spcPct val="0"/>
        </a:spcBef>
        <a:spcAft>
          <a:spcPct val="0"/>
        </a:spcAft>
        <a:defRPr sz="2072">
          <a:solidFill>
            <a:srgbClr val="003A70"/>
          </a:solidFill>
          <a:latin typeface="Arial" panose="020B0604020202020204" pitchFamily="34" charset="0"/>
        </a:defRPr>
      </a:lvl8pPr>
      <a:lvl9pPr marL="1353495" algn="l" defTabSz="341899" rtl="0" fontAlgn="base">
        <a:spcBef>
          <a:spcPct val="0"/>
        </a:spcBef>
        <a:spcAft>
          <a:spcPct val="0"/>
        </a:spcAft>
        <a:defRPr sz="2072">
          <a:solidFill>
            <a:srgbClr val="003A70"/>
          </a:solidFill>
          <a:latin typeface="Arial" panose="020B0604020202020204" pitchFamily="34" charset="0"/>
        </a:defRPr>
      </a:lvl9pPr>
    </p:titleStyle>
    <p:bodyStyle>
      <a:lvl1pPr marL="256130" indent="-256130"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1pPr>
      <a:lvl2pPr marL="556907" indent="-213833"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2pPr>
      <a:lvl3pPr marL="856509" indent="-170362"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3pPr>
      <a:lvl4pPr marL="1199582" indent="-170362"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4pPr>
      <a:lvl5pPr marL="1542656" indent="-170362" algn="l" defTabSz="341899" rtl="0" eaLnBrk="0" fontAlgn="base" hangingPunct="0">
        <a:spcBef>
          <a:spcPct val="20000"/>
        </a:spcBef>
        <a:spcAft>
          <a:spcPct val="0"/>
        </a:spcAft>
        <a:buFont typeface="Arial" panose="020B0604020202020204" pitchFamily="34" charset="0"/>
        <a:buChar char="−"/>
        <a:defRPr sz="1480" kern="1200">
          <a:solidFill>
            <a:schemeClr val="tx1"/>
          </a:solidFill>
          <a:latin typeface="Arial"/>
          <a:ea typeface="+mn-ea"/>
          <a:cs typeface="+mn-cs"/>
        </a:defRPr>
      </a:lvl5pPr>
      <a:lvl6pPr marL="1885994" indent="-171454" algn="l" defTabSz="342908" rtl="0" eaLnBrk="1" latinLnBrk="0" hangingPunct="1">
        <a:spcBef>
          <a:spcPct val="20000"/>
        </a:spcBef>
        <a:buFont typeface="Arial"/>
        <a:buChar char="•"/>
        <a:defRPr sz="1500" kern="1200">
          <a:solidFill>
            <a:schemeClr val="tx1"/>
          </a:solidFill>
          <a:latin typeface="+mn-lt"/>
          <a:ea typeface="+mn-ea"/>
          <a:cs typeface="+mn-cs"/>
        </a:defRPr>
      </a:lvl6pPr>
      <a:lvl7pPr marL="2228901" indent="-171454" algn="l" defTabSz="342908" rtl="0" eaLnBrk="1" latinLnBrk="0" hangingPunct="1">
        <a:spcBef>
          <a:spcPct val="20000"/>
        </a:spcBef>
        <a:buFont typeface="Arial"/>
        <a:buChar char="•"/>
        <a:defRPr sz="1500" kern="1200">
          <a:solidFill>
            <a:schemeClr val="tx1"/>
          </a:solidFill>
          <a:latin typeface="+mn-lt"/>
          <a:ea typeface="+mn-ea"/>
          <a:cs typeface="+mn-cs"/>
        </a:defRPr>
      </a:lvl7pPr>
      <a:lvl8pPr marL="2571810" indent="-171454" algn="l" defTabSz="342908" rtl="0" eaLnBrk="1" latinLnBrk="0" hangingPunct="1">
        <a:spcBef>
          <a:spcPct val="20000"/>
        </a:spcBef>
        <a:buFont typeface="Arial"/>
        <a:buChar char="•"/>
        <a:defRPr sz="1500" kern="1200">
          <a:solidFill>
            <a:schemeClr val="tx1"/>
          </a:solidFill>
          <a:latin typeface="+mn-lt"/>
          <a:ea typeface="+mn-ea"/>
          <a:cs typeface="+mn-cs"/>
        </a:defRPr>
      </a:lvl8pPr>
      <a:lvl9pPr marL="2914717" indent="-171454" algn="l" defTabSz="342908"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8" rtl="0" eaLnBrk="1" latinLnBrk="0" hangingPunct="1">
        <a:defRPr sz="1350" kern="1200">
          <a:solidFill>
            <a:schemeClr val="tx1"/>
          </a:solidFill>
          <a:latin typeface="+mn-lt"/>
          <a:ea typeface="+mn-ea"/>
          <a:cs typeface="+mn-cs"/>
        </a:defRPr>
      </a:lvl1pPr>
      <a:lvl2pPr marL="342908" algn="l" defTabSz="342908" rtl="0" eaLnBrk="1" latinLnBrk="0" hangingPunct="1">
        <a:defRPr sz="1350" kern="1200">
          <a:solidFill>
            <a:schemeClr val="tx1"/>
          </a:solidFill>
          <a:latin typeface="+mn-lt"/>
          <a:ea typeface="+mn-ea"/>
          <a:cs typeface="+mn-cs"/>
        </a:defRPr>
      </a:lvl2pPr>
      <a:lvl3pPr marL="685816" algn="l" defTabSz="342908" rtl="0" eaLnBrk="1" latinLnBrk="0" hangingPunct="1">
        <a:defRPr sz="1350" kern="1200">
          <a:solidFill>
            <a:schemeClr val="tx1"/>
          </a:solidFill>
          <a:latin typeface="+mn-lt"/>
          <a:ea typeface="+mn-ea"/>
          <a:cs typeface="+mn-cs"/>
        </a:defRPr>
      </a:lvl3pPr>
      <a:lvl4pPr marL="1028723" algn="l" defTabSz="342908" rtl="0" eaLnBrk="1" latinLnBrk="0" hangingPunct="1">
        <a:defRPr sz="1350" kern="1200">
          <a:solidFill>
            <a:schemeClr val="tx1"/>
          </a:solidFill>
          <a:latin typeface="+mn-lt"/>
          <a:ea typeface="+mn-ea"/>
          <a:cs typeface="+mn-cs"/>
        </a:defRPr>
      </a:lvl4pPr>
      <a:lvl5pPr marL="1371632" algn="l" defTabSz="342908" rtl="0" eaLnBrk="1" latinLnBrk="0" hangingPunct="1">
        <a:defRPr sz="1350" kern="1200">
          <a:solidFill>
            <a:schemeClr val="tx1"/>
          </a:solidFill>
          <a:latin typeface="+mn-lt"/>
          <a:ea typeface="+mn-ea"/>
          <a:cs typeface="+mn-cs"/>
        </a:defRPr>
      </a:lvl5pPr>
      <a:lvl6pPr marL="1714539" algn="l" defTabSz="342908" rtl="0" eaLnBrk="1" latinLnBrk="0" hangingPunct="1">
        <a:defRPr sz="1350" kern="1200">
          <a:solidFill>
            <a:schemeClr val="tx1"/>
          </a:solidFill>
          <a:latin typeface="+mn-lt"/>
          <a:ea typeface="+mn-ea"/>
          <a:cs typeface="+mn-cs"/>
        </a:defRPr>
      </a:lvl6pPr>
      <a:lvl7pPr marL="2057448" algn="l" defTabSz="342908" rtl="0" eaLnBrk="1" latinLnBrk="0" hangingPunct="1">
        <a:defRPr sz="1350" kern="1200">
          <a:solidFill>
            <a:schemeClr val="tx1"/>
          </a:solidFill>
          <a:latin typeface="+mn-lt"/>
          <a:ea typeface="+mn-ea"/>
          <a:cs typeface="+mn-cs"/>
        </a:defRPr>
      </a:lvl7pPr>
      <a:lvl8pPr marL="2400355" algn="l" defTabSz="342908" rtl="0" eaLnBrk="1" latinLnBrk="0" hangingPunct="1">
        <a:defRPr sz="1350" kern="1200">
          <a:solidFill>
            <a:schemeClr val="tx1"/>
          </a:solidFill>
          <a:latin typeface="+mn-lt"/>
          <a:ea typeface="+mn-ea"/>
          <a:cs typeface="+mn-cs"/>
        </a:defRPr>
      </a:lvl8pPr>
      <a:lvl9pPr marL="2743264" algn="l" defTabSz="342908"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15F3CDE-CE8B-B1FF-C967-78A7EFA7607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8ED241E-2A85-0111-29FF-BE3103702C8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a:extLst>
              <a:ext uri="{FF2B5EF4-FFF2-40B4-BE49-F238E27FC236}">
                <a16:creationId xmlns:a16="http://schemas.microsoft.com/office/drawing/2014/main" id="{39D4C58B-DF19-0ADD-2E62-FA96FF9CD2AD}"/>
              </a:ext>
            </a:extLst>
          </p:cNvPr>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rgbClr val="003A70"/>
                </a:solidFill>
                <a:latin typeface="Arial"/>
              </a:defRPr>
            </a:lvl1pPr>
          </a:lstStyle>
          <a:p>
            <a:pPr>
              <a:defRPr/>
            </a:pPr>
            <a:fld id="{47BE9F32-E7B7-41A5-A06D-043D74C66F1F}" type="slidenum">
              <a:rPr lang="en-US"/>
              <a:pPr>
                <a:defRPr/>
              </a:pPr>
              <a:t>‹#›</a:t>
            </a:fld>
            <a:endParaRPr lang="en-US"/>
          </a:p>
        </p:txBody>
      </p:sp>
    </p:spTree>
    <p:extLst>
      <p:ext uri="{BB962C8B-B14F-4D97-AF65-F5344CB8AC3E}">
        <p14:creationId xmlns:p14="http://schemas.microsoft.com/office/powerpoint/2010/main" val="87060491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txStyles>
    <p:titleStyle>
      <a:lvl1pPr algn="l" defTabSz="457200" rtl="0" fontAlgn="base">
        <a:spcBef>
          <a:spcPct val="0"/>
        </a:spcBef>
        <a:spcAft>
          <a:spcPct val="0"/>
        </a:spcAft>
        <a:defRPr sz="2800" kern="1200">
          <a:solidFill>
            <a:srgbClr val="003A70"/>
          </a:solidFill>
          <a:latin typeface="Arial"/>
          <a:ea typeface="+mj-ea"/>
          <a:cs typeface="+mj-cs"/>
        </a:defRPr>
      </a:lvl1pPr>
      <a:lvl2pPr algn="l" defTabSz="457200" rtl="0" fontAlgn="base">
        <a:spcBef>
          <a:spcPct val="0"/>
        </a:spcBef>
        <a:spcAft>
          <a:spcPct val="0"/>
        </a:spcAft>
        <a:defRPr sz="2800">
          <a:solidFill>
            <a:srgbClr val="003A70"/>
          </a:solidFill>
          <a:latin typeface="Arial" panose="020B0604020202020204" pitchFamily="34" charset="0"/>
        </a:defRPr>
      </a:lvl2pPr>
      <a:lvl3pPr algn="l" defTabSz="457200" rtl="0" fontAlgn="base">
        <a:spcBef>
          <a:spcPct val="0"/>
        </a:spcBef>
        <a:spcAft>
          <a:spcPct val="0"/>
        </a:spcAft>
        <a:defRPr sz="2800">
          <a:solidFill>
            <a:srgbClr val="003A70"/>
          </a:solidFill>
          <a:latin typeface="Arial" panose="020B0604020202020204" pitchFamily="34" charset="0"/>
        </a:defRPr>
      </a:lvl3pPr>
      <a:lvl4pPr algn="l" defTabSz="457200" rtl="0" fontAlgn="base">
        <a:spcBef>
          <a:spcPct val="0"/>
        </a:spcBef>
        <a:spcAft>
          <a:spcPct val="0"/>
        </a:spcAft>
        <a:defRPr sz="2800">
          <a:solidFill>
            <a:srgbClr val="003A70"/>
          </a:solidFill>
          <a:latin typeface="Arial" panose="020B0604020202020204" pitchFamily="34" charset="0"/>
        </a:defRPr>
      </a:lvl4pPr>
      <a:lvl5pPr algn="l" defTabSz="457200" rtl="0" fontAlgn="base">
        <a:spcBef>
          <a:spcPct val="0"/>
        </a:spcBef>
        <a:spcAft>
          <a:spcPct val="0"/>
        </a:spcAft>
        <a:defRPr sz="2800">
          <a:solidFill>
            <a:srgbClr val="003A70"/>
          </a:solidFill>
          <a:latin typeface="Arial" panose="020B0604020202020204" pitchFamily="34" charset="0"/>
        </a:defRPr>
      </a:lvl5pPr>
      <a:lvl6pPr marL="457200" algn="l" defTabSz="457200" rtl="0" fontAlgn="base">
        <a:spcBef>
          <a:spcPct val="0"/>
        </a:spcBef>
        <a:spcAft>
          <a:spcPct val="0"/>
        </a:spcAft>
        <a:defRPr sz="2800">
          <a:solidFill>
            <a:srgbClr val="003A70"/>
          </a:solidFill>
          <a:latin typeface="Arial" panose="020B0604020202020204" pitchFamily="34" charset="0"/>
        </a:defRPr>
      </a:lvl6pPr>
      <a:lvl7pPr marL="914400" algn="l" defTabSz="457200" rtl="0" fontAlgn="base">
        <a:spcBef>
          <a:spcPct val="0"/>
        </a:spcBef>
        <a:spcAft>
          <a:spcPct val="0"/>
        </a:spcAft>
        <a:defRPr sz="2800">
          <a:solidFill>
            <a:srgbClr val="003A70"/>
          </a:solidFill>
          <a:latin typeface="Arial" panose="020B0604020202020204" pitchFamily="34" charset="0"/>
        </a:defRPr>
      </a:lvl7pPr>
      <a:lvl8pPr marL="1371600" algn="l" defTabSz="457200" rtl="0" fontAlgn="base">
        <a:spcBef>
          <a:spcPct val="0"/>
        </a:spcBef>
        <a:spcAft>
          <a:spcPct val="0"/>
        </a:spcAft>
        <a:defRPr sz="2800">
          <a:solidFill>
            <a:srgbClr val="003A70"/>
          </a:solidFill>
          <a:latin typeface="Arial" panose="020B0604020202020204" pitchFamily="34" charset="0"/>
        </a:defRPr>
      </a:lvl8pPr>
      <a:lvl9pPr marL="1828800" algn="l" defTabSz="457200" rtl="0" fontAlgn="base">
        <a:spcBef>
          <a:spcPct val="0"/>
        </a:spcBef>
        <a:spcAft>
          <a:spcPct val="0"/>
        </a:spcAft>
        <a:defRPr sz="2800">
          <a:solidFill>
            <a:srgbClr val="003A70"/>
          </a:solidFill>
          <a:latin typeface="Arial" panose="020B0604020202020204" pitchFamily="34" charset="0"/>
        </a:defRPr>
      </a:lvl9pPr>
    </p:titleStyle>
    <p:bodyStyle>
      <a:lvl1pPr marL="342900" indent="-342900" algn="l" defTabSz="457200" rtl="0" fontAlgn="base">
        <a:spcBef>
          <a:spcPct val="20000"/>
        </a:spcBef>
        <a:spcAft>
          <a:spcPct val="0"/>
        </a:spcAft>
        <a:buFont typeface="Arial" panose="020B0604020202020204" pitchFamily="34" charset="0"/>
        <a:buChar char="−"/>
        <a:defRPr sz="2000" kern="1200">
          <a:solidFill>
            <a:schemeClr val="tx1"/>
          </a:solidFill>
          <a:latin typeface="Arial"/>
          <a:ea typeface="+mn-ea"/>
          <a:cs typeface="+mn-cs"/>
        </a:defRPr>
      </a:lvl1pPr>
      <a:lvl2pPr marL="742950" indent="-285750" algn="l" defTabSz="457200" rtl="0" fontAlgn="base">
        <a:spcBef>
          <a:spcPct val="20000"/>
        </a:spcBef>
        <a:spcAft>
          <a:spcPct val="0"/>
        </a:spcAft>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mailto:Leslie.Hutchins@ynhh.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18" Type="http://schemas.openxmlformats.org/officeDocument/2006/relationships/image" Target="../media/image76.svg"/><Relationship Id="rId3" Type="http://schemas.openxmlformats.org/officeDocument/2006/relationships/diagramLayout" Target="../diagrams/layout2.xml"/><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diagramData" Target="../diagrams/data2.xml"/><Relationship Id="rId16" Type="http://schemas.openxmlformats.org/officeDocument/2006/relationships/image" Target="../media/image74.svg"/><Relationship Id="rId20" Type="http://schemas.openxmlformats.org/officeDocument/2006/relationships/image" Target="../media/image78.svg"/><Relationship Id="rId1" Type="http://schemas.openxmlformats.org/officeDocument/2006/relationships/slideLayout" Target="../slideLayouts/slideLayout30.xml"/><Relationship Id="rId6" Type="http://schemas.microsoft.com/office/2007/relationships/diagramDrawing" Target="../diagrams/drawing2.xml"/><Relationship Id="rId11" Type="http://schemas.openxmlformats.org/officeDocument/2006/relationships/image" Target="../media/image69.png"/><Relationship Id="rId5" Type="http://schemas.openxmlformats.org/officeDocument/2006/relationships/diagramColors" Target="../diagrams/colors2.xml"/><Relationship Id="rId15" Type="http://schemas.openxmlformats.org/officeDocument/2006/relationships/image" Target="../media/image73.png"/><Relationship Id="rId10" Type="http://schemas.openxmlformats.org/officeDocument/2006/relationships/image" Target="../media/image68.png"/><Relationship Id="rId19" Type="http://schemas.openxmlformats.org/officeDocument/2006/relationships/image" Target="../media/image77.png"/><Relationship Id="rId4" Type="http://schemas.openxmlformats.org/officeDocument/2006/relationships/diagramQuickStyle" Target="../diagrams/quickStyle2.xml"/><Relationship Id="rId9" Type="http://schemas.openxmlformats.org/officeDocument/2006/relationships/image" Target="../media/image67.png"/><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91.png"/><Relationship Id="rId3" Type="http://schemas.openxmlformats.org/officeDocument/2006/relationships/diagramLayout" Target="../diagrams/layout3.xml"/><Relationship Id="rId7" Type="http://schemas.openxmlformats.org/officeDocument/2006/relationships/image" Target="../media/image85.png"/><Relationship Id="rId12" Type="http://schemas.openxmlformats.org/officeDocument/2006/relationships/image" Target="../media/image90.svg"/><Relationship Id="rId2" Type="http://schemas.openxmlformats.org/officeDocument/2006/relationships/diagramData" Target="../diagrams/data3.xml"/><Relationship Id="rId1" Type="http://schemas.openxmlformats.org/officeDocument/2006/relationships/slideLayout" Target="../slideLayouts/slideLayout29.xml"/><Relationship Id="rId6" Type="http://schemas.microsoft.com/office/2007/relationships/diagramDrawing" Target="../diagrams/drawing3.xml"/><Relationship Id="rId11" Type="http://schemas.openxmlformats.org/officeDocument/2006/relationships/image" Target="../media/image89.png"/><Relationship Id="rId5" Type="http://schemas.openxmlformats.org/officeDocument/2006/relationships/diagramColors" Target="../diagrams/colors3.xml"/><Relationship Id="rId10" Type="http://schemas.openxmlformats.org/officeDocument/2006/relationships/image" Target="../media/image88.svg"/><Relationship Id="rId4" Type="http://schemas.openxmlformats.org/officeDocument/2006/relationships/diagramQuickStyle" Target="../diagrams/quickStyle3.xml"/><Relationship Id="rId9" Type="http://schemas.openxmlformats.org/officeDocument/2006/relationships/image" Target="../media/image87.png"/><Relationship Id="rId14" Type="http://schemas.openxmlformats.org/officeDocument/2006/relationships/image" Target="../media/image92.svg"/></Relationships>
</file>

<file path=ppt/slides/_rels/slide1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5.svg"/></Relationships>
</file>

<file path=ppt/slides/_rels/slide22.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hyperlink" Target="https://ynhhs.sharepoint.com/sites/VirtualCare-Operations/Shared%20Documents/General/SLG%20-%20Virtual%20Care%20Update%204-4-25%20v5.pptx?web=1" TargetMode="External"/><Relationship Id="rId2" Type="http://schemas.openxmlformats.org/officeDocument/2006/relationships/notesSlide" Target="../notesSlides/notesSlide8.xml"/><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106.svg"/><Relationship Id="rId13" Type="http://schemas.openxmlformats.org/officeDocument/2006/relationships/image" Target="../media/image111.png"/><Relationship Id="rId18" Type="http://schemas.openxmlformats.org/officeDocument/2006/relationships/image" Target="../media/image116.svg"/><Relationship Id="rId26" Type="http://schemas.openxmlformats.org/officeDocument/2006/relationships/image" Target="../media/image124.svg"/><Relationship Id="rId3" Type="http://schemas.openxmlformats.org/officeDocument/2006/relationships/image" Target="../media/image101.png"/><Relationship Id="rId21" Type="http://schemas.openxmlformats.org/officeDocument/2006/relationships/image" Target="../media/image119.png"/><Relationship Id="rId7" Type="http://schemas.openxmlformats.org/officeDocument/2006/relationships/image" Target="../media/image105.png"/><Relationship Id="rId12" Type="http://schemas.openxmlformats.org/officeDocument/2006/relationships/image" Target="../media/image110.svg"/><Relationship Id="rId17" Type="http://schemas.openxmlformats.org/officeDocument/2006/relationships/image" Target="../media/image115.png"/><Relationship Id="rId25" Type="http://schemas.openxmlformats.org/officeDocument/2006/relationships/image" Target="../media/image123.png"/><Relationship Id="rId2" Type="http://schemas.openxmlformats.org/officeDocument/2006/relationships/notesSlide" Target="../notesSlides/notesSlide12.xml"/><Relationship Id="rId16" Type="http://schemas.openxmlformats.org/officeDocument/2006/relationships/image" Target="../media/image114.svg"/><Relationship Id="rId20" Type="http://schemas.openxmlformats.org/officeDocument/2006/relationships/image" Target="../media/image118.svg"/><Relationship Id="rId1" Type="http://schemas.openxmlformats.org/officeDocument/2006/relationships/slideLayout" Target="../slideLayouts/slideLayout14.xml"/><Relationship Id="rId6" Type="http://schemas.openxmlformats.org/officeDocument/2006/relationships/image" Target="../media/image104.svg"/><Relationship Id="rId11" Type="http://schemas.openxmlformats.org/officeDocument/2006/relationships/image" Target="../media/image109.png"/><Relationship Id="rId24" Type="http://schemas.openxmlformats.org/officeDocument/2006/relationships/image" Target="../media/image122.svg"/><Relationship Id="rId5" Type="http://schemas.openxmlformats.org/officeDocument/2006/relationships/image" Target="../media/image103.png"/><Relationship Id="rId15" Type="http://schemas.openxmlformats.org/officeDocument/2006/relationships/image" Target="../media/image113.png"/><Relationship Id="rId23" Type="http://schemas.openxmlformats.org/officeDocument/2006/relationships/image" Target="../media/image121.png"/><Relationship Id="rId28" Type="http://schemas.openxmlformats.org/officeDocument/2006/relationships/image" Target="../media/image126.svg"/><Relationship Id="rId10" Type="http://schemas.openxmlformats.org/officeDocument/2006/relationships/image" Target="../media/image108.svg"/><Relationship Id="rId19" Type="http://schemas.openxmlformats.org/officeDocument/2006/relationships/image" Target="../media/image117.png"/><Relationship Id="rId4" Type="http://schemas.openxmlformats.org/officeDocument/2006/relationships/image" Target="../media/image102.svg"/><Relationship Id="rId9" Type="http://schemas.openxmlformats.org/officeDocument/2006/relationships/image" Target="../media/image107.png"/><Relationship Id="rId14" Type="http://schemas.openxmlformats.org/officeDocument/2006/relationships/image" Target="../media/image112.svg"/><Relationship Id="rId22" Type="http://schemas.openxmlformats.org/officeDocument/2006/relationships/image" Target="../media/image120.svg"/><Relationship Id="rId27" Type="http://schemas.openxmlformats.org/officeDocument/2006/relationships/image" Target="../media/image125.png"/></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0.sv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svg"/><Relationship Id="rId9" Type="http://schemas.openxmlformats.org/officeDocument/2006/relationships/image" Target="../media/image1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32839-5664-E1C8-1797-674908AC14D2}"/>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CD5A7835-3C70-CF68-D842-86D3E78065A5}"/>
              </a:ext>
            </a:extLst>
          </p:cNvPr>
          <p:cNvSpPr>
            <a:spLocks noGrp="1"/>
          </p:cNvSpPr>
          <p:nvPr>
            <p:ph type="subTitle" idx="1"/>
          </p:nvPr>
        </p:nvSpPr>
        <p:spPr>
          <a:xfrm>
            <a:off x="4324574" y="1108038"/>
            <a:ext cx="4819426" cy="2416417"/>
          </a:xfrm>
        </p:spPr>
        <p:txBody>
          <a:bodyPr>
            <a:normAutofit/>
          </a:bodyPr>
          <a:lstStyle/>
          <a:p>
            <a:endParaRPr lang="en-US" b="1" dirty="0"/>
          </a:p>
          <a:p>
            <a:r>
              <a:rPr lang="en-US" b="1" dirty="0"/>
              <a:t>Implementing a Virtual Care Model Program</a:t>
            </a:r>
          </a:p>
          <a:p>
            <a:r>
              <a:rPr lang="en-US" sz="2600" dirty="0"/>
              <a:t>NENIC Trends Conference</a:t>
            </a:r>
          </a:p>
        </p:txBody>
      </p:sp>
      <p:sp>
        <p:nvSpPr>
          <p:cNvPr id="9" name="Text Placeholder 3">
            <a:extLst>
              <a:ext uri="{FF2B5EF4-FFF2-40B4-BE49-F238E27FC236}">
                <a16:creationId xmlns:a16="http://schemas.microsoft.com/office/drawing/2014/main" id="{5D34E21E-9887-FFF4-D7BA-7E97999387EB}"/>
              </a:ext>
            </a:extLst>
          </p:cNvPr>
          <p:cNvSpPr>
            <a:spLocks noGrp="1"/>
          </p:cNvSpPr>
          <p:nvPr/>
        </p:nvSpPr>
        <p:spPr>
          <a:xfrm>
            <a:off x="503973" y="4077705"/>
            <a:ext cx="8069378" cy="1488320"/>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ct val="20000"/>
              </a:spcBef>
              <a:buFontTx/>
              <a:buNone/>
              <a:defRPr sz="2000" kern="1200" baseline="0">
                <a:solidFill>
                  <a:srgbClr val="003A70"/>
                </a:solidFill>
                <a:latin typeface="Arial"/>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3A70"/>
                </a:solidFill>
                <a:effectLst/>
                <a:uLnTx/>
                <a:uFillTx/>
                <a:latin typeface="Arial"/>
                <a:ea typeface="+mn-ea"/>
                <a:cs typeface="+mn-cs"/>
              </a:rPr>
              <a:t>May 30</a:t>
            </a:r>
            <a:r>
              <a:rPr kumimoji="0" lang="en-US" sz="2000" b="0" i="0" u="none" strike="noStrike" kern="1200" cap="none" spc="0" normalizeH="0" baseline="30000" noProof="0" dirty="0">
                <a:ln>
                  <a:noFill/>
                </a:ln>
                <a:solidFill>
                  <a:srgbClr val="003A70"/>
                </a:solidFill>
                <a:effectLst/>
                <a:uLnTx/>
                <a:uFillTx/>
                <a:latin typeface="Arial"/>
                <a:ea typeface="+mn-ea"/>
                <a:cs typeface="+mn-cs"/>
              </a:rPr>
              <a:t>th</a:t>
            </a:r>
            <a:r>
              <a:rPr kumimoji="0" lang="en-US" sz="2000" b="0" i="0" u="none" strike="noStrike" kern="1200" cap="none" spc="0" normalizeH="0" baseline="0" noProof="0" dirty="0">
                <a:ln>
                  <a:noFill/>
                </a:ln>
                <a:solidFill>
                  <a:srgbClr val="003A70"/>
                </a:solidFill>
                <a:effectLst/>
                <a:uLnTx/>
                <a:uFillTx/>
                <a:latin typeface="Arial"/>
                <a:ea typeface="+mn-ea"/>
                <a:cs typeface="+mn-cs"/>
              </a:rPr>
              <a:t>, 2025</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3A7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3A70"/>
                </a:solidFill>
                <a:effectLst/>
                <a:uLnTx/>
                <a:uFillTx/>
                <a:latin typeface="Arial"/>
                <a:ea typeface="+mn-ea"/>
                <a:cs typeface="+mn-cs"/>
              </a:rPr>
              <a:t>Leslie Hutchins MBA, BSN, RN, NI-BC, NE-BC</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000" b="0" i="0" u="none" strike="noStrike" kern="1200" cap="none" spc="0" normalizeH="0" baseline="0" noProof="0" dirty="0">
                <a:ln>
                  <a:noFill/>
                </a:ln>
                <a:solidFill>
                  <a:srgbClr val="003A70"/>
                </a:solidFill>
                <a:effectLst/>
                <a:uLnTx/>
                <a:uFillTx/>
                <a:latin typeface="Arial"/>
                <a:ea typeface="+mn-ea"/>
                <a:cs typeface="+mn-cs"/>
              </a:rPr>
              <a:t>Chief Nursing Information Officer at Yale New Haven Health</a:t>
            </a:r>
          </a:p>
          <a:p>
            <a:pPr marL="0" marR="0" lvl="0" indent="0" algn="l" defTabSz="457200" rtl="0" eaLnBrk="1" fontAlgn="auto" latinLnBrk="0" hangingPunct="1">
              <a:lnSpc>
                <a:spcPct val="100000"/>
              </a:lnSpc>
              <a:spcBef>
                <a:spcPct val="20000"/>
              </a:spcBef>
              <a:spcAft>
                <a:spcPts val="0"/>
              </a:spcAft>
              <a:buClrTx/>
              <a:buSzTx/>
              <a:buFontTx/>
              <a:buNone/>
              <a:tabLst/>
              <a:defRPr/>
            </a:pPr>
            <a:r>
              <a:rPr lang="en-US" dirty="0"/>
              <a:t>Email: </a:t>
            </a:r>
            <a:r>
              <a:rPr lang="en-US" dirty="0">
                <a:hlinkClick r:id="rId2"/>
              </a:rPr>
              <a:t>Leslie.Hutchins@ynhh.org</a:t>
            </a:r>
            <a:endParaRPr lang="en-US" dirty="0"/>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3A7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3A7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3A70"/>
              </a:solidFill>
              <a:effectLst/>
              <a:uLnTx/>
              <a:uFillTx/>
              <a:latin typeface="Arial"/>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sz="2000" b="0" i="0" u="none" strike="noStrike" kern="1200" cap="none" spc="0" normalizeH="0" baseline="0" noProof="0" dirty="0">
              <a:ln>
                <a:noFill/>
              </a:ln>
              <a:solidFill>
                <a:srgbClr val="003A70"/>
              </a:solidFill>
              <a:effectLst/>
              <a:uLnTx/>
              <a:uFillTx/>
              <a:latin typeface="Arial"/>
              <a:ea typeface="+mn-ea"/>
              <a:cs typeface="+mn-cs"/>
            </a:endParaRPr>
          </a:p>
        </p:txBody>
      </p:sp>
      <p:pic>
        <p:nvPicPr>
          <p:cNvPr id="5" name="Picture 4" descr="Create an image of a virtual nurse in a healthcare setting, showcasing the integration of technology in patient care. The virtual nurse should be interacting with patients through a digital interface, such as a tablet or computer screen. Include elements that represent the SMART platform, AI-enabled workflows, and digital health applications. Use a modern and clean design with a focus on patient and family engagement. Incorporate colors that convey a sense of trust and professionalism, such as blue and white. The mood should be supportive and innovative, highlighting the benefits of virtual nursing for both patients and healthcare providers.">
            <a:extLst>
              <a:ext uri="{FF2B5EF4-FFF2-40B4-BE49-F238E27FC236}">
                <a16:creationId xmlns:a16="http://schemas.microsoft.com/office/drawing/2014/main" id="{EE03218F-C30C-D454-28AF-BBC24E0B8FDB}"/>
              </a:ext>
            </a:extLst>
          </p:cNvPr>
          <p:cNvPicPr>
            <a:picLocks noChangeAspect="1"/>
          </p:cNvPicPr>
          <p:nvPr/>
        </p:nvPicPr>
        <p:blipFill>
          <a:blip r:embed="rId3"/>
          <a:stretch>
            <a:fillRect/>
          </a:stretch>
        </p:blipFill>
        <p:spPr>
          <a:xfrm>
            <a:off x="570155" y="142427"/>
            <a:ext cx="3548634" cy="3548634"/>
          </a:xfrm>
          <a:prstGeom prst="rect">
            <a:avLst/>
          </a:prstGeom>
        </p:spPr>
      </p:pic>
    </p:spTree>
    <p:extLst>
      <p:ext uri="{BB962C8B-B14F-4D97-AF65-F5344CB8AC3E}">
        <p14:creationId xmlns:p14="http://schemas.microsoft.com/office/powerpoint/2010/main" val="2889825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54CE6-C37A-95A9-5430-6AFB66D6AF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E114FA-D03C-182B-BECC-BC23734C2395}"/>
              </a:ext>
            </a:extLst>
          </p:cNvPr>
          <p:cNvSpPr>
            <a:spLocks noGrp="1"/>
          </p:cNvSpPr>
          <p:nvPr>
            <p:ph type="title"/>
          </p:nvPr>
        </p:nvSpPr>
        <p:spPr>
          <a:xfrm>
            <a:off x="457200" y="274638"/>
            <a:ext cx="8229600" cy="1143000"/>
          </a:xfrm>
        </p:spPr>
        <p:txBody>
          <a:bodyPr anchor="ctr">
            <a:normAutofit/>
          </a:bodyPr>
          <a:lstStyle/>
          <a:p>
            <a:r>
              <a:rPr lang="en-US"/>
              <a:t>Getting Started (Proof of Concept)</a:t>
            </a:r>
            <a:endParaRPr lang="en-US" dirty="0"/>
          </a:p>
        </p:txBody>
      </p:sp>
      <p:sp>
        <p:nvSpPr>
          <p:cNvPr id="3" name="Content Placeholder 2">
            <a:extLst>
              <a:ext uri="{FF2B5EF4-FFF2-40B4-BE49-F238E27FC236}">
                <a16:creationId xmlns:a16="http://schemas.microsoft.com/office/drawing/2014/main" id="{10621E8F-E85E-D547-1707-27A5ECD85553}"/>
              </a:ext>
            </a:extLst>
          </p:cNvPr>
          <p:cNvSpPr>
            <a:spLocks noGrp="1"/>
          </p:cNvSpPr>
          <p:nvPr>
            <p:ph sz="half" idx="1"/>
          </p:nvPr>
        </p:nvSpPr>
        <p:spPr>
          <a:xfrm>
            <a:off x="457199" y="1600200"/>
            <a:ext cx="4874111" cy="4525963"/>
          </a:xfrm>
        </p:spPr>
        <p:txBody>
          <a:bodyPr>
            <a:normAutofit fontScale="85000" lnSpcReduction="10000"/>
          </a:bodyPr>
          <a:lstStyle/>
          <a:p>
            <a:pPr marL="285750" lvl="1" indent="-285750">
              <a:lnSpc>
                <a:spcPct val="90000"/>
              </a:lnSpc>
              <a:spcAft>
                <a:spcPts val="1200"/>
              </a:spcAft>
              <a:buFont typeface="Arial" panose="020B0604020202020204" pitchFamily="34" charset="0"/>
              <a:buChar char="•"/>
              <a:defRPr/>
            </a:pPr>
            <a:r>
              <a:rPr lang="en-US" sz="1900" dirty="0">
                <a:latin typeface="Arial" panose="020B0604020202020204" pitchFamily="34" charset="0"/>
                <a:cs typeface="Arial" panose="020B0604020202020204" pitchFamily="34" charset="0"/>
              </a:rPr>
              <a:t>Decision made to take advantage of technology and workflows utilized during the pandemic. </a:t>
            </a:r>
          </a:p>
          <a:p>
            <a:pPr marL="285750" lvl="1" indent="-285750">
              <a:lnSpc>
                <a:spcPct val="90000"/>
              </a:lnSpc>
              <a:spcAft>
                <a:spcPts val="1200"/>
              </a:spcAft>
              <a:buFont typeface="Arial" panose="020B0604020202020204" pitchFamily="34" charset="0"/>
              <a:buChar char="•"/>
              <a:defRPr/>
            </a:pPr>
            <a:r>
              <a:rPr lang="en-US" sz="1900" dirty="0">
                <a:latin typeface="Arial" panose="020B0604020202020204" pitchFamily="34" charset="0"/>
                <a:cs typeface="Arial" panose="020B0604020202020204" pitchFamily="34" charset="0"/>
              </a:rPr>
              <a:t>At 3 of our 5 campuses, an audio-visual solution was deployed during the pandemic that allowed for the clinical team and family to interact with the patient via the patient's tv.</a:t>
            </a:r>
          </a:p>
          <a:p>
            <a:pPr marL="285750" lvl="1" indent="-285750">
              <a:lnSpc>
                <a:spcPct val="90000"/>
              </a:lnSpc>
              <a:spcAft>
                <a:spcPts val="1200"/>
              </a:spcAft>
              <a:buFont typeface="Arial" panose="020B0604020202020204" pitchFamily="34" charset="0"/>
              <a:buChar char="•"/>
              <a:defRPr/>
            </a:pPr>
            <a:r>
              <a:rPr lang="en-US" sz="1900" dirty="0">
                <a:latin typeface="Arial" panose="020B0604020202020204" pitchFamily="34" charset="0"/>
                <a:cs typeface="Arial" panose="020B0604020202020204" pitchFamily="34" charset="0"/>
              </a:rPr>
              <a:t>Virtual Care team partnered with Hospital Nurse Leaders</a:t>
            </a:r>
          </a:p>
          <a:p>
            <a:pPr marL="285750" lvl="1" indent="-285750">
              <a:lnSpc>
                <a:spcPct val="90000"/>
              </a:lnSpc>
              <a:spcAft>
                <a:spcPts val="1200"/>
              </a:spcAft>
              <a:buFont typeface="Arial" panose="020B0604020202020204" pitchFamily="34" charset="0"/>
              <a:buChar char="•"/>
              <a:defRPr/>
            </a:pPr>
            <a:r>
              <a:rPr lang="en-US" sz="1900" dirty="0">
                <a:latin typeface="Arial" panose="020B0604020202020204" pitchFamily="34" charset="0"/>
                <a:cs typeface="Arial" panose="020B0604020202020204" pitchFamily="34" charset="0"/>
              </a:rPr>
              <a:t>Spoke with and assessed other health systems who already initiated a virtual care model</a:t>
            </a:r>
          </a:p>
          <a:p>
            <a:pPr marL="285750" lvl="1" indent="-285750">
              <a:lnSpc>
                <a:spcPct val="90000"/>
              </a:lnSpc>
              <a:spcAft>
                <a:spcPts val="1200"/>
              </a:spcAft>
              <a:buFont typeface="Arial" panose="020B0604020202020204" pitchFamily="34" charset="0"/>
              <a:buChar char="•"/>
              <a:defRPr/>
            </a:pPr>
            <a:r>
              <a:rPr lang="en-US" sz="1900" dirty="0">
                <a:latin typeface="Arial" panose="020B0604020202020204" pitchFamily="34" charset="0"/>
                <a:cs typeface="Arial" panose="020B0604020202020204" pitchFamily="34" charset="0"/>
              </a:rPr>
              <a:t>Took a thoughtful approach when determining the first Virtual Nurse Candidate(s): knowledge/experience, interaction with patients, staff, and technology </a:t>
            </a:r>
          </a:p>
          <a:p>
            <a:pPr marL="0" indent="0">
              <a:lnSpc>
                <a:spcPct val="90000"/>
              </a:lnSpc>
              <a:spcAft>
                <a:spcPts val="900"/>
              </a:spcAft>
              <a:buClr>
                <a:srgbClr val="3700B2"/>
              </a:buClr>
              <a:buNone/>
              <a:defRPr/>
            </a:pPr>
            <a:endParaRPr lang="en-US" sz="1400" dirty="0"/>
          </a:p>
        </p:txBody>
      </p:sp>
      <p:pic>
        <p:nvPicPr>
          <p:cNvPr id="4" name="Picture 3">
            <a:extLst>
              <a:ext uri="{FF2B5EF4-FFF2-40B4-BE49-F238E27FC236}">
                <a16:creationId xmlns:a16="http://schemas.microsoft.com/office/drawing/2014/main" id="{F836DEF9-E3C1-7686-0962-CC5453FC6ADA}"/>
              </a:ext>
            </a:extLst>
          </p:cNvPr>
          <p:cNvPicPr>
            <a:picLocks noChangeAspect="1"/>
          </p:cNvPicPr>
          <p:nvPr/>
        </p:nvPicPr>
        <p:blipFill>
          <a:blip r:embed="rId2"/>
          <a:srcRect l="10701" r="27281" b="-3"/>
          <a:stretch>
            <a:fillRect/>
          </a:stretch>
        </p:blipFill>
        <p:spPr>
          <a:xfrm>
            <a:off x="5460403" y="1548791"/>
            <a:ext cx="3355489" cy="3760417"/>
          </a:xfrm>
          <a:prstGeom prst="rect">
            <a:avLst/>
          </a:prstGeom>
          <a:noFill/>
        </p:spPr>
      </p:pic>
    </p:spTree>
    <p:extLst>
      <p:ext uri="{BB962C8B-B14F-4D97-AF65-F5344CB8AC3E}">
        <p14:creationId xmlns:p14="http://schemas.microsoft.com/office/powerpoint/2010/main" val="2933102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28831-D9BC-2010-E863-0B980F49E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61BCD8-0F30-8C6E-814A-95A909281EBC}"/>
              </a:ext>
            </a:extLst>
          </p:cNvPr>
          <p:cNvSpPr>
            <a:spLocks noGrp="1"/>
          </p:cNvSpPr>
          <p:nvPr>
            <p:ph type="title"/>
          </p:nvPr>
        </p:nvSpPr>
        <p:spPr/>
        <p:txBody>
          <a:bodyPr/>
          <a:lstStyle/>
          <a:p>
            <a:r>
              <a:rPr lang="en-US" sz="2800" dirty="0"/>
              <a:t>Getting Started (Proof of Concept)</a:t>
            </a:r>
            <a:endParaRPr lang="en-US" dirty="0"/>
          </a:p>
        </p:txBody>
      </p:sp>
      <p:sp>
        <p:nvSpPr>
          <p:cNvPr id="3" name="Content Placeholder 2">
            <a:extLst>
              <a:ext uri="{FF2B5EF4-FFF2-40B4-BE49-F238E27FC236}">
                <a16:creationId xmlns:a16="http://schemas.microsoft.com/office/drawing/2014/main" id="{B4AAA267-E3A2-2B7D-253E-D72774E89E00}"/>
              </a:ext>
            </a:extLst>
          </p:cNvPr>
          <p:cNvSpPr>
            <a:spLocks noGrp="1"/>
          </p:cNvSpPr>
          <p:nvPr>
            <p:ph idx="1"/>
          </p:nvPr>
        </p:nvSpPr>
        <p:spPr>
          <a:xfrm>
            <a:off x="457200" y="1600200"/>
            <a:ext cx="8229600" cy="4525963"/>
          </a:xfrm>
        </p:spPr>
        <p:txBody>
          <a:bodyPr>
            <a:normAutofit/>
          </a:bodyPr>
          <a:lstStyle/>
          <a:p>
            <a:pPr marL="0" lvl="1" indent="0">
              <a:lnSpc>
                <a:spcPct val="80000"/>
              </a:lnSpc>
              <a:spcAft>
                <a:spcPts val="1200"/>
              </a:spcAft>
              <a:buNone/>
              <a:defRPr/>
            </a:pPr>
            <a:r>
              <a:rPr lang="en-US" sz="1600" dirty="0">
                <a:latin typeface="Arial" panose="020B0604020202020204" pitchFamily="34" charset="0"/>
                <a:cs typeface="Arial" panose="020B0604020202020204" pitchFamily="34" charset="0"/>
              </a:rPr>
              <a:t>Determine the Initial Scope </a:t>
            </a:r>
          </a:p>
          <a:p>
            <a:pPr marL="285750" lvl="1">
              <a:lnSpc>
                <a:spcPct val="80000"/>
              </a:lnSpc>
              <a:spcAft>
                <a:spcPts val="12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Partner with Nurse Leaders and Staff</a:t>
            </a:r>
          </a:p>
          <a:p>
            <a:pPr marL="285750" lvl="1">
              <a:lnSpc>
                <a:spcPct val="80000"/>
              </a:lnSpc>
              <a:spcAft>
                <a:spcPts val="12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1 RN for 2 Med/Surg Units (1:50 ratio)</a:t>
            </a:r>
          </a:p>
          <a:p>
            <a:pPr marL="285750" lvl="1">
              <a:lnSpc>
                <a:spcPct val="80000"/>
              </a:lnSpc>
              <a:spcAft>
                <a:spcPts val="12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Support Admission and Discharges</a:t>
            </a:r>
          </a:p>
          <a:p>
            <a:pPr marL="285750" lvl="1">
              <a:lnSpc>
                <a:spcPct val="80000"/>
              </a:lnSpc>
              <a:spcAft>
                <a:spcPts val="1200"/>
              </a:spcAft>
              <a:buFont typeface="Arial" panose="020B0604020202020204" pitchFamily="34" charset="0"/>
              <a:buChar char="•"/>
              <a:defRPr/>
            </a:pPr>
            <a:endParaRPr lang="en-US" sz="1600" dirty="0">
              <a:latin typeface="Arial" panose="020B0604020202020204" pitchFamily="34" charset="0"/>
              <a:cs typeface="Arial" panose="020B0604020202020204" pitchFamily="34" charset="0"/>
            </a:endParaRPr>
          </a:p>
          <a:p>
            <a:pPr marL="0" lvl="1" indent="0">
              <a:lnSpc>
                <a:spcPct val="80000"/>
              </a:lnSpc>
              <a:spcAft>
                <a:spcPts val="1200"/>
              </a:spcAft>
              <a:buNone/>
              <a:defRPr/>
            </a:pPr>
            <a:r>
              <a:rPr lang="en-US" sz="1600" dirty="0">
                <a:latin typeface="Arial" panose="020B0604020202020204" pitchFamily="34" charset="0"/>
                <a:cs typeface="Arial" panose="020B0604020202020204" pitchFamily="34" charset="0"/>
              </a:rPr>
              <a:t>Determine Virtual Nurse support schedule</a:t>
            </a:r>
          </a:p>
          <a:p>
            <a:pPr marL="285750" lvl="1">
              <a:lnSpc>
                <a:spcPct val="80000"/>
              </a:lnSpc>
              <a:spcAft>
                <a:spcPts val="12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7am-7pm</a:t>
            </a:r>
          </a:p>
          <a:p>
            <a:pPr marL="285750" lvl="1">
              <a:lnSpc>
                <a:spcPct val="80000"/>
              </a:lnSpc>
              <a:spcAft>
                <a:spcPts val="12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Ideally 7 days a week but started with 1 RN Monday—Friday</a:t>
            </a:r>
          </a:p>
          <a:p>
            <a:pPr marL="285750" lvl="1">
              <a:lnSpc>
                <a:spcPct val="80000"/>
              </a:lnSpc>
              <a:spcAft>
                <a:spcPts val="1200"/>
              </a:spcAft>
              <a:buFont typeface="Arial" panose="020B0604020202020204" pitchFamily="34" charset="0"/>
              <a:buChar char="•"/>
              <a:defRPr/>
            </a:pPr>
            <a:r>
              <a:rPr lang="en-US" sz="1600" dirty="0">
                <a:latin typeface="Arial" panose="020B0604020202020204" pitchFamily="34" charset="0"/>
                <a:cs typeface="Arial" panose="020B0604020202020204" pitchFamily="34" charset="0"/>
              </a:rPr>
              <a:t>Communication of the Virtual Nurse’s schedule and Unit Partnership is Critical</a:t>
            </a:r>
          </a:p>
          <a:p>
            <a:pPr marL="0" indent="0">
              <a:lnSpc>
                <a:spcPct val="110000"/>
              </a:lnSpc>
              <a:spcAft>
                <a:spcPts val="900"/>
              </a:spcAft>
              <a:buClr>
                <a:srgbClr val="3700B2"/>
              </a:buClr>
              <a:buNone/>
              <a:defRPr/>
            </a:pPr>
            <a:endParaRPr lang="en-US" dirty="0"/>
          </a:p>
        </p:txBody>
      </p:sp>
      <p:pic>
        <p:nvPicPr>
          <p:cNvPr id="5" name="Picture 4">
            <a:extLst>
              <a:ext uri="{FF2B5EF4-FFF2-40B4-BE49-F238E27FC236}">
                <a16:creationId xmlns:a16="http://schemas.microsoft.com/office/drawing/2014/main" id="{43F2889D-0060-1C71-DA1A-31E33AD7DF08}"/>
              </a:ext>
            </a:extLst>
          </p:cNvPr>
          <p:cNvPicPr>
            <a:picLocks noChangeAspect="1"/>
          </p:cNvPicPr>
          <p:nvPr/>
        </p:nvPicPr>
        <p:blipFill>
          <a:blip r:embed="rId2"/>
          <a:stretch>
            <a:fillRect/>
          </a:stretch>
        </p:blipFill>
        <p:spPr>
          <a:xfrm>
            <a:off x="5583219" y="1232070"/>
            <a:ext cx="3368679" cy="2239998"/>
          </a:xfrm>
          <a:prstGeom prst="rect">
            <a:avLst/>
          </a:prstGeom>
        </p:spPr>
      </p:pic>
    </p:spTree>
    <p:extLst>
      <p:ext uri="{BB962C8B-B14F-4D97-AF65-F5344CB8AC3E}">
        <p14:creationId xmlns:p14="http://schemas.microsoft.com/office/powerpoint/2010/main" val="318457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B524-B50D-8805-4AC6-1E93C5E7D22D}"/>
              </a:ext>
            </a:extLst>
          </p:cNvPr>
          <p:cNvSpPr>
            <a:spLocks noGrp="1"/>
          </p:cNvSpPr>
          <p:nvPr>
            <p:ph type="title"/>
          </p:nvPr>
        </p:nvSpPr>
        <p:spPr/>
        <p:txBody>
          <a:bodyPr/>
          <a:lstStyle/>
          <a:p>
            <a:r>
              <a:rPr lang="en-US" dirty="0"/>
              <a:t>Getting Started – Initial Lessons</a:t>
            </a:r>
          </a:p>
        </p:txBody>
      </p:sp>
      <p:sp>
        <p:nvSpPr>
          <p:cNvPr id="3" name="Content Placeholder 2">
            <a:extLst>
              <a:ext uri="{FF2B5EF4-FFF2-40B4-BE49-F238E27FC236}">
                <a16:creationId xmlns:a16="http://schemas.microsoft.com/office/drawing/2014/main" id="{93A17DB8-4E2D-FD86-9B1F-6E6F65AB12F7}"/>
              </a:ext>
            </a:extLst>
          </p:cNvPr>
          <p:cNvSpPr>
            <a:spLocks noGrp="1"/>
          </p:cNvSpPr>
          <p:nvPr>
            <p:ph idx="1"/>
          </p:nvPr>
        </p:nvSpPr>
        <p:spPr>
          <a:xfrm>
            <a:off x="457200" y="1600200"/>
            <a:ext cx="5653144" cy="4525963"/>
          </a:xfrm>
        </p:spPr>
        <p:txBody>
          <a:bodyPr>
            <a:normAutofit fontScale="85000" lnSpcReduction="10000"/>
          </a:bodyPr>
          <a:lstStyle/>
          <a:p>
            <a:pPr marL="0" lvl="1" indent="0">
              <a:lnSpc>
                <a:spcPct val="110000"/>
              </a:lnSpc>
              <a:spcAft>
                <a:spcPts val="1200"/>
              </a:spcAft>
              <a:buNone/>
              <a:defRPr/>
            </a:pPr>
            <a:r>
              <a:rPr lang="en-US" altLang="en-US" sz="1800" dirty="0">
                <a:latin typeface="Arial" panose="020B0604020202020204" pitchFamily="34" charset="0"/>
                <a:cs typeface="Arial" panose="020B0604020202020204" pitchFamily="34" charset="0"/>
              </a:rPr>
              <a:t>Ensuring bedside teams have confidence in the workflows, that the Virtual Nurse is part of the care team and is used effectively:</a:t>
            </a:r>
          </a:p>
          <a:p>
            <a:pPr marL="285750" lvl="1">
              <a:lnSpc>
                <a:spcPct val="110000"/>
              </a:lnSpc>
              <a:spcAft>
                <a:spcPts val="120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Virtual Nurse outreach</a:t>
            </a:r>
          </a:p>
          <a:p>
            <a:pPr marL="285750" lvl="1">
              <a:lnSpc>
                <a:spcPct val="110000"/>
              </a:lnSpc>
              <a:spcAft>
                <a:spcPts val="120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Requires oversight of nurse manager in first few weeks</a:t>
            </a:r>
          </a:p>
          <a:p>
            <a:pPr marL="285750" lvl="1" indent="-285750">
              <a:lnSpc>
                <a:spcPct val="110000"/>
              </a:lnSpc>
              <a:spcAft>
                <a:spcPts val="120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Establish communication process</a:t>
            </a:r>
          </a:p>
          <a:p>
            <a:pPr marL="0" lvl="1" indent="0">
              <a:lnSpc>
                <a:spcPct val="110000"/>
              </a:lnSpc>
              <a:spcAft>
                <a:spcPts val="1200"/>
              </a:spcAft>
              <a:buNone/>
              <a:defRPr/>
            </a:pPr>
            <a:r>
              <a:rPr lang="en-US" altLang="en-US" sz="1800" dirty="0">
                <a:latin typeface="Arial" panose="020B0604020202020204" pitchFamily="34" charset="0"/>
                <a:cs typeface="Arial" panose="020B0604020202020204" pitchFamily="34" charset="0"/>
              </a:rPr>
              <a:t>Initial Outcomes on the units with a Virtual Nurse:</a:t>
            </a:r>
          </a:p>
          <a:p>
            <a:pPr marL="285750" lvl="1" indent="-285750">
              <a:lnSpc>
                <a:spcPct val="110000"/>
              </a:lnSpc>
              <a:spcAft>
                <a:spcPts val="120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Patient Satisfaction increased</a:t>
            </a:r>
          </a:p>
          <a:p>
            <a:pPr marL="285750" lvl="1" indent="-285750">
              <a:lnSpc>
                <a:spcPct val="110000"/>
              </a:lnSpc>
              <a:spcAft>
                <a:spcPts val="120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Nursing team satisfaction</a:t>
            </a:r>
          </a:p>
          <a:p>
            <a:pPr marL="285750" lvl="1" indent="-285750">
              <a:lnSpc>
                <a:spcPct val="110000"/>
              </a:lnSpc>
              <a:spcAft>
                <a:spcPts val="120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Technology limitations recognized: Need Omnichannel Solution for multiple workflows and use cases</a:t>
            </a:r>
          </a:p>
        </p:txBody>
      </p:sp>
      <p:pic>
        <p:nvPicPr>
          <p:cNvPr id="4" name="Picture 8">
            <a:extLst>
              <a:ext uri="{FF2B5EF4-FFF2-40B4-BE49-F238E27FC236}">
                <a16:creationId xmlns:a16="http://schemas.microsoft.com/office/drawing/2014/main" id="{F4A96B8F-C50C-5F48-989F-D762662FC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009" y="1600931"/>
            <a:ext cx="24638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7204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0CDF9-E4BA-FD6B-4A9B-315477C36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22151B-803A-863A-A5FC-D4CDF3BB3DBC}"/>
              </a:ext>
            </a:extLst>
          </p:cNvPr>
          <p:cNvSpPr>
            <a:spLocks noGrp="1"/>
          </p:cNvSpPr>
          <p:nvPr>
            <p:ph type="title"/>
          </p:nvPr>
        </p:nvSpPr>
        <p:spPr/>
        <p:txBody>
          <a:bodyPr/>
          <a:lstStyle/>
          <a:p>
            <a:r>
              <a:rPr lang="en-US" dirty="0"/>
              <a:t>Getting Started – Initial Lessons</a:t>
            </a:r>
          </a:p>
        </p:txBody>
      </p:sp>
      <p:graphicFrame>
        <p:nvGraphicFramePr>
          <p:cNvPr id="4" name="Diagram 3">
            <a:extLst>
              <a:ext uri="{FF2B5EF4-FFF2-40B4-BE49-F238E27FC236}">
                <a16:creationId xmlns:a16="http://schemas.microsoft.com/office/drawing/2014/main" id="{5DD44D88-DF60-DA85-CA0E-96D574D52619}"/>
              </a:ext>
            </a:extLst>
          </p:cNvPr>
          <p:cNvGraphicFramePr/>
          <p:nvPr>
            <p:extLst>
              <p:ext uri="{D42A27DB-BD31-4B8C-83A1-F6EECF244321}">
                <p14:modId xmlns:p14="http://schemas.microsoft.com/office/powerpoint/2010/main" val="4232522233"/>
              </p:ext>
            </p:extLst>
          </p:nvPr>
        </p:nvGraphicFramePr>
        <p:xfrm>
          <a:off x="817581" y="1397000"/>
          <a:ext cx="7627172" cy="5261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42046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7B1D7-91C2-D947-BBA5-29F473C0CD66}"/>
              </a:ext>
            </a:extLst>
          </p:cNvPr>
          <p:cNvSpPr>
            <a:spLocks noGrp="1"/>
          </p:cNvSpPr>
          <p:nvPr>
            <p:ph type="title"/>
          </p:nvPr>
        </p:nvSpPr>
        <p:spPr>
          <a:xfrm>
            <a:off x="457200" y="274638"/>
            <a:ext cx="8229600" cy="1143000"/>
          </a:xfrm>
        </p:spPr>
        <p:txBody>
          <a:bodyPr anchor="ctr">
            <a:normAutofit/>
          </a:bodyPr>
          <a:lstStyle/>
          <a:p>
            <a:r>
              <a:rPr lang="en-US" dirty="0"/>
              <a:t>Setting the Foundation</a:t>
            </a:r>
          </a:p>
        </p:txBody>
      </p:sp>
      <p:sp>
        <p:nvSpPr>
          <p:cNvPr id="3" name="Content Placeholder 2">
            <a:extLst>
              <a:ext uri="{FF2B5EF4-FFF2-40B4-BE49-F238E27FC236}">
                <a16:creationId xmlns:a16="http://schemas.microsoft.com/office/drawing/2014/main" id="{8BBCE899-9F95-F3AC-B1F6-03EA4A0E30E6}"/>
              </a:ext>
            </a:extLst>
          </p:cNvPr>
          <p:cNvSpPr>
            <a:spLocks noGrp="1"/>
          </p:cNvSpPr>
          <p:nvPr>
            <p:ph sz="half" idx="1"/>
          </p:nvPr>
        </p:nvSpPr>
        <p:spPr>
          <a:xfrm>
            <a:off x="457200" y="1600200"/>
            <a:ext cx="4038600" cy="4525963"/>
          </a:xfrm>
        </p:spPr>
        <p:txBody>
          <a:bodyPr>
            <a:normAutofit/>
          </a:bodyPr>
          <a:lstStyle/>
          <a:p>
            <a:pPr marL="685800" lvl="1" indent="-342900">
              <a:spcAft>
                <a:spcPts val="900"/>
              </a:spcAft>
              <a:buFont typeface="Wingdings" panose="05000000000000000000" pitchFamily="2" charset="2"/>
              <a:buChar char="ü"/>
              <a:defRPr/>
            </a:pPr>
            <a:r>
              <a:rPr lang="en-US" dirty="0"/>
              <a:t>Health System Standardization</a:t>
            </a:r>
          </a:p>
          <a:p>
            <a:pPr marL="1085850" lvl="2" indent="-342900">
              <a:spcAft>
                <a:spcPts val="900"/>
              </a:spcAft>
              <a:buFont typeface="Arial" panose="020B0604020202020204" pitchFamily="34" charset="0"/>
              <a:buChar char="•"/>
              <a:defRPr/>
            </a:pPr>
            <a:r>
              <a:rPr lang="en-US" dirty="0"/>
              <a:t>Policies</a:t>
            </a:r>
          </a:p>
          <a:p>
            <a:pPr marL="1085850" lvl="2" indent="-342900">
              <a:spcAft>
                <a:spcPts val="900"/>
              </a:spcAft>
              <a:buFont typeface="Arial" panose="020B0604020202020204" pitchFamily="34" charset="0"/>
              <a:buChar char="•"/>
              <a:defRPr/>
            </a:pPr>
            <a:r>
              <a:rPr lang="en-US" dirty="0"/>
              <a:t>Procedures</a:t>
            </a:r>
          </a:p>
          <a:p>
            <a:pPr marL="1085850" lvl="2" indent="-342900">
              <a:spcAft>
                <a:spcPts val="900"/>
              </a:spcAft>
              <a:buFont typeface="Arial" panose="020B0604020202020204" pitchFamily="34" charset="0"/>
              <a:buChar char="•"/>
              <a:defRPr/>
            </a:pPr>
            <a:r>
              <a:rPr lang="en-US" dirty="0"/>
              <a:t>Equipment &amp; Supplies</a:t>
            </a:r>
          </a:p>
          <a:p>
            <a:pPr marL="685800" lvl="1" indent="-342900">
              <a:spcAft>
                <a:spcPts val="900"/>
              </a:spcAft>
              <a:buFont typeface="Wingdings" panose="05000000000000000000" pitchFamily="2" charset="2"/>
              <a:buChar char="ü"/>
              <a:defRPr/>
            </a:pPr>
            <a:r>
              <a:rPr lang="en-US" dirty="0"/>
              <a:t>All campuses utilize the same instance of Epic</a:t>
            </a:r>
          </a:p>
          <a:p>
            <a:pPr marL="685800" lvl="1" indent="-342900">
              <a:spcAft>
                <a:spcPts val="900"/>
              </a:spcAft>
              <a:buFont typeface="Wingdings" panose="05000000000000000000" pitchFamily="2" charset="2"/>
              <a:buChar char="ü"/>
              <a:defRPr/>
            </a:pPr>
            <a:r>
              <a:rPr lang="en-US" dirty="0"/>
              <a:t>Centralize the location for the Virtual Care Team</a:t>
            </a:r>
          </a:p>
          <a:p>
            <a:pPr marL="0" indent="0">
              <a:buNone/>
            </a:pPr>
            <a:endParaRPr lang="en-US" dirty="0"/>
          </a:p>
        </p:txBody>
      </p:sp>
      <p:pic>
        <p:nvPicPr>
          <p:cNvPr id="5" name="Content Placeholder 4">
            <a:extLst>
              <a:ext uri="{FF2B5EF4-FFF2-40B4-BE49-F238E27FC236}">
                <a16:creationId xmlns:a16="http://schemas.microsoft.com/office/drawing/2014/main" id="{E1ECED8F-140A-6596-CA38-AB6546592A63}"/>
              </a:ext>
            </a:extLst>
          </p:cNvPr>
          <p:cNvPicPr>
            <a:picLocks noGrp="1" noChangeAspect="1"/>
          </p:cNvPicPr>
          <p:nvPr>
            <p:ph sz="half" idx="2"/>
          </p:nvPr>
        </p:nvPicPr>
        <p:blipFill>
          <a:blip r:embed="rId2"/>
          <a:srcRect r="6244"/>
          <a:stretch>
            <a:fillRect/>
          </a:stretch>
        </p:blipFill>
        <p:spPr>
          <a:xfrm>
            <a:off x="4648200" y="1600200"/>
            <a:ext cx="4038600" cy="4525963"/>
          </a:xfrm>
          <a:noFill/>
        </p:spPr>
      </p:pic>
    </p:spTree>
    <p:extLst>
      <p:ext uri="{BB962C8B-B14F-4D97-AF65-F5344CB8AC3E}">
        <p14:creationId xmlns:p14="http://schemas.microsoft.com/office/powerpoint/2010/main" val="1496142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CE79A-0F67-B3C6-F2E8-1C165AD3FAC2}"/>
              </a:ext>
            </a:extLst>
          </p:cNvPr>
          <p:cNvSpPr>
            <a:spLocks noGrp="1"/>
          </p:cNvSpPr>
          <p:nvPr>
            <p:ph type="title"/>
          </p:nvPr>
        </p:nvSpPr>
        <p:spPr/>
        <p:txBody>
          <a:bodyPr>
            <a:noAutofit/>
          </a:bodyPr>
          <a:lstStyle/>
          <a:p>
            <a:r>
              <a:rPr lang="en-US" sz="2800" b="1"/>
              <a:t>Clinical Care Redesign: Virtual Nursing</a:t>
            </a:r>
          </a:p>
        </p:txBody>
      </p:sp>
      <p:graphicFrame>
        <p:nvGraphicFramePr>
          <p:cNvPr id="4" name="Content Placeholder 3">
            <a:extLst>
              <a:ext uri="{FF2B5EF4-FFF2-40B4-BE49-F238E27FC236}">
                <a16:creationId xmlns:a16="http://schemas.microsoft.com/office/drawing/2014/main" id="{7D62CDA1-62D4-7886-DD88-C1C3F3507757}"/>
              </a:ext>
            </a:extLst>
          </p:cNvPr>
          <p:cNvGraphicFramePr>
            <a:graphicFrameLocks noGrp="1"/>
          </p:cNvGraphicFramePr>
          <p:nvPr>
            <p:ph idx="1"/>
          </p:nvPr>
        </p:nvGraphicFramePr>
        <p:xfrm>
          <a:off x="779998" y="1044575"/>
          <a:ext cx="6613344" cy="544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phic 53" descr="Doctor">
            <a:extLst>
              <a:ext uri="{FF2B5EF4-FFF2-40B4-BE49-F238E27FC236}">
                <a16:creationId xmlns:a16="http://schemas.microsoft.com/office/drawing/2014/main" id="{447712E0-E17E-3E04-63F3-E69A5AE61E44}"/>
              </a:ext>
            </a:extLst>
          </p:cNvPr>
          <p:cNvPicPr>
            <a:picLocks noChangeAspect="1"/>
          </p:cNvPicPr>
          <p:nvPr/>
        </p:nvPicPr>
        <p:blipFill>
          <a:blip r:embed="rId7"/>
          <a:stretch>
            <a:fillRect/>
          </a:stretch>
        </p:blipFill>
        <p:spPr>
          <a:xfrm>
            <a:off x="4526609" y="2684885"/>
            <a:ext cx="334288" cy="331221"/>
          </a:xfrm>
          <a:prstGeom prst="rect">
            <a:avLst/>
          </a:prstGeom>
        </p:spPr>
      </p:pic>
      <p:sp>
        <p:nvSpPr>
          <p:cNvPr id="6" name="Text Placeholder 26">
            <a:extLst>
              <a:ext uri="{FF2B5EF4-FFF2-40B4-BE49-F238E27FC236}">
                <a16:creationId xmlns:a16="http://schemas.microsoft.com/office/drawing/2014/main" id="{0CB5EBD1-C2FD-2358-0BB4-1B0AAEB6D869}"/>
              </a:ext>
            </a:extLst>
          </p:cNvPr>
          <p:cNvSpPr txBox="1">
            <a:spLocks/>
          </p:cNvSpPr>
          <p:nvPr/>
        </p:nvSpPr>
        <p:spPr>
          <a:xfrm>
            <a:off x="4693753" y="1342292"/>
            <a:ext cx="3780736" cy="785949"/>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892">
              <a:buNone/>
              <a:defRPr/>
            </a:pPr>
            <a:r>
              <a:rPr lang="en-US" sz="1500" b="1" u="sng">
                <a:solidFill>
                  <a:schemeClr val="tx2"/>
                </a:solidFill>
                <a:latin typeface="Calibri Light" panose="020F0302020204030204" pitchFamily="34" charset="0"/>
                <a:cs typeface="Calibri Light" panose="020F0302020204030204" pitchFamily="34" charset="0"/>
              </a:rPr>
              <a:t>KEY TAKEAWAY:</a:t>
            </a:r>
            <a:endParaRPr lang="en-US" sz="1500" b="1" i="1" u="sng">
              <a:solidFill>
                <a:schemeClr val="tx2"/>
              </a:solidFill>
            </a:endParaRPr>
          </a:p>
          <a:p>
            <a:pPr marL="0" indent="0" algn="ctr" defTabSz="342892">
              <a:buNone/>
              <a:defRPr/>
            </a:pPr>
            <a:r>
              <a:rPr lang="en-US" sz="1500" b="1">
                <a:solidFill>
                  <a:schemeClr val="tx2"/>
                </a:solidFill>
              </a:rPr>
              <a:t>The patient remains at the center of all care</a:t>
            </a:r>
          </a:p>
        </p:txBody>
      </p:sp>
      <p:sp>
        <p:nvSpPr>
          <p:cNvPr id="7" name="Text Placeholder 26">
            <a:extLst>
              <a:ext uri="{FF2B5EF4-FFF2-40B4-BE49-F238E27FC236}">
                <a16:creationId xmlns:a16="http://schemas.microsoft.com/office/drawing/2014/main" id="{FB5AC8A3-7761-5342-944C-66396E57A77D}"/>
              </a:ext>
            </a:extLst>
          </p:cNvPr>
          <p:cNvSpPr txBox="1">
            <a:spLocks/>
          </p:cNvSpPr>
          <p:nvPr/>
        </p:nvSpPr>
        <p:spPr>
          <a:xfrm>
            <a:off x="5953828" y="3458018"/>
            <a:ext cx="2520662" cy="748655"/>
          </a:xfrm>
          <a:prstGeom prst="rect">
            <a:avLst/>
          </a:prstGeom>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892">
              <a:buNone/>
              <a:defRPr/>
            </a:pPr>
            <a:r>
              <a:rPr lang="en-US" sz="1500" b="1">
                <a:solidFill>
                  <a:schemeClr val="tx2"/>
                </a:solidFill>
                <a:cs typeface="Calibri"/>
              </a:rPr>
              <a:t>Potential scope of work and applications</a:t>
            </a:r>
          </a:p>
        </p:txBody>
      </p:sp>
      <p:sp>
        <p:nvSpPr>
          <p:cNvPr id="8" name="Text Placeholder 26">
            <a:extLst>
              <a:ext uri="{FF2B5EF4-FFF2-40B4-BE49-F238E27FC236}">
                <a16:creationId xmlns:a16="http://schemas.microsoft.com/office/drawing/2014/main" id="{FE7B6756-8FF3-17A2-F2CB-8E47CFF79FBA}"/>
              </a:ext>
            </a:extLst>
          </p:cNvPr>
          <p:cNvSpPr txBox="1">
            <a:spLocks/>
          </p:cNvSpPr>
          <p:nvPr/>
        </p:nvSpPr>
        <p:spPr>
          <a:xfrm>
            <a:off x="6517533" y="4685076"/>
            <a:ext cx="2701197" cy="74865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892">
              <a:buNone/>
              <a:defRPr/>
            </a:pPr>
            <a:r>
              <a:rPr lang="en-US" sz="1500" b="1">
                <a:solidFill>
                  <a:schemeClr val="tx2"/>
                </a:solidFill>
              </a:rPr>
              <a:t>Benefits the patient, staff &amp; families in many ways</a:t>
            </a:r>
          </a:p>
        </p:txBody>
      </p:sp>
      <p:sp>
        <p:nvSpPr>
          <p:cNvPr id="9" name="Text Placeholder 26">
            <a:extLst>
              <a:ext uri="{FF2B5EF4-FFF2-40B4-BE49-F238E27FC236}">
                <a16:creationId xmlns:a16="http://schemas.microsoft.com/office/drawing/2014/main" id="{C157E407-82E8-912B-3921-375921BB9D0D}"/>
              </a:ext>
            </a:extLst>
          </p:cNvPr>
          <p:cNvSpPr txBox="1">
            <a:spLocks/>
          </p:cNvSpPr>
          <p:nvPr/>
        </p:nvSpPr>
        <p:spPr>
          <a:xfrm>
            <a:off x="5348179" y="2554760"/>
            <a:ext cx="3275052" cy="53081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892">
              <a:spcBef>
                <a:spcPts val="300"/>
              </a:spcBef>
              <a:buNone/>
              <a:defRPr/>
            </a:pPr>
            <a:r>
              <a:rPr lang="en-US" sz="1500" b="1">
                <a:solidFill>
                  <a:schemeClr val="tx2"/>
                </a:solidFill>
              </a:rPr>
              <a:t>Leveraging audio and visual technology across multiple disciplines</a:t>
            </a:r>
          </a:p>
        </p:txBody>
      </p:sp>
      <p:sp>
        <p:nvSpPr>
          <p:cNvPr id="10" name="Text Placeholder 26">
            <a:extLst>
              <a:ext uri="{FF2B5EF4-FFF2-40B4-BE49-F238E27FC236}">
                <a16:creationId xmlns:a16="http://schemas.microsoft.com/office/drawing/2014/main" id="{80CAC650-5FB4-E2F4-BEBE-0A3B12AF383B}"/>
              </a:ext>
            </a:extLst>
          </p:cNvPr>
          <p:cNvSpPr txBox="1">
            <a:spLocks/>
          </p:cNvSpPr>
          <p:nvPr/>
        </p:nvSpPr>
        <p:spPr>
          <a:xfrm>
            <a:off x="7128686" y="5577010"/>
            <a:ext cx="2015313" cy="748655"/>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342892">
              <a:buNone/>
              <a:defRPr/>
            </a:pPr>
            <a:r>
              <a:rPr lang="en-US" sz="1500" b="1">
                <a:solidFill>
                  <a:schemeClr val="tx2"/>
                </a:solidFill>
              </a:rPr>
              <a:t>Improved performance and outcomes</a:t>
            </a:r>
          </a:p>
        </p:txBody>
      </p:sp>
      <p:sp>
        <p:nvSpPr>
          <p:cNvPr id="11" name="TextBox 10">
            <a:extLst>
              <a:ext uri="{FF2B5EF4-FFF2-40B4-BE49-F238E27FC236}">
                <a16:creationId xmlns:a16="http://schemas.microsoft.com/office/drawing/2014/main" id="{388C9BEB-C5A4-0AB3-1B21-A257145A153A}"/>
              </a:ext>
            </a:extLst>
          </p:cNvPr>
          <p:cNvSpPr txBox="1"/>
          <p:nvPr/>
        </p:nvSpPr>
        <p:spPr>
          <a:xfrm>
            <a:off x="2306249" y="4333474"/>
            <a:ext cx="772683" cy="169277"/>
          </a:xfrm>
          <a:prstGeom prst="rect">
            <a:avLst/>
          </a:prstGeom>
          <a:noFill/>
        </p:spPr>
        <p:txBody>
          <a:bodyPr wrap="square" lIns="0" tIns="0" rIns="0" bIns="0" rtlCol="0">
            <a:spAutoFit/>
          </a:bodyPr>
          <a:lstStyle/>
          <a:p>
            <a:pPr algn="ctr"/>
            <a:r>
              <a:rPr lang="en-US" sz="1100" b="1">
                <a:solidFill>
                  <a:schemeClr val="accent5">
                    <a:lumMod val="50000"/>
                  </a:schemeClr>
                </a:solidFill>
                <a:latin typeface="+mj-lt"/>
                <a:ea typeface="MS PGothic" pitchFamily="34" charset="-128"/>
              </a:rPr>
              <a:t>Coaching</a:t>
            </a:r>
          </a:p>
        </p:txBody>
      </p:sp>
      <p:sp>
        <p:nvSpPr>
          <p:cNvPr id="12" name="Freeform 37">
            <a:extLst>
              <a:ext uri="{FF2B5EF4-FFF2-40B4-BE49-F238E27FC236}">
                <a16:creationId xmlns:a16="http://schemas.microsoft.com/office/drawing/2014/main" id="{5448B8AE-369E-E166-7AFB-6DDB361946C4}"/>
              </a:ext>
            </a:extLst>
          </p:cNvPr>
          <p:cNvSpPr>
            <a:spLocks noChangeAspect="1" noEditPoints="1"/>
          </p:cNvSpPr>
          <p:nvPr/>
        </p:nvSpPr>
        <p:spPr bwMode="auto">
          <a:xfrm>
            <a:off x="3882934" y="3436343"/>
            <a:ext cx="368544" cy="331927"/>
          </a:xfrm>
          <a:custGeom>
            <a:avLst/>
            <a:gdLst>
              <a:gd name="T0" fmla="*/ 43 w 148"/>
              <a:gd name="T1" fmla="*/ 83 h 133"/>
              <a:gd name="T2" fmla="*/ 43 w 148"/>
              <a:gd name="T3" fmla="*/ 37 h 133"/>
              <a:gd name="T4" fmla="*/ 15 w 148"/>
              <a:gd name="T5" fmla="*/ 37 h 133"/>
              <a:gd name="T6" fmla="*/ 0 w 148"/>
              <a:gd name="T7" fmla="*/ 52 h 133"/>
              <a:gd name="T8" fmla="*/ 0 w 148"/>
              <a:gd name="T9" fmla="*/ 96 h 133"/>
              <a:gd name="T10" fmla="*/ 15 w 148"/>
              <a:gd name="T11" fmla="*/ 111 h 133"/>
              <a:gd name="T12" fmla="*/ 22 w 148"/>
              <a:gd name="T13" fmla="*/ 111 h 133"/>
              <a:gd name="T14" fmla="*/ 22 w 148"/>
              <a:gd name="T15" fmla="*/ 133 h 133"/>
              <a:gd name="T16" fmla="*/ 45 w 148"/>
              <a:gd name="T17" fmla="*/ 111 h 133"/>
              <a:gd name="T18" fmla="*/ 81 w 148"/>
              <a:gd name="T19" fmla="*/ 111 h 133"/>
              <a:gd name="T20" fmla="*/ 96 w 148"/>
              <a:gd name="T21" fmla="*/ 96 h 133"/>
              <a:gd name="T22" fmla="*/ 96 w 148"/>
              <a:gd name="T23" fmla="*/ 82 h 133"/>
              <a:gd name="T24" fmla="*/ 95 w 148"/>
              <a:gd name="T25" fmla="*/ 83 h 133"/>
              <a:gd name="T26" fmla="*/ 43 w 148"/>
              <a:gd name="T27" fmla="*/ 83 h 133"/>
              <a:gd name="T28" fmla="*/ 133 w 148"/>
              <a:gd name="T29" fmla="*/ 0 h 133"/>
              <a:gd name="T30" fmla="*/ 67 w 148"/>
              <a:gd name="T31" fmla="*/ 0 h 133"/>
              <a:gd name="T32" fmla="*/ 52 w 148"/>
              <a:gd name="T33" fmla="*/ 15 h 133"/>
              <a:gd name="T34" fmla="*/ 52 w 148"/>
              <a:gd name="T35" fmla="*/ 74 h 133"/>
              <a:gd name="T36" fmla="*/ 104 w 148"/>
              <a:gd name="T37" fmla="*/ 74 h 133"/>
              <a:gd name="T38" fmla="*/ 126 w 148"/>
              <a:gd name="T39" fmla="*/ 96 h 133"/>
              <a:gd name="T40" fmla="*/ 126 w 148"/>
              <a:gd name="T41" fmla="*/ 74 h 133"/>
              <a:gd name="T42" fmla="*/ 133 w 148"/>
              <a:gd name="T43" fmla="*/ 74 h 133"/>
              <a:gd name="T44" fmla="*/ 148 w 148"/>
              <a:gd name="T45" fmla="*/ 59 h 133"/>
              <a:gd name="T46" fmla="*/ 148 w 148"/>
              <a:gd name="T47" fmla="*/ 15 h 133"/>
              <a:gd name="T48" fmla="*/ 133 w 148"/>
              <a:gd name="T49"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8" h="133">
                <a:moveTo>
                  <a:pt x="43" y="83"/>
                </a:moveTo>
                <a:cubicBezTo>
                  <a:pt x="43" y="37"/>
                  <a:pt x="43" y="37"/>
                  <a:pt x="43" y="37"/>
                </a:cubicBezTo>
                <a:cubicBezTo>
                  <a:pt x="15" y="37"/>
                  <a:pt x="15" y="37"/>
                  <a:pt x="15" y="37"/>
                </a:cubicBezTo>
                <a:cubicBezTo>
                  <a:pt x="7" y="37"/>
                  <a:pt x="0" y="44"/>
                  <a:pt x="0" y="52"/>
                </a:cubicBezTo>
                <a:cubicBezTo>
                  <a:pt x="0" y="96"/>
                  <a:pt x="0" y="96"/>
                  <a:pt x="0" y="96"/>
                </a:cubicBezTo>
                <a:cubicBezTo>
                  <a:pt x="0" y="104"/>
                  <a:pt x="7" y="111"/>
                  <a:pt x="15" y="111"/>
                </a:cubicBezTo>
                <a:cubicBezTo>
                  <a:pt x="22" y="111"/>
                  <a:pt x="22" y="111"/>
                  <a:pt x="22" y="111"/>
                </a:cubicBezTo>
                <a:cubicBezTo>
                  <a:pt x="22" y="133"/>
                  <a:pt x="22" y="133"/>
                  <a:pt x="22" y="133"/>
                </a:cubicBezTo>
                <a:cubicBezTo>
                  <a:pt x="45" y="111"/>
                  <a:pt x="45" y="111"/>
                  <a:pt x="45" y="111"/>
                </a:cubicBezTo>
                <a:cubicBezTo>
                  <a:pt x="81" y="111"/>
                  <a:pt x="81" y="111"/>
                  <a:pt x="81" y="111"/>
                </a:cubicBezTo>
                <a:cubicBezTo>
                  <a:pt x="90" y="111"/>
                  <a:pt x="96" y="104"/>
                  <a:pt x="96" y="96"/>
                </a:cubicBezTo>
                <a:cubicBezTo>
                  <a:pt x="96" y="82"/>
                  <a:pt x="96" y="82"/>
                  <a:pt x="96" y="82"/>
                </a:cubicBezTo>
                <a:cubicBezTo>
                  <a:pt x="96" y="83"/>
                  <a:pt x="95" y="83"/>
                  <a:pt x="95" y="83"/>
                </a:cubicBezTo>
                <a:lnTo>
                  <a:pt x="43" y="83"/>
                </a:lnTo>
                <a:close/>
                <a:moveTo>
                  <a:pt x="133" y="0"/>
                </a:moveTo>
                <a:cubicBezTo>
                  <a:pt x="67" y="0"/>
                  <a:pt x="67" y="0"/>
                  <a:pt x="67" y="0"/>
                </a:cubicBezTo>
                <a:cubicBezTo>
                  <a:pt x="59" y="0"/>
                  <a:pt x="52" y="7"/>
                  <a:pt x="52" y="15"/>
                </a:cubicBezTo>
                <a:cubicBezTo>
                  <a:pt x="52" y="74"/>
                  <a:pt x="52" y="74"/>
                  <a:pt x="52" y="74"/>
                </a:cubicBezTo>
                <a:cubicBezTo>
                  <a:pt x="104" y="74"/>
                  <a:pt x="104" y="74"/>
                  <a:pt x="104" y="74"/>
                </a:cubicBezTo>
                <a:cubicBezTo>
                  <a:pt x="126" y="96"/>
                  <a:pt x="126" y="96"/>
                  <a:pt x="126" y="96"/>
                </a:cubicBezTo>
                <a:cubicBezTo>
                  <a:pt x="126" y="74"/>
                  <a:pt x="126" y="74"/>
                  <a:pt x="126" y="74"/>
                </a:cubicBezTo>
                <a:cubicBezTo>
                  <a:pt x="133" y="74"/>
                  <a:pt x="133" y="74"/>
                  <a:pt x="133" y="74"/>
                </a:cubicBezTo>
                <a:cubicBezTo>
                  <a:pt x="141" y="74"/>
                  <a:pt x="148" y="67"/>
                  <a:pt x="148" y="59"/>
                </a:cubicBezTo>
                <a:cubicBezTo>
                  <a:pt x="148" y="15"/>
                  <a:pt x="148" y="15"/>
                  <a:pt x="148" y="15"/>
                </a:cubicBezTo>
                <a:cubicBezTo>
                  <a:pt x="148" y="7"/>
                  <a:pt x="141" y="0"/>
                  <a:pt x="13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Curved Up Arrow 18">
            <a:extLst>
              <a:ext uri="{FF2B5EF4-FFF2-40B4-BE49-F238E27FC236}">
                <a16:creationId xmlns:a16="http://schemas.microsoft.com/office/drawing/2014/main" id="{676156FC-9139-2DC9-80CB-DA5EA06FFB63}"/>
              </a:ext>
            </a:extLst>
          </p:cNvPr>
          <p:cNvSpPr/>
          <p:nvPr/>
        </p:nvSpPr>
        <p:spPr>
          <a:xfrm rot="7324014" flipH="1">
            <a:off x="1441155" y="2201507"/>
            <a:ext cx="2581780" cy="766951"/>
          </a:xfrm>
          <a:prstGeom prst="curvedUpArrow">
            <a:avLst/>
          </a:prstGeom>
          <a:solidFill>
            <a:schemeClr val="bg1"/>
          </a:solidFill>
          <a:ln w="5715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4" name="Curved Up Arrow 19">
            <a:extLst>
              <a:ext uri="{FF2B5EF4-FFF2-40B4-BE49-F238E27FC236}">
                <a16:creationId xmlns:a16="http://schemas.microsoft.com/office/drawing/2014/main" id="{ACD992B0-72E2-AA32-C431-BB4A73754C10}"/>
              </a:ext>
            </a:extLst>
          </p:cNvPr>
          <p:cNvSpPr/>
          <p:nvPr/>
        </p:nvSpPr>
        <p:spPr>
          <a:xfrm rot="7324014" flipH="1">
            <a:off x="1697373" y="2664373"/>
            <a:ext cx="1603474" cy="703791"/>
          </a:xfrm>
          <a:prstGeom prst="curvedUpArrow">
            <a:avLst/>
          </a:prstGeom>
          <a:solidFill>
            <a:schemeClr val="bg1"/>
          </a:solidFill>
          <a:ln w="57150">
            <a:solidFill>
              <a:schemeClr val="accent1">
                <a:lumMod val="60000"/>
                <a:lumOff val="40000"/>
              </a:schemeClr>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5" name="Freeform 71">
            <a:extLst>
              <a:ext uri="{FF2B5EF4-FFF2-40B4-BE49-F238E27FC236}">
                <a16:creationId xmlns:a16="http://schemas.microsoft.com/office/drawing/2014/main" id="{B7C505E2-FFB4-38C2-0E24-E2079ACB7B88}"/>
              </a:ext>
            </a:extLst>
          </p:cNvPr>
          <p:cNvSpPr>
            <a:spLocks noChangeAspect="1" noEditPoints="1"/>
          </p:cNvSpPr>
          <p:nvPr/>
        </p:nvSpPr>
        <p:spPr bwMode="auto">
          <a:xfrm>
            <a:off x="2867516" y="3442526"/>
            <a:ext cx="173431" cy="293789"/>
          </a:xfrm>
          <a:custGeom>
            <a:avLst/>
            <a:gdLst>
              <a:gd name="T0" fmla="*/ 71 w 86"/>
              <a:gd name="T1" fmla="*/ 0 h 145"/>
              <a:gd name="T2" fmla="*/ 15 w 86"/>
              <a:gd name="T3" fmla="*/ 0 h 145"/>
              <a:gd name="T4" fmla="*/ 0 w 86"/>
              <a:gd name="T5" fmla="*/ 15 h 145"/>
              <a:gd name="T6" fmla="*/ 0 w 86"/>
              <a:gd name="T7" fmla="*/ 130 h 145"/>
              <a:gd name="T8" fmla="*/ 15 w 86"/>
              <a:gd name="T9" fmla="*/ 145 h 145"/>
              <a:gd name="T10" fmla="*/ 71 w 86"/>
              <a:gd name="T11" fmla="*/ 145 h 145"/>
              <a:gd name="T12" fmla="*/ 86 w 86"/>
              <a:gd name="T13" fmla="*/ 130 h 145"/>
              <a:gd name="T14" fmla="*/ 86 w 86"/>
              <a:gd name="T15" fmla="*/ 15 h 145"/>
              <a:gd name="T16" fmla="*/ 71 w 86"/>
              <a:gd name="T17" fmla="*/ 0 h 145"/>
              <a:gd name="T18" fmla="*/ 43 w 86"/>
              <a:gd name="T19" fmla="*/ 139 h 145"/>
              <a:gd name="T20" fmla="*/ 32 w 86"/>
              <a:gd name="T21" fmla="*/ 131 h 145"/>
              <a:gd name="T22" fmla="*/ 43 w 86"/>
              <a:gd name="T23" fmla="*/ 124 h 145"/>
              <a:gd name="T24" fmla="*/ 53 w 86"/>
              <a:gd name="T25" fmla="*/ 131 h 145"/>
              <a:gd name="T26" fmla="*/ 43 w 86"/>
              <a:gd name="T27" fmla="*/ 139 h 145"/>
              <a:gd name="T28" fmla="*/ 74 w 86"/>
              <a:gd name="T29" fmla="*/ 117 h 145"/>
              <a:gd name="T30" fmla="*/ 12 w 86"/>
              <a:gd name="T31" fmla="*/ 117 h 145"/>
              <a:gd name="T32" fmla="*/ 12 w 86"/>
              <a:gd name="T33" fmla="*/ 19 h 145"/>
              <a:gd name="T34" fmla="*/ 74 w 86"/>
              <a:gd name="T35" fmla="*/ 19 h 145"/>
              <a:gd name="T36" fmla="*/ 74 w 86"/>
              <a:gd name="T37"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6" h="145">
                <a:moveTo>
                  <a:pt x="71" y="0"/>
                </a:moveTo>
                <a:cubicBezTo>
                  <a:pt x="15" y="0"/>
                  <a:pt x="15" y="0"/>
                  <a:pt x="15" y="0"/>
                </a:cubicBezTo>
                <a:cubicBezTo>
                  <a:pt x="7" y="0"/>
                  <a:pt x="0" y="7"/>
                  <a:pt x="0" y="15"/>
                </a:cubicBezTo>
                <a:cubicBezTo>
                  <a:pt x="0" y="130"/>
                  <a:pt x="0" y="130"/>
                  <a:pt x="0" y="130"/>
                </a:cubicBezTo>
                <a:cubicBezTo>
                  <a:pt x="0" y="138"/>
                  <a:pt x="7" y="145"/>
                  <a:pt x="15" y="145"/>
                </a:cubicBezTo>
                <a:cubicBezTo>
                  <a:pt x="71" y="145"/>
                  <a:pt x="71" y="145"/>
                  <a:pt x="71" y="145"/>
                </a:cubicBezTo>
                <a:cubicBezTo>
                  <a:pt x="79" y="145"/>
                  <a:pt x="86" y="138"/>
                  <a:pt x="86" y="130"/>
                </a:cubicBezTo>
                <a:cubicBezTo>
                  <a:pt x="86" y="15"/>
                  <a:pt x="86" y="15"/>
                  <a:pt x="86" y="15"/>
                </a:cubicBezTo>
                <a:cubicBezTo>
                  <a:pt x="86" y="7"/>
                  <a:pt x="79" y="0"/>
                  <a:pt x="71" y="0"/>
                </a:cubicBezTo>
                <a:close/>
                <a:moveTo>
                  <a:pt x="43" y="139"/>
                </a:moveTo>
                <a:cubicBezTo>
                  <a:pt x="37" y="139"/>
                  <a:pt x="32" y="136"/>
                  <a:pt x="32" y="131"/>
                </a:cubicBezTo>
                <a:cubicBezTo>
                  <a:pt x="32" y="127"/>
                  <a:pt x="37" y="124"/>
                  <a:pt x="43" y="124"/>
                </a:cubicBezTo>
                <a:cubicBezTo>
                  <a:pt x="48" y="124"/>
                  <a:pt x="53" y="127"/>
                  <a:pt x="53" y="131"/>
                </a:cubicBezTo>
                <a:cubicBezTo>
                  <a:pt x="53" y="136"/>
                  <a:pt x="48" y="139"/>
                  <a:pt x="43" y="139"/>
                </a:cubicBezTo>
                <a:close/>
                <a:moveTo>
                  <a:pt x="74" y="117"/>
                </a:moveTo>
                <a:cubicBezTo>
                  <a:pt x="12" y="117"/>
                  <a:pt x="12" y="117"/>
                  <a:pt x="12" y="117"/>
                </a:cubicBezTo>
                <a:cubicBezTo>
                  <a:pt x="12" y="19"/>
                  <a:pt x="12" y="19"/>
                  <a:pt x="12" y="19"/>
                </a:cubicBezTo>
                <a:cubicBezTo>
                  <a:pt x="74" y="19"/>
                  <a:pt x="74" y="19"/>
                  <a:pt x="74" y="19"/>
                </a:cubicBezTo>
                <a:lnTo>
                  <a:pt x="74" y="1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302">
            <a:extLst>
              <a:ext uri="{FF2B5EF4-FFF2-40B4-BE49-F238E27FC236}">
                <a16:creationId xmlns:a16="http://schemas.microsoft.com/office/drawing/2014/main" id="{882AF618-4C8D-06F8-E298-3E477F8E1D26}"/>
              </a:ext>
            </a:extLst>
          </p:cNvPr>
          <p:cNvSpPr>
            <a:spLocks noChangeAspect="1" noEditPoints="1"/>
          </p:cNvSpPr>
          <p:nvPr/>
        </p:nvSpPr>
        <p:spPr bwMode="auto">
          <a:xfrm>
            <a:off x="5130481" y="5681072"/>
            <a:ext cx="320601" cy="270266"/>
          </a:xfrm>
          <a:custGeom>
            <a:avLst/>
            <a:gdLst>
              <a:gd name="T0" fmla="*/ 5863 w 6522"/>
              <a:gd name="T1" fmla="*/ 1280 h 5498"/>
              <a:gd name="T2" fmla="*/ 5871 w 6522"/>
              <a:gd name="T3" fmla="*/ 1300 h 5498"/>
              <a:gd name="T4" fmla="*/ 5875 w 6522"/>
              <a:gd name="T5" fmla="*/ 1970 h 5498"/>
              <a:gd name="T6" fmla="*/ 5857 w 6522"/>
              <a:gd name="T7" fmla="*/ 1980 h 5498"/>
              <a:gd name="T8" fmla="*/ 5837 w 6522"/>
              <a:gd name="T9" fmla="*/ 1974 h 5498"/>
              <a:gd name="T10" fmla="*/ 4474 w 6522"/>
              <a:gd name="T11" fmla="*/ 3088 h 5498"/>
              <a:gd name="T12" fmla="*/ 4480 w 6522"/>
              <a:gd name="T13" fmla="*/ 3223 h 5498"/>
              <a:gd name="T14" fmla="*/ 4399 w 6522"/>
              <a:gd name="T15" fmla="*/ 3373 h 5498"/>
              <a:gd name="T16" fmla="*/ 4248 w 6522"/>
              <a:gd name="T17" fmla="*/ 3454 h 5498"/>
              <a:gd name="T18" fmla="*/ 4084 w 6522"/>
              <a:gd name="T19" fmla="*/ 3440 h 5498"/>
              <a:gd name="T20" fmla="*/ 3962 w 6522"/>
              <a:gd name="T21" fmla="*/ 3351 h 5498"/>
              <a:gd name="T22" fmla="*/ 2976 w 6522"/>
              <a:gd name="T23" fmla="*/ 3256 h 5498"/>
              <a:gd name="T24" fmla="*/ 2836 w 6522"/>
              <a:gd name="T25" fmla="*/ 3326 h 5498"/>
              <a:gd name="T26" fmla="*/ 2665 w 6522"/>
              <a:gd name="T27" fmla="*/ 3308 h 5498"/>
              <a:gd name="T28" fmla="*/ 1640 w 6522"/>
              <a:gd name="T29" fmla="*/ 4101 h 5498"/>
              <a:gd name="T30" fmla="*/ 1534 w 6522"/>
              <a:gd name="T31" fmla="*/ 4230 h 5498"/>
              <a:gd name="T32" fmla="*/ 1367 w 6522"/>
              <a:gd name="T33" fmla="*/ 4281 h 5498"/>
              <a:gd name="T34" fmla="*/ 1203 w 6522"/>
              <a:gd name="T35" fmla="*/ 4230 h 5498"/>
              <a:gd name="T36" fmla="*/ 1094 w 6522"/>
              <a:gd name="T37" fmla="*/ 4099 h 5498"/>
              <a:gd name="T38" fmla="*/ 1078 w 6522"/>
              <a:gd name="T39" fmla="*/ 3925 h 5498"/>
              <a:gd name="T40" fmla="*/ 1158 w 6522"/>
              <a:gd name="T41" fmla="*/ 3775 h 5498"/>
              <a:gd name="T42" fmla="*/ 1308 w 6522"/>
              <a:gd name="T43" fmla="*/ 3694 h 5498"/>
              <a:gd name="T44" fmla="*/ 1470 w 6522"/>
              <a:gd name="T45" fmla="*/ 3708 h 5498"/>
              <a:gd name="T46" fmla="*/ 2485 w 6522"/>
              <a:gd name="T47" fmla="*/ 3053 h 5498"/>
              <a:gd name="T48" fmla="*/ 2507 w 6522"/>
              <a:gd name="T49" fmla="*/ 2918 h 5498"/>
              <a:gd name="T50" fmla="*/ 2616 w 6522"/>
              <a:gd name="T51" fmla="*/ 2788 h 5498"/>
              <a:gd name="T52" fmla="*/ 2780 w 6522"/>
              <a:gd name="T53" fmla="*/ 2738 h 5498"/>
              <a:gd name="T54" fmla="*/ 2929 w 6522"/>
              <a:gd name="T55" fmla="*/ 2778 h 5498"/>
              <a:gd name="T56" fmla="*/ 3033 w 6522"/>
              <a:gd name="T57" fmla="*/ 2881 h 5498"/>
              <a:gd name="T58" fmla="*/ 3964 w 6522"/>
              <a:gd name="T59" fmla="*/ 2972 h 5498"/>
              <a:gd name="T60" fmla="*/ 4086 w 6522"/>
              <a:gd name="T61" fmla="*/ 2884 h 5498"/>
              <a:gd name="T62" fmla="*/ 4227 w 6522"/>
              <a:gd name="T63" fmla="*/ 2871 h 5498"/>
              <a:gd name="T64" fmla="*/ 5329 w 6522"/>
              <a:gd name="T65" fmla="*/ 1555 h 5498"/>
              <a:gd name="T66" fmla="*/ 5177 w 6522"/>
              <a:gd name="T67" fmla="*/ 1424 h 5498"/>
              <a:gd name="T68" fmla="*/ 5178 w 6522"/>
              <a:gd name="T69" fmla="*/ 1405 h 5498"/>
              <a:gd name="T70" fmla="*/ 5194 w 6522"/>
              <a:gd name="T71" fmla="*/ 1393 h 5498"/>
              <a:gd name="T72" fmla="*/ 0 w 6522"/>
              <a:gd name="T73" fmla="*/ 0 h 5498"/>
              <a:gd name="T74" fmla="*/ 629 w 6522"/>
              <a:gd name="T75" fmla="*/ 807 h 5498"/>
              <a:gd name="T76" fmla="*/ 416 w 6522"/>
              <a:gd name="T77" fmla="*/ 2398 h 5498"/>
              <a:gd name="T78" fmla="*/ 416 w 6522"/>
              <a:gd name="T79" fmla="*/ 2695 h 5498"/>
              <a:gd name="T80" fmla="*/ 629 w 6522"/>
              <a:gd name="T81" fmla="*/ 4271 h 5498"/>
              <a:gd name="T82" fmla="*/ 1217 w 6522"/>
              <a:gd name="T83" fmla="*/ 5083 h 5498"/>
              <a:gd name="T84" fmla="*/ 1514 w 6522"/>
              <a:gd name="T85" fmla="*/ 5083 h 5498"/>
              <a:gd name="T86" fmla="*/ 2925 w 6522"/>
              <a:gd name="T87" fmla="*/ 4891 h 5498"/>
              <a:gd name="T88" fmla="*/ 4039 w 6522"/>
              <a:gd name="T89" fmla="*/ 4891 h 5498"/>
              <a:gd name="T90" fmla="*/ 5448 w 6522"/>
              <a:gd name="T91" fmla="*/ 5083 h 5498"/>
              <a:gd name="T92" fmla="*/ 5744 w 6522"/>
              <a:gd name="T93" fmla="*/ 5083 h 5498"/>
              <a:gd name="T94" fmla="*/ 208 w 6522"/>
              <a:gd name="T95" fmla="*/ 5498 h 5498"/>
              <a:gd name="T96" fmla="*/ 77 w 6522"/>
              <a:gd name="T97" fmla="*/ 5452 h 5498"/>
              <a:gd name="T98" fmla="*/ 6 w 6522"/>
              <a:gd name="T99" fmla="*/ 5338 h 5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22" h="5498">
                <a:moveTo>
                  <a:pt x="5847" y="1274"/>
                </a:moveTo>
                <a:lnTo>
                  <a:pt x="5855" y="1274"/>
                </a:lnTo>
                <a:lnTo>
                  <a:pt x="5863" y="1280"/>
                </a:lnTo>
                <a:lnTo>
                  <a:pt x="5867" y="1286"/>
                </a:lnTo>
                <a:lnTo>
                  <a:pt x="5871" y="1292"/>
                </a:lnTo>
                <a:lnTo>
                  <a:pt x="5871" y="1300"/>
                </a:lnTo>
                <a:lnTo>
                  <a:pt x="5879" y="1957"/>
                </a:lnTo>
                <a:lnTo>
                  <a:pt x="5879" y="1965"/>
                </a:lnTo>
                <a:lnTo>
                  <a:pt x="5875" y="1970"/>
                </a:lnTo>
                <a:lnTo>
                  <a:pt x="5869" y="1974"/>
                </a:lnTo>
                <a:lnTo>
                  <a:pt x="5863" y="1978"/>
                </a:lnTo>
                <a:lnTo>
                  <a:pt x="5857" y="1980"/>
                </a:lnTo>
                <a:lnTo>
                  <a:pt x="5851" y="1980"/>
                </a:lnTo>
                <a:lnTo>
                  <a:pt x="5843" y="1978"/>
                </a:lnTo>
                <a:lnTo>
                  <a:pt x="5837" y="1974"/>
                </a:lnTo>
                <a:lnTo>
                  <a:pt x="5693" y="1856"/>
                </a:lnTo>
                <a:lnTo>
                  <a:pt x="5626" y="1800"/>
                </a:lnTo>
                <a:lnTo>
                  <a:pt x="4474" y="3088"/>
                </a:lnTo>
                <a:lnTo>
                  <a:pt x="4482" y="3126"/>
                </a:lnTo>
                <a:lnTo>
                  <a:pt x="4486" y="3163"/>
                </a:lnTo>
                <a:lnTo>
                  <a:pt x="4480" y="3223"/>
                </a:lnTo>
                <a:lnTo>
                  <a:pt x="4462" y="3278"/>
                </a:lnTo>
                <a:lnTo>
                  <a:pt x="4434" y="3330"/>
                </a:lnTo>
                <a:lnTo>
                  <a:pt x="4399" y="3373"/>
                </a:lnTo>
                <a:lnTo>
                  <a:pt x="4355" y="3409"/>
                </a:lnTo>
                <a:lnTo>
                  <a:pt x="4304" y="3436"/>
                </a:lnTo>
                <a:lnTo>
                  <a:pt x="4248" y="3454"/>
                </a:lnTo>
                <a:lnTo>
                  <a:pt x="4189" y="3460"/>
                </a:lnTo>
                <a:lnTo>
                  <a:pt x="4136" y="3454"/>
                </a:lnTo>
                <a:lnTo>
                  <a:pt x="4084" y="3440"/>
                </a:lnTo>
                <a:lnTo>
                  <a:pt x="4039" y="3419"/>
                </a:lnTo>
                <a:lnTo>
                  <a:pt x="3997" y="3389"/>
                </a:lnTo>
                <a:lnTo>
                  <a:pt x="3962" y="3351"/>
                </a:lnTo>
                <a:lnTo>
                  <a:pt x="3932" y="3310"/>
                </a:lnTo>
                <a:lnTo>
                  <a:pt x="3012" y="3219"/>
                </a:lnTo>
                <a:lnTo>
                  <a:pt x="2976" y="3256"/>
                </a:lnTo>
                <a:lnTo>
                  <a:pt x="2935" y="3288"/>
                </a:lnTo>
                <a:lnTo>
                  <a:pt x="2887" y="3310"/>
                </a:lnTo>
                <a:lnTo>
                  <a:pt x="2836" y="3326"/>
                </a:lnTo>
                <a:lnTo>
                  <a:pt x="2780" y="3332"/>
                </a:lnTo>
                <a:lnTo>
                  <a:pt x="2721" y="3324"/>
                </a:lnTo>
                <a:lnTo>
                  <a:pt x="2665" y="3308"/>
                </a:lnTo>
                <a:lnTo>
                  <a:pt x="1664" y="3986"/>
                </a:lnTo>
                <a:lnTo>
                  <a:pt x="1658" y="4046"/>
                </a:lnTo>
                <a:lnTo>
                  <a:pt x="1640" y="4101"/>
                </a:lnTo>
                <a:lnTo>
                  <a:pt x="1613" y="4151"/>
                </a:lnTo>
                <a:lnTo>
                  <a:pt x="1577" y="4194"/>
                </a:lnTo>
                <a:lnTo>
                  <a:pt x="1534" y="4230"/>
                </a:lnTo>
                <a:lnTo>
                  <a:pt x="1484" y="4258"/>
                </a:lnTo>
                <a:lnTo>
                  <a:pt x="1427" y="4275"/>
                </a:lnTo>
                <a:lnTo>
                  <a:pt x="1367" y="4281"/>
                </a:lnTo>
                <a:lnTo>
                  <a:pt x="1308" y="4275"/>
                </a:lnTo>
                <a:lnTo>
                  <a:pt x="1253" y="4258"/>
                </a:lnTo>
                <a:lnTo>
                  <a:pt x="1203" y="4230"/>
                </a:lnTo>
                <a:lnTo>
                  <a:pt x="1158" y="4194"/>
                </a:lnTo>
                <a:lnTo>
                  <a:pt x="1122" y="4151"/>
                </a:lnTo>
                <a:lnTo>
                  <a:pt x="1094" y="4099"/>
                </a:lnTo>
                <a:lnTo>
                  <a:pt x="1078" y="4044"/>
                </a:lnTo>
                <a:lnTo>
                  <a:pt x="1071" y="3984"/>
                </a:lnTo>
                <a:lnTo>
                  <a:pt x="1078" y="3925"/>
                </a:lnTo>
                <a:lnTo>
                  <a:pt x="1094" y="3870"/>
                </a:lnTo>
                <a:lnTo>
                  <a:pt x="1122" y="3818"/>
                </a:lnTo>
                <a:lnTo>
                  <a:pt x="1158" y="3775"/>
                </a:lnTo>
                <a:lnTo>
                  <a:pt x="1203" y="3739"/>
                </a:lnTo>
                <a:lnTo>
                  <a:pt x="1253" y="3711"/>
                </a:lnTo>
                <a:lnTo>
                  <a:pt x="1308" y="3694"/>
                </a:lnTo>
                <a:lnTo>
                  <a:pt x="1367" y="3688"/>
                </a:lnTo>
                <a:lnTo>
                  <a:pt x="1421" y="3694"/>
                </a:lnTo>
                <a:lnTo>
                  <a:pt x="1470" y="3708"/>
                </a:lnTo>
                <a:lnTo>
                  <a:pt x="1516" y="3729"/>
                </a:lnTo>
                <a:lnTo>
                  <a:pt x="2487" y="3070"/>
                </a:lnTo>
                <a:lnTo>
                  <a:pt x="2485" y="3053"/>
                </a:lnTo>
                <a:lnTo>
                  <a:pt x="2485" y="3035"/>
                </a:lnTo>
                <a:lnTo>
                  <a:pt x="2491" y="2974"/>
                </a:lnTo>
                <a:lnTo>
                  <a:pt x="2507" y="2918"/>
                </a:lnTo>
                <a:lnTo>
                  <a:pt x="2535" y="2869"/>
                </a:lnTo>
                <a:lnTo>
                  <a:pt x="2570" y="2825"/>
                </a:lnTo>
                <a:lnTo>
                  <a:pt x="2616" y="2788"/>
                </a:lnTo>
                <a:lnTo>
                  <a:pt x="2665" y="2762"/>
                </a:lnTo>
                <a:lnTo>
                  <a:pt x="2721" y="2744"/>
                </a:lnTo>
                <a:lnTo>
                  <a:pt x="2780" y="2738"/>
                </a:lnTo>
                <a:lnTo>
                  <a:pt x="2834" y="2742"/>
                </a:lnTo>
                <a:lnTo>
                  <a:pt x="2883" y="2756"/>
                </a:lnTo>
                <a:lnTo>
                  <a:pt x="2929" y="2778"/>
                </a:lnTo>
                <a:lnTo>
                  <a:pt x="2968" y="2805"/>
                </a:lnTo>
                <a:lnTo>
                  <a:pt x="3004" y="2839"/>
                </a:lnTo>
                <a:lnTo>
                  <a:pt x="3033" y="2881"/>
                </a:lnTo>
                <a:lnTo>
                  <a:pt x="3055" y="2924"/>
                </a:lnTo>
                <a:lnTo>
                  <a:pt x="3934" y="3011"/>
                </a:lnTo>
                <a:lnTo>
                  <a:pt x="3964" y="2972"/>
                </a:lnTo>
                <a:lnTo>
                  <a:pt x="3999" y="2936"/>
                </a:lnTo>
                <a:lnTo>
                  <a:pt x="4041" y="2906"/>
                </a:lnTo>
                <a:lnTo>
                  <a:pt x="4086" y="2884"/>
                </a:lnTo>
                <a:lnTo>
                  <a:pt x="4136" y="2871"/>
                </a:lnTo>
                <a:lnTo>
                  <a:pt x="4189" y="2867"/>
                </a:lnTo>
                <a:lnTo>
                  <a:pt x="4227" y="2871"/>
                </a:lnTo>
                <a:lnTo>
                  <a:pt x="4264" y="2879"/>
                </a:lnTo>
                <a:lnTo>
                  <a:pt x="5398" y="1612"/>
                </a:lnTo>
                <a:lnTo>
                  <a:pt x="5329" y="1555"/>
                </a:lnTo>
                <a:lnTo>
                  <a:pt x="5184" y="1436"/>
                </a:lnTo>
                <a:lnTo>
                  <a:pt x="5180" y="1430"/>
                </a:lnTo>
                <a:lnTo>
                  <a:pt x="5177" y="1424"/>
                </a:lnTo>
                <a:lnTo>
                  <a:pt x="5175" y="1418"/>
                </a:lnTo>
                <a:lnTo>
                  <a:pt x="5175" y="1411"/>
                </a:lnTo>
                <a:lnTo>
                  <a:pt x="5178" y="1405"/>
                </a:lnTo>
                <a:lnTo>
                  <a:pt x="5182" y="1399"/>
                </a:lnTo>
                <a:lnTo>
                  <a:pt x="5186" y="1395"/>
                </a:lnTo>
                <a:lnTo>
                  <a:pt x="5194" y="1393"/>
                </a:lnTo>
                <a:lnTo>
                  <a:pt x="5839" y="1274"/>
                </a:lnTo>
                <a:lnTo>
                  <a:pt x="5847" y="1274"/>
                </a:lnTo>
                <a:close/>
                <a:moveTo>
                  <a:pt x="0" y="0"/>
                </a:moveTo>
                <a:lnTo>
                  <a:pt x="416" y="0"/>
                </a:lnTo>
                <a:lnTo>
                  <a:pt x="416" y="807"/>
                </a:lnTo>
                <a:lnTo>
                  <a:pt x="629" y="807"/>
                </a:lnTo>
                <a:lnTo>
                  <a:pt x="629" y="1104"/>
                </a:lnTo>
                <a:lnTo>
                  <a:pt x="416" y="1104"/>
                </a:lnTo>
                <a:lnTo>
                  <a:pt x="416" y="2398"/>
                </a:lnTo>
                <a:lnTo>
                  <a:pt x="629" y="2398"/>
                </a:lnTo>
                <a:lnTo>
                  <a:pt x="629" y="2695"/>
                </a:lnTo>
                <a:lnTo>
                  <a:pt x="416" y="2695"/>
                </a:lnTo>
                <a:lnTo>
                  <a:pt x="416" y="3975"/>
                </a:lnTo>
                <a:lnTo>
                  <a:pt x="629" y="3975"/>
                </a:lnTo>
                <a:lnTo>
                  <a:pt x="629" y="4271"/>
                </a:lnTo>
                <a:lnTo>
                  <a:pt x="416" y="4271"/>
                </a:lnTo>
                <a:lnTo>
                  <a:pt x="416" y="5083"/>
                </a:lnTo>
                <a:lnTo>
                  <a:pt x="1217" y="5083"/>
                </a:lnTo>
                <a:lnTo>
                  <a:pt x="1217" y="4891"/>
                </a:lnTo>
                <a:lnTo>
                  <a:pt x="1514" y="4891"/>
                </a:lnTo>
                <a:lnTo>
                  <a:pt x="1514" y="5083"/>
                </a:lnTo>
                <a:lnTo>
                  <a:pt x="2628" y="5083"/>
                </a:lnTo>
                <a:lnTo>
                  <a:pt x="2628" y="4891"/>
                </a:lnTo>
                <a:lnTo>
                  <a:pt x="2925" y="4891"/>
                </a:lnTo>
                <a:lnTo>
                  <a:pt x="2925" y="5083"/>
                </a:lnTo>
                <a:lnTo>
                  <a:pt x="4039" y="5083"/>
                </a:lnTo>
                <a:lnTo>
                  <a:pt x="4039" y="4891"/>
                </a:lnTo>
                <a:lnTo>
                  <a:pt x="4334" y="4891"/>
                </a:lnTo>
                <a:lnTo>
                  <a:pt x="4334" y="5083"/>
                </a:lnTo>
                <a:lnTo>
                  <a:pt x="5448" y="5083"/>
                </a:lnTo>
                <a:lnTo>
                  <a:pt x="5448" y="4891"/>
                </a:lnTo>
                <a:lnTo>
                  <a:pt x="5744" y="4891"/>
                </a:lnTo>
                <a:lnTo>
                  <a:pt x="5744" y="5083"/>
                </a:lnTo>
                <a:lnTo>
                  <a:pt x="6522" y="5083"/>
                </a:lnTo>
                <a:lnTo>
                  <a:pt x="6522" y="5498"/>
                </a:lnTo>
                <a:lnTo>
                  <a:pt x="208" y="5498"/>
                </a:lnTo>
                <a:lnTo>
                  <a:pt x="160" y="5492"/>
                </a:lnTo>
                <a:lnTo>
                  <a:pt x="117" y="5478"/>
                </a:lnTo>
                <a:lnTo>
                  <a:pt x="77" y="5452"/>
                </a:lnTo>
                <a:lnTo>
                  <a:pt x="46" y="5421"/>
                </a:lnTo>
                <a:lnTo>
                  <a:pt x="22" y="5381"/>
                </a:lnTo>
                <a:lnTo>
                  <a:pt x="6" y="5338"/>
                </a:lnTo>
                <a:lnTo>
                  <a:pt x="0" y="529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Freeform 272">
            <a:extLst>
              <a:ext uri="{FF2B5EF4-FFF2-40B4-BE49-F238E27FC236}">
                <a16:creationId xmlns:a16="http://schemas.microsoft.com/office/drawing/2014/main" id="{DFEBCDCC-BF73-B435-2693-0B0D78B94DD2}"/>
              </a:ext>
            </a:extLst>
          </p:cNvPr>
          <p:cNvSpPr>
            <a:spLocks noChangeAspect="1" noEditPoints="1"/>
          </p:cNvSpPr>
          <p:nvPr/>
        </p:nvSpPr>
        <p:spPr bwMode="auto">
          <a:xfrm>
            <a:off x="6303542" y="5641883"/>
            <a:ext cx="351494" cy="299308"/>
          </a:xfrm>
          <a:custGeom>
            <a:avLst/>
            <a:gdLst>
              <a:gd name="T0" fmla="*/ 4966 w 5954"/>
              <a:gd name="T1" fmla="*/ 4258 h 5070"/>
              <a:gd name="T2" fmla="*/ 5543 w 5954"/>
              <a:gd name="T3" fmla="*/ 4093 h 5070"/>
              <a:gd name="T4" fmla="*/ 1186 w 5954"/>
              <a:gd name="T5" fmla="*/ 2719 h 5070"/>
              <a:gd name="T6" fmla="*/ 1700 w 5954"/>
              <a:gd name="T7" fmla="*/ 3382 h 5070"/>
              <a:gd name="T8" fmla="*/ 1186 w 5954"/>
              <a:gd name="T9" fmla="*/ 2719 h 5070"/>
              <a:gd name="T10" fmla="*/ 2722 w 5954"/>
              <a:gd name="T11" fmla="*/ 2308 h 5070"/>
              <a:gd name="T12" fmla="*/ 2210 w 5954"/>
              <a:gd name="T13" fmla="*/ 3382 h 5070"/>
              <a:gd name="T14" fmla="*/ 3232 w 5954"/>
              <a:gd name="T15" fmla="*/ 1539 h 5070"/>
              <a:gd name="T16" fmla="*/ 3745 w 5954"/>
              <a:gd name="T17" fmla="*/ 3382 h 5070"/>
              <a:gd name="T18" fmla="*/ 3232 w 5954"/>
              <a:gd name="T19" fmla="*/ 1539 h 5070"/>
              <a:gd name="T20" fmla="*/ 4767 w 5954"/>
              <a:gd name="T21" fmla="*/ 1118 h 5070"/>
              <a:gd name="T22" fmla="*/ 4255 w 5954"/>
              <a:gd name="T23" fmla="*/ 3382 h 5070"/>
              <a:gd name="T24" fmla="*/ 412 w 5954"/>
              <a:gd name="T25" fmla="*/ 412 h 5070"/>
              <a:gd name="T26" fmla="*/ 5541 w 5954"/>
              <a:gd name="T27" fmla="*/ 3977 h 5070"/>
              <a:gd name="T28" fmla="*/ 412 w 5954"/>
              <a:gd name="T29" fmla="*/ 412 h 5070"/>
              <a:gd name="T30" fmla="*/ 5747 w 5954"/>
              <a:gd name="T31" fmla="*/ 0 h 5070"/>
              <a:gd name="T32" fmla="*/ 5838 w 5954"/>
              <a:gd name="T33" fmla="*/ 20 h 5070"/>
              <a:gd name="T34" fmla="*/ 5908 w 5954"/>
              <a:gd name="T35" fmla="*/ 76 h 5070"/>
              <a:gd name="T36" fmla="*/ 5948 w 5954"/>
              <a:gd name="T37" fmla="*/ 159 h 5070"/>
              <a:gd name="T38" fmla="*/ 5954 w 5954"/>
              <a:gd name="T39" fmla="*/ 4184 h 5070"/>
              <a:gd name="T40" fmla="*/ 5934 w 5954"/>
              <a:gd name="T41" fmla="*/ 4274 h 5070"/>
              <a:gd name="T42" fmla="*/ 5878 w 5954"/>
              <a:gd name="T43" fmla="*/ 4345 h 5070"/>
              <a:gd name="T44" fmla="*/ 5794 w 5954"/>
              <a:gd name="T45" fmla="*/ 4384 h 5070"/>
              <a:gd name="T46" fmla="*/ 3650 w 5954"/>
              <a:gd name="T47" fmla="*/ 4390 h 5070"/>
              <a:gd name="T48" fmla="*/ 4597 w 5954"/>
              <a:gd name="T49" fmla="*/ 4779 h 5070"/>
              <a:gd name="T50" fmla="*/ 1358 w 5954"/>
              <a:gd name="T51" fmla="*/ 5070 h 5070"/>
              <a:gd name="T52" fmla="*/ 2306 w 5954"/>
              <a:gd name="T53" fmla="*/ 4779 h 5070"/>
              <a:gd name="T54" fmla="*/ 206 w 5954"/>
              <a:gd name="T55" fmla="*/ 4390 h 5070"/>
              <a:gd name="T56" fmla="*/ 116 w 5954"/>
              <a:gd name="T57" fmla="*/ 4368 h 5070"/>
              <a:gd name="T58" fmla="*/ 45 w 5954"/>
              <a:gd name="T59" fmla="*/ 4312 h 5070"/>
              <a:gd name="T60" fmla="*/ 5 w 5954"/>
              <a:gd name="T61" fmla="*/ 4231 h 5070"/>
              <a:gd name="T62" fmla="*/ 0 w 5954"/>
              <a:gd name="T63" fmla="*/ 206 h 5070"/>
              <a:gd name="T64" fmla="*/ 22 w 5954"/>
              <a:gd name="T65" fmla="*/ 116 h 5070"/>
              <a:gd name="T66" fmla="*/ 78 w 5954"/>
              <a:gd name="T67" fmla="*/ 45 h 5070"/>
              <a:gd name="T68" fmla="*/ 159 w 5954"/>
              <a:gd name="T69" fmla="*/ 5 h 5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54" h="5070">
                <a:moveTo>
                  <a:pt x="4966" y="4093"/>
                </a:moveTo>
                <a:lnTo>
                  <a:pt x="4966" y="4258"/>
                </a:lnTo>
                <a:lnTo>
                  <a:pt x="5543" y="4258"/>
                </a:lnTo>
                <a:lnTo>
                  <a:pt x="5543" y="4093"/>
                </a:lnTo>
                <a:lnTo>
                  <a:pt x="4966" y="4093"/>
                </a:lnTo>
                <a:close/>
                <a:moveTo>
                  <a:pt x="1186" y="2719"/>
                </a:moveTo>
                <a:lnTo>
                  <a:pt x="1700" y="2719"/>
                </a:lnTo>
                <a:lnTo>
                  <a:pt x="1700" y="3382"/>
                </a:lnTo>
                <a:lnTo>
                  <a:pt x="1186" y="3382"/>
                </a:lnTo>
                <a:lnTo>
                  <a:pt x="1186" y="2719"/>
                </a:lnTo>
                <a:close/>
                <a:moveTo>
                  <a:pt x="2210" y="2308"/>
                </a:moveTo>
                <a:lnTo>
                  <a:pt x="2722" y="2308"/>
                </a:lnTo>
                <a:lnTo>
                  <a:pt x="2722" y="3382"/>
                </a:lnTo>
                <a:lnTo>
                  <a:pt x="2210" y="3382"/>
                </a:lnTo>
                <a:lnTo>
                  <a:pt x="2210" y="2308"/>
                </a:lnTo>
                <a:close/>
                <a:moveTo>
                  <a:pt x="3232" y="1539"/>
                </a:moveTo>
                <a:lnTo>
                  <a:pt x="3745" y="1539"/>
                </a:lnTo>
                <a:lnTo>
                  <a:pt x="3745" y="3382"/>
                </a:lnTo>
                <a:lnTo>
                  <a:pt x="3232" y="3382"/>
                </a:lnTo>
                <a:lnTo>
                  <a:pt x="3232" y="1539"/>
                </a:lnTo>
                <a:close/>
                <a:moveTo>
                  <a:pt x="4255" y="1118"/>
                </a:moveTo>
                <a:lnTo>
                  <a:pt x="4767" y="1118"/>
                </a:lnTo>
                <a:lnTo>
                  <a:pt x="4767" y="3382"/>
                </a:lnTo>
                <a:lnTo>
                  <a:pt x="4255" y="3382"/>
                </a:lnTo>
                <a:lnTo>
                  <a:pt x="4255" y="1118"/>
                </a:lnTo>
                <a:close/>
                <a:moveTo>
                  <a:pt x="412" y="412"/>
                </a:moveTo>
                <a:lnTo>
                  <a:pt x="412" y="3977"/>
                </a:lnTo>
                <a:lnTo>
                  <a:pt x="5541" y="3977"/>
                </a:lnTo>
                <a:lnTo>
                  <a:pt x="5541" y="412"/>
                </a:lnTo>
                <a:lnTo>
                  <a:pt x="412" y="412"/>
                </a:lnTo>
                <a:close/>
                <a:moveTo>
                  <a:pt x="206" y="0"/>
                </a:moveTo>
                <a:lnTo>
                  <a:pt x="5747" y="0"/>
                </a:lnTo>
                <a:lnTo>
                  <a:pt x="5794" y="5"/>
                </a:lnTo>
                <a:lnTo>
                  <a:pt x="5838" y="20"/>
                </a:lnTo>
                <a:lnTo>
                  <a:pt x="5878" y="45"/>
                </a:lnTo>
                <a:lnTo>
                  <a:pt x="5908" y="76"/>
                </a:lnTo>
                <a:lnTo>
                  <a:pt x="5934" y="116"/>
                </a:lnTo>
                <a:lnTo>
                  <a:pt x="5948" y="159"/>
                </a:lnTo>
                <a:lnTo>
                  <a:pt x="5954" y="206"/>
                </a:lnTo>
                <a:lnTo>
                  <a:pt x="5954" y="4184"/>
                </a:lnTo>
                <a:lnTo>
                  <a:pt x="5948" y="4231"/>
                </a:lnTo>
                <a:lnTo>
                  <a:pt x="5934" y="4274"/>
                </a:lnTo>
                <a:lnTo>
                  <a:pt x="5908" y="4312"/>
                </a:lnTo>
                <a:lnTo>
                  <a:pt x="5878" y="4345"/>
                </a:lnTo>
                <a:lnTo>
                  <a:pt x="5838" y="4368"/>
                </a:lnTo>
                <a:lnTo>
                  <a:pt x="5794" y="4384"/>
                </a:lnTo>
                <a:lnTo>
                  <a:pt x="5747" y="4390"/>
                </a:lnTo>
                <a:lnTo>
                  <a:pt x="3650" y="4390"/>
                </a:lnTo>
                <a:lnTo>
                  <a:pt x="3650" y="4779"/>
                </a:lnTo>
                <a:lnTo>
                  <a:pt x="4597" y="4779"/>
                </a:lnTo>
                <a:lnTo>
                  <a:pt x="4597" y="5070"/>
                </a:lnTo>
                <a:lnTo>
                  <a:pt x="1358" y="5070"/>
                </a:lnTo>
                <a:lnTo>
                  <a:pt x="1358" y="4779"/>
                </a:lnTo>
                <a:lnTo>
                  <a:pt x="2306" y="4779"/>
                </a:lnTo>
                <a:lnTo>
                  <a:pt x="2306" y="4390"/>
                </a:lnTo>
                <a:lnTo>
                  <a:pt x="206" y="4390"/>
                </a:lnTo>
                <a:lnTo>
                  <a:pt x="159" y="4384"/>
                </a:lnTo>
                <a:lnTo>
                  <a:pt x="116" y="4368"/>
                </a:lnTo>
                <a:lnTo>
                  <a:pt x="78" y="4345"/>
                </a:lnTo>
                <a:lnTo>
                  <a:pt x="45" y="4312"/>
                </a:lnTo>
                <a:lnTo>
                  <a:pt x="22" y="4274"/>
                </a:lnTo>
                <a:lnTo>
                  <a:pt x="5" y="4231"/>
                </a:lnTo>
                <a:lnTo>
                  <a:pt x="0" y="4184"/>
                </a:lnTo>
                <a:lnTo>
                  <a:pt x="0" y="206"/>
                </a:lnTo>
                <a:lnTo>
                  <a:pt x="5" y="159"/>
                </a:lnTo>
                <a:lnTo>
                  <a:pt x="22" y="116"/>
                </a:lnTo>
                <a:lnTo>
                  <a:pt x="45" y="76"/>
                </a:lnTo>
                <a:lnTo>
                  <a:pt x="78" y="45"/>
                </a:lnTo>
                <a:lnTo>
                  <a:pt x="116" y="20"/>
                </a:lnTo>
                <a:lnTo>
                  <a:pt x="159" y="5"/>
                </a:lnTo>
                <a:lnTo>
                  <a:pt x="206"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61F2197F-C2B3-B448-0CDA-3167A9F4078E}"/>
              </a:ext>
            </a:extLst>
          </p:cNvPr>
          <p:cNvSpPr txBox="1"/>
          <p:nvPr/>
        </p:nvSpPr>
        <p:spPr>
          <a:xfrm>
            <a:off x="5127331" y="4231184"/>
            <a:ext cx="772683" cy="338554"/>
          </a:xfrm>
          <a:prstGeom prst="rect">
            <a:avLst/>
          </a:prstGeom>
          <a:noFill/>
        </p:spPr>
        <p:txBody>
          <a:bodyPr wrap="square" lIns="0" tIns="0" rIns="0" bIns="0" rtlCol="0">
            <a:spAutoFit/>
          </a:bodyPr>
          <a:lstStyle/>
          <a:p>
            <a:pPr algn="ctr"/>
            <a:r>
              <a:rPr lang="en-US" sz="1100" b="1">
                <a:solidFill>
                  <a:schemeClr val="accent5">
                    <a:lumMod val="50000"/>
                  </a:schemeClr>
                </a:solidFill>
                <a:latin typeface="+mj-lt"/>
                <a:ea typeface="MS PGothic" pitchFamily="34" charset="-128"/>
              </a:rPr>
              <a:t>Admission &amp; Discharge</a:t>
            </a:r>
          </a:p>
        </p:txBody>
      </p:sp>
      <p:sp>
        <p:nvSpPr>
          <p:cNvPr id="19" name="TextBox 18">
            <a:extLst>
              <a:ext uri="{FF2B5EF4-FFF2-40B4-BE49-F238E27FC236}">
                <a16:creationId xmlns:a16="http://schemas.microsoft.com/office/drawing/2014/main" id="{7C4F58EE-6E3E-3E34-B25A-86AE235743BE}"/>
              </a:ext>
            </a:extLst>
          </p:cNvPr>
          <p:cNvSpPr txBox="1"/>
          <p:nvPr/>
        </p:nvSpPr>
        <p:spPr>
          <a:xfrm>
            <a:off x="2592577" y="3742220"/>
            <a:ext cx="561257" cy="169277"/>
          </a:xfrm>
          <a:prstGeom prst="rect">
            <a:avLst/>
          </a:prstGeom>
          <a:noFill/>
        </p:spPr>
        <p:txBody>
          <a:bodyPr wrap="square" lIns="0" tIns="0" rIns="0" bIns="0" rtlCol="0">
            <a:spAutoFit/>
          </a:bodyPr>
          <a:lstStyle/>
          <a:p>
            <a:pPr algn="ctr"/>
            <a:r>
              <a:rPr lang="en-US" sz="1100" b="1">
                <a:solidFill>
                  <a:schemeClr val="accent5">
                    <a:lumMod val="50000"/>
                  </a:schemeClr>
                </a:solidFill>
                <a:latin typeface="+mj-lt"/>
                <a:ea typeface="MS PGothic" pitchFamily="34" charset="-128"/>
              </a:rPr>
              <a:t>Family</a:t>
            </a:r>
          </a:p>
        </p:txBody>
      </p:sp>
      <p:sp>
        <p:nvSpPr>
          <p:cNvPr id="20" name="TextBox 19">
            <a:extLst>
              <a:ext uri="{FF2B5EF4-FFF2-40B4-BE49-F238E27FC236}">
                <a16:creationId xmlns:a16="http://schemas.microsoft.com/office/drawing/2014/main" id="{9AB7456C-B001-150F-1940-0868B717B459}"/>
              </a:ext>
            </a:extLst>
          </p:cNvPr>
          <p:cNvSpPr txBox="1"/>
          <p:nvPr/>
        </p:nvSpPr>
        <p:spPr>
          <a:xfrm>
            <a:off x="1406113" y="6095406"/>
            <a:ext cx="772683"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Patient Satisfaction</a:t>
            </a:r>
          </a:p>
        </p:txBody>
      </p:sp>
      <p:sp>
        <p:nvSpPr>
          <p:cNvPr id="21" name="TextBox 20">
            <a:extLst>
              <a:ext uri="{FF2B5EF4-FFF2-40B4-BE49-F238E27FC236}">
                <a16:creationId xmlns:a16="http://schemas.microsoft.com/office/drawing/2014/main" id="{581CC6C6-E53C-3E90-8FD2-0D0A39C692C9}"/>
              </a:ext>
            </a:extLst>
          </p:cNvPr>
          <p:cNvSpPr txBox="1"/>
          <p:nvPr/>
        </p:nvSpPr>
        <p:spPr>
          <a:xfrm>
            <a:off x="2460148" y="6092772"/>
            <a:ext cx="772683"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Employee Satisfaction</a:t>
            </a:r>
          </a:p>
        </p:txBody>
      </p:sp>
      <p:sp>
        <p:nvSpPr>
          <p:cNvPr id="22" name="TextBox 21">
            <a:extLst>
              <a:ext uri="{FF2B5EF4-FFF2-40B4-BE49-F238E27FC236}">
                <a16:creationId xmlns:a16="http://schemas.microsoft.com/office/drawing/2014/main" id="{AFFFE9EB-E887-BFEE-CCF6-1D5D6EFB8A2E}"/>
              </a:ext>
            </a:extLst>
          </p:cNvPr>
          <p:cNvSpPr txBox="1"/>
          <p:nvPr/>
        </p:nvSpPr>
        <p:spPr>
          <a:xfrm>
            <a:off x="3718848" y="6092772"/>
            <a:ext cx="772683"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Employee Turnover</a:t>
            </a:r>
          </a:p>
        </p:txBody>
      </p:sp>
      <p:sp>
        <p:nvSpPr>
          <p:cNvPr id="23" name="TextBox 22">
            <a:extLst>
              <a:ext uri="{FF2B5EF4-FFF2-40B4-BE49-F238E27FC236}">
                <a16:creationId xmlns:a16="http://schemas.microsoft.com/office/drawing/2014/main" id="{9BC632F5-6C7A-136A-AF48-2E4173C5D0AC}"/>
              </a:ext>
            </a:extLst>
          </p:cNvPr>
          <p:cNvSpPr txBox="1"/>
          <p:nvPr/>
        </p:nvSpPr>
        <p:spPr>
          <a:xfrm>
            <a:off x="4749278" y="6098709"/>
            <a:ext cx="1002528"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Nursing Sensitive Outcomes </a:t>
            </a:r>
          </a:p>
        </p:txBody>
      </p:sp>
      <p:sp>
        <p:nvSpPr>
          <p:cNvPr id="24" name="TextBox 23">
            <a:extLst>
              <a:ext uri="{FF2B5EF4-FFF2-40B4-BE49-F238E27FC236}">
                <a16:creationId xmlns:a16="http://schemas.microsoft.com/office/drawing/2014/main" id="{F9239F2C-DA9E-F76E-7272-714C4C1CF1BB}"/>
              </a:ext>
            </a:extLst>
          </p:cNvPr>
          <p:cNvSpPr txBox="1"/>
          <p:nvPr/>
        </p:nvSpPr>
        <p:spPr>
          <a:xfrm>
            <a:off x="6129664" y="6105228"/>
            <a:ext cx="772683"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Key Quality Metrics</a:t>
            </a:r>
          </a:p>
        </p:txBody>
      </p:sp>
      <p:sp>
        <p:nvSpPr>
          <p:cNvPr id="25" name="Freeform 5">
            <a:extLst>
              <a:ext uri="{FF2B5EF4-FFF2-40B4-BE49-F238E27FC236}">
                <a16:creationId xmlns:a16="http://schemas.microsoft.com/office/drawing/2014/main" id="{FB37EF32-08F2-A139-62A7-DD5BD763429D}"/>
              </a:ext>
            </a:extLst>
          </p:cNvPr>
          <p:cNvSpPr>
            <a:spLocks noChangeAspect="1" noEditPoints="1"/>
          </p:cNvSpPr>
          <p:nvPr/>
        </p:nvSpPr>
        <p:spPr bwMode="auto">
          <a:xfrm>
            <a:off x="3914524" y="5688305"/>
            <a:ext cx="344292" cy="317045"/>
          </a:xfrm>
          <a:custGeom>
            <a:avLst/>
            <a:gdLst>
              <a:gd name="T0" fmla="*/ 630 w 676"/>
              <a:gd name="T1" fmla="*/ 155 h 627"/>
              <a:gd name="T2" fmla="*/ 520 w 676"/>
              <a:gd name="T3" fmla="*/ 160 h 627"/>
              <a:gd name="T4" fmla="*/ 378 w 676"/>
              <a:gd name="T5" fmla="*/ 135 h 627"/>
              <a:gd name="T6" fmla="*/ 299 w 676"/>
              <a:gd name="T7" fmla="*/ 128 h 627"/>
              <a:gd name="T8" fmla="*/ 153 w 676"/>
              <a:gd name="T9" fmla="*/ 171 h 627"/>
              <a:gd name="T10" fmla="*/ 45 w 676"/>
              <a:gd name="T11" fmla="*/ 166 h 627"/>
              <a:gd name="T12" fmla="*/ 0 w 676"/>
              <a:gd name="T13" fmla="*/ 349 h 627"/>
              <a:gd name="T14" fmla="*/ 30 w 676"/>
              <a:gd name="T15" fmla="*/ 349 h 627"/>
              <a:gd name="T16" fmla="*/ 50 w 676"/>
              <a:gd name="T17" fmla="*/ 211 h 627"/>
              <a:gd name="T18" fmla="*/ 81 w 676"/>
              <a:gd name="T19" fmla="*/ 581 h 627"/>
              <a:gd name="T20" fmla="*/ 131 w 676"/>
              <a:gd name="T21" fmla="*/ 541 h 627"/>
              <a:gd name="T22" fmla="*/ 150 w 676"/>
              <a:gd name="T23" fmla="*/ 211 h 627"/>
              <a:gd name="T24" fmla="*/ 165 w 676"/>
              <a:gd name="T25" fmla="*/ 370 h 627"/>
              <a:gd name="T26" fmla="*/ 179 w 676"/>
              <a:gd name="T27" fmla="*/ 187 h 627"/>
              <a:gd name="T28" fmla="*/ 198 w 676"/>
              <a:gd name="T29" fmla="*/ 579 h 627"/>
              <a:gd name="T30" fmla="*/ 271 w 676"/>
              <a:gd name="T31" fmla="*/ 627 h 627"/>
              <a:gd name="T32" fmla="*/ 304 w 676"/>
              <a:gd name="T33" fmla="*/ 187 h 627"/>
              <a:gd name="T34" fmla="*/ 323 w 676"/>
              <a:gd name="T35" fmla="*/ 347 h 627"/>
              <a:gd name="T36" fmla="*/ 350 w 676"/>
              <a:gd name="T37" fmla="*/ 348 h 627"/>
              <a:gd name="T38" fmla="*/ 369 w 676"/>
              <a:gd name="T39" fmla="*/ 196 h 627"/>
              <a:gd name="T40" fmla="*/ 408 w 676"/>
              <a:gd name="T41" fmla="*/ 623 h 627"/>
              <a:gd name="T42" fmla="*/ 479 w 676"/>
              <a:gd name="T43" fmla="*/ 568 h 627"/>
              <a:gd name="T44" fmla="*/ 498 w 676"/>
              <a:gd name="T45" fmla="*/ 196 h 627"/>
              <a:gd name="T46" fmla="*/ 511 w 676"/>
              <a:gd name="T47" fmla="*/ 370 h 627"/>
              <a:gd name="T48" fmla="*/ 528 w 676"/>
              <a:gd name="T49" fmla="*/ 211 h 627"/>
              <a:gd name="T50" fmla="*/ 546 w 676"/>
              <a:gd name="T51" fmla="*/ 529 h 627"/>
              <a:gd name="T52" fmla="*/ 604 w 676"/>
              <a:gd name="T53" fmla="*/ 570 h 627"/>
              <a:gd name="T54" fmla="*/ 628 w 676"/>
              <a:gd name="T55" fmla="*/ 211 h 627"/>
              <a:gd name="T56" fmla="*/ 647 w 676"/>
              <a:gd name="T57" fmla="*/ 352 h 627"/>
              <a:gd name="T58" fmla="*/ 676 w 676"/>
              <a:gd name="T59" fmla="*/ 353 h 627"/>
              <a:gd name="T60" fmla="*/ 630 w 676"/>
              <a:gd name="T61" fmla="*/ 155 h 627"/>
              <a:gd name="T62" fmla="*/ 584 w 676"/>
              <a:gd name="T63" fmla="*/ 135 h 627"/>
              <a:gd name="T64" fmla="*/ 584 w 676"/>
              <a:gd name="T65" fmla="*/ 52 h 627"/>
              <a:gd name="T66" fmla="*/ 584 w 676"/>
              <a:gd name="T67" fmla="*/ 135 h 627"/>
              <a:gd name="T68" fmla="*/ 88 w 676"/>
              <a:gd name="T69" fmla="*/ 147 h 627"/>
              <a:gd name="T70" fmla="*/ 88 w 676"/>
              <a:gd name="T71" fmla="*/ 64 h 627"/>
              <a:gd name="T72" fmla="*/ 88 w 676"/>
              <a:gd name="T73" fmla="*/ 147 h 627"/>
              <a:gd name="T74" fmla="*/ 423 w 676"/>
              <a:gd name="T75" fmla="*/ 115 h 627"/>
              <a:gd name="T76" fmla="*/ 423 w 676"/>
              <a:gd name="T77" fmla="*/ 15 h 627"/>
              <a:gd name="T78" fmla="*/ 423 w 676"/>
              <a:gd name="T79" fmla="*/ 115 h 627"/>
              <a:gd name="T80" fmla="*/ 250 w 676"/>
              <a:gd name="T81" fmla="*/ 100 h 627"/>
              <a:gd name="T82" fmla="*/ 250 w 676"/>
              <a:gd name="T83" fmla="*/ 0 h 627"/>
              <a:gd name="T84" fmla="*/ 250 w 676"/>
              <a:gd name="T85" fmla="*/ 100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76" h="627">
                <a:moveTo>
                  <a:pt x="630" y="155"/>
                </a:moveTo>
                <a:lnTo>
                  <a:pt x="630" y="155"/>
                </a:lnTo>
                <a:lnTo>
                  <a:pt x="538" y="155"/>
                </a:lnTo>
                <a:cubicBezTo>
                  <a:pt x="532" y="155"/>
                  <a:pt x="525" y="157"/>
                  <a:pt x="520" y="160"/>
                </a:cubicBezTo>
                <a:cubicBezTo>
                  <a:pt x="510" y="141"/>
                  <a:pt x="492" y="135"/>
                  <a:pt x="472" y="135"/>
                </a:cubicBezTo>
                <a:lnTo>
                  <a:pt x="378" y="135"/>
                </a:lnTo>
                <a:cubicBezTo>
                  <a:pt x="362" y="135"/>
                  <a:pt x="348" y="135"/>
                  <a:pt x="338" y="148"/>
                </a:cubicBezTo>
                <a:cubicBezTo>
                  <a:pt x="328" y="135"/>
                  <a:pt x="314" y="128"/>
                  <a:pt x="299" y="128"/>
                </a:cubicBezTo>
                <a:lnTo>
                  <a:pt x="204" y="128"/>
                </a:lnTo>
                <a:cubicBezTo>
                  <a:pt x="180" y="128"/>
                  <a:pt x="160" y="146"/>
                  <a:pt x="153" y="171"/>
                </a:cubicBezTo>
                <a:cubicBezTo>
                  <a:pt x="147" y="168"/>
                  <a:pt x="130" y="166"/>
                  <a:pt x="124" y="166"/>
                </a:cubicBezTo>
                <a:lnTo>
                  <a:pt x="45" y="166"/>
                </a:lnTo>
                <a:cubicBezTo>
                  <a:pt x="20" y="166"/>
                  <a:pt x="0" y="190"/>
                  <a:pt x="0" y="220"/>
                </a:cubicBezTo>
                <a:lnTo>
                  <a:pt x="0" y="349"/>
                </a:lnTo>
                <a:cubicBezTo>
                  <a:pt x="0" y="359"/>
                  <a:pt x="2" y="369"/>
                  <a:pt x="15" y="369"/>
                </a:cubicBezTo>
                <a:cubicBezTo>
                  <a:pt x="28" y="369"/>
                  <a:pt x="30" y="359"/>
                  <a:pt x="30" y="349"/>
                </a:cubicBezTo>
                <a:cubicBezTo>
                  <a:pt x="30" y="337"/>
                  <a:pt x="31" y="211"/>
                  <a:pt x="31" y="211"/>
                </a:cubicBezTo>
                <a:lnTo>
                  <a:pt x="50" y="211"/>
                </a:lnTo>
                <a:cubicBezTo>
                  <a:pt x="50" y="211"/>
                  <a:pt x="49" y="530"/>
                  <a:pt x="49" y="546"/>
                </a:cubicBezTo>
                <a:cubicBezTo>
                  <a:pt x="50" y="580"/>
                  <a:pt x="69" y="581"/>
                  <a:pt x="81" y="581"/>
                </a:cubicBezTo>
                <a:lnTo>
                  <a:pt x="101" y="581"/>
                </a:lnTo>
                <a:cubicBezTo>
                  <a:pt x="112" y="581"/>
                  <a:pt x="129" y="580"/>
                  <a:pt x="131" y="541"/>
                </a:cubicBezTo>
                <a:cubicBezTo>
                  <a:pt x="131" y="524"/>
                  <a:pt x="131" y="211"/>
                  <a:pt x="131" y="211"/>
                </a:cubicBezTo>
                <a:lnTo>
                  <a:pt x="150" y="211"/>
                </a:lnTo>
                <a:lnTo>
                  <a:pt x="150" y="353"/>
                </a:lnTo>
                <a:cubicBezTo>
                  <a:pt x="150" y="367"/>
                  <a:pt x="155" y="370"/>
                  <a:pt x="165" y="370"/>
                </a:cubicBezTo>
                <a:cubicBezTo>
                  <a:pt x="175" y="370"/>
                  <a:pt x="180" y="363"/>
                  <a:pt x="180" y="351"/>
                </a:cubicBezTo>
                <a:cubicBezTo>
                  <a:pt x="180" y="344"/>
                  <a:pt x="179" y="187"/>
                  <a:pt x="179" y="187"/>
                </a:cubicBezTo>
                <a:lnTo>
                  <a:pt x="198" y="187"/>
                </a:lnTo>
                <a:cubicBezTo>
                  <a:pt x="198" y="187"/>
                  <a:pt x="198" y="555"/>
                  <a:pt x="198" y="579"/>
                </a:cubicBezTo>
                <a:cubicBezTo>
                  <a:pt x="199" y="620"/>
                  <a:pt x="221" y="627"/>
                  <a:pt x="235" y="627"/>
                </a:cubicBezTo>
                <a:lnTo>
                  <a:pt x="271" y="627"/>
                </a:lnTo>
                <a:cubicBezTo>
                  <a:pt x="285" y="627"/>
                  <a:pt x="303" y="620"/>
                  <a:pt x="305" y="573"/>
                </a:cubicBezTo>
                <a:cubicBezTo>
                  <a:pt x="306" y="554"/>
                  <a:pt x="304" y="187"/>
                  <a:pt x="304" y="187"/>
                </a:cubicBezTo>
                <a:lnTo>
                  <a:pt x="323" y="187"/>
                </a:lnTo>
                <a:lnTo>
                  <a:pt x="323" y="347"/>
                </a:lnTo>
                <a:cubicBezTo>
                  <a:pt x="323" y="363"/>
                  <a:pt x="325" y="369"/>
                  <a:pt x="338" y="369"/>
                </a:cubicBezTo>
                <a:cubicBezTo>
                  <a:pt x="348" y="369"/>
                  <a:pt x="350" y="362"/>
                  <a:pt x="350" y="348"/>
                </a:cubicBezTo>
                <a:cubicBezTo>
                  <a:pt x="350" y="338"/>
                  <a:pt x="351" y="196"/>
                  <a:pt x="351" y="196"/>
                </a:cubicBezTo>
                <a:lnTo>
                  <a:pt x="369" y="196"/>
                </a:lnTo>
                <a:cubicBezTo>
                  <a:pt x="369" y="196"/>
                  <a:pt x="370" y="551"/>
                  <a:pt x="370" y="575"/>
                </a:cubicBezTo>
                <a:cubicBezTo>
                  <a:pt x="371" y="615"/>
                  <a:pt x="395" y="623"/>
                  <a:pt x="408" y="623"/>
                </a:cubicBezTo>
                <a:lnTo>
                  <a:pt x="445" y="623"/>
                </a:lnTo>
                <a:cubicBezTo>
                  <a:pt x="458" y="623"/>
                  <a:pt x="477" y="615"/>
                  <a:pt x="479" y="568"/>
                </a:cubicBezTo>
                <a:cubicBezTo>
                  <a:pt x="480" y="546"/>
                  <a:pt x="479" y="196"/>
                  <a:pt x="479" y="196"/>
                </a:cubicBezTo>
                <a:lnTo>
                  <a:pt x="498" y="196"/>
                </a:lnTo>
                <a:cubicBezTo>
                  <a:pt x="498" y="196"/>
                  <a:pt x="498" y="333"/>
                  <a:pt x="498" y="348"/>
                </a:cubicBezTo>
                <a:cubicBezTo>
                  <a:pt x="498" y="360"/>
                  <a:pt x="501" y="370"/>
                  <a:pt x="511" y="370"/>
                </a:cubicBezTo>
                <a:cubicBezTo>
                  <a:pt x="523" y="370"/>
                  <a:pt x="526" y="365"/>
                  <a:pt x="527" y="354"/>
                </a:cubicBezTo>
                <a:cubicBezTo>
                  <a:pt x="527" y="372"/>
                  <a:pt x="528" y="211"/>
                  <a:pt x="528" y="211"/>
                </a:cubicBezTo>
                <a:lnTo>
                  <a:pt x="546" y="211"/>
                </a:lnTo>
                <a:cubicBezTo>
                  <a:pt x="546" y="211"/>
                  <a:pt x="546" y="524"/>
                  <a:pt x="546" y="529"/>
                </a:cubicBezTo>
                <a:cubicBezTo>
                  <a:pt x="547" y="563"/>
                  <a:pt x="558" y="570"/>
                  <a:pt x="569" y="570"/>
                </a:cubicBezTo>
                <a:lnTo>
                  <a:pt x="604" y="570"/>
                </a:lnTo>
                <a:cubicBezTo>
                  <a:pt x="615" y="570"/>
                  <a:pt x="627" y="563"/>
                  <a:pt x="628" y="524"/>
                </a:cubicBezTo>
                <a:cubicBezTo>
                  <a:pt x="629" y="504"/>
                  <a:pt x="628" y="211"/>
                  <a:pt x="628" y="211"/>
                </a:cubicBezTo>
                <a:lnTo>
                  <a:pt x="647" y="211"/>
                </a:lnTo>
                <a:lnTo>
                  <a:pt x="647" y="352"/>
                </a:lnTo>
                <a:cubicBezTo>
                  <a:pt x="647" y="362"/>
                  <a:pt x="653" y="369"/>
                  <a:pt x="662" y="369"/>
                </a:cubicBezTo>
                <a:cubicBezTo>
                  <a:pt x="671" y="369"/>
                  <a:pt x="676" y="363"/>
                  <a:pt x="676" y="353"/>
                </a:cubicBezTo>
                <a:lnTo>
                  <a:pt x="676" y="215"/>
                </a:lnTo>
                <a:cubicBezTo>
                  <a:pt x="676" y="186"/>
                  <a:pt x="655" y="155"/>
                  <a:pt x="630" y="155"/>
                </a:cubicBezTo>
                <a:close/>
                <a:moveTo>
                  <a:pt x="584" y="135"/>
                </a:moveTo>
                <a:lnTo>
                  <a:pt x="584" y="135"/>
                </a:lnTo>
                <a:cubicBezTo>
                  <a:pt x="607" y="135"/>
                  <a:pt x="626" y="116"/>
                  <a:pt x="626" y="93"/>
                </a:cubicBezTo>
                <a:cubicBezTo>
                  <a:pt x="626" y="70"/>
                  <a:pt x="607" y="52"/>
                  <a:pt x="584" y="52"/>
                </a:cubicBezTo>
                <a:cubicBezTo>
                  <a:pt x="562" y="52"/>
                  <a:pt x="543" y="70"/>
                  <a:pt x="543" y="93"/>
                </a:cubicBezTo>
                <a:cubicBezTo>
                  <a:pt x="543" y="116"/>
                  <a:pt x="562" y="135"/>
                  <a:pt x="584" y="135"/>
                </a:cubicBezTo>
                <a:close/>
                <a:moveTo>
                  <a:pt x="88" y="147"/>
                </a:moveTo>
                <a:lnTo>
                  <a:pt x="88" y="147"/>
                </a:lnTo>
                <a:cubicBezTo>
                  <a:pt x="111" y="147"/>
                  <a:pt x="130" y="128"/>
                  <a:pt x="130" y="105"/>
                </a:cubicBezTo>
                <a:cubicBezTo>
                  <a:pt x="130" y="82"/>
                  <a:pt x="111" y="64"/>
                  <a:pt x="88" y="64"/>
                </a:cubicBezTo>
                <a:cubicBezTo>
                  <a:pt x="65" y="64"/>
                  <a:pt x="47" y="82"/>
                  <a:pt x="47" y="105"/>
                </a:cubicBezTo>
                <a:cubicBezTo>
                  <a:pt x="47" y="128"/>
                  <a:pt x="65" y="147"/>
                  <a:pt x="88" y="147"/>
                </a:cubicBezTo>
                <a:close/>
                <a:moveTo>
                  <a:pt x="423" y="115"/>
                </a:moveTo>
                <a:lnTo>
                  <a:pt x="423" y="115"/>
                </a:lnTo>
                <a:cubicBezTo>
                  <a:pt x="451" y="115"/>
                  <a:pt x="473" y="93"/>
                  <a:pt x="473" y="65"/>
                </a:cubicBezTo>
                <a:cubicBezTo>
                  <a:pt x="473" y="37"/>
                  <a:pt x="451" y="15"/>
                  <a:pt x="423" y="15"/>
                </a:cubicBezTo>
                <a:cubicBezTo>
                  <a:pt x="396" y="15"/>
                  <a:pt x="373" y="37"/>
                  <a:pt x="373" y="65"/>
                </a:cubicBezTo>
                <a:cubicBezTo>
                  <a:pt x="373" y="93"/>
                  <a:pt x="396" y="115"/>
                  <a:pt x="423" y="115"/>
                </a:cubicBezTo>
                <a:close/>
                <a:moveTo>
                  <a:pt x="250" y="100"/>
                </a:moveTo>
                <a:lnTo>
                  <a:pt x="250" y="100"/>
                </a:lnTo>
                <a:cubicBezTo>
                  <a:pt x="277" y="100"/>
                  <a:pt x="300" y="77"/>
                  <a:pt x="300" y="49"/>
                </a:cubicBezTo>
                <a:cubicBezTo>
                  <a:pt x="300" y="22"/>
                  <a:pt x="277" y="0"/>
                  <a:pt x="250" y="0"/>
                </a:cubicBezTo>
                <a:cubicBezTo>
                  <a:pt x="222" y="0"/>
                  <a:pt x="200" y="22"/>
                  <a:pt x="200" y="49"/>
                </a:cubicBezTo>
                <a:cubicBezTo>
                  <a:pt x="200" y="77"/>
                  <a:pt x="222" y="100"/>
                  <a:pt x="250" y="10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6" name="Graphic 47" descr="Social network">
            <a:extLst>
              <a:ext uri="{FF2B5EF4-FFF2-40B4-BE49-F238E27FC236}">
                <a16:creationId xmlns:a16="http://schemas.microsoft.com/office/drawing/2014/main" id="{36D892D9-BCC0-8236-657F-CF67A125428D}"/>
              </a:ext>
            </a:extLst>
          </p:cNvPr>
          <p:cNvPicPr>
            <a:picLocks noChangeAspect="1"/>
          </p:cNvPicPr>
          <p:nvPr/>
        </p:nvPicPr>
        <p:blipFill>
          <a:blip r:embed="rId8"/>
          <a:stretch>
            <a:fillRect/>
          </a:stretch>
        </p:blipFill>
        <p:spPr>
          <a:xfrm>
            <a:off x="2592511" y="5544855"/>
            <a:ext cx="547753" cy="560373"/>
          </a:xfrm>
          <a:prstGeom prst="rect">
            <a:avLst/>
          </a:prstGeom>
        </p:spPr>
      </p:pic>
      <p:sp>
        <p:nvSpPr>
          <p:cNvPr id="27" name="Freeform 12">
            <a:extLst>
              <a:ext uri="{FF2B5EF4-FFF2-40B4-BE49-F238E27FC236}">
                <a16:creationId xmlns:a16="http://schemas.microsoft.com/office/drawing/2014/main" id="{9A84EBE3-1D0F-C12F-B51F-60603895E14C}"/>
              </a:ext>
            </a:extLst>
          </p:cNvPr>
          <p:cNvSpPr>
            <a:spLocks noChangeAspect="1" noEditPoints="1"/>
          </p:cNvSpPr>
          <p:nvPr/>
        </p:nvSpPr>
        <p:spPr bwMode="auto">
          <a:xfrm>
            <a:off x="1652023" y="5734826"/>
            <a:ext cx="332455" cy="264778"/>
          </a:xfrm>
          <a:custGeom>
            <a:avLst/>
            <a:gdLst>
              <a:gd name="T0" fmla="*/ 119 w 133"/>
              <a:gd name="T1" fmla="*/ 12 h 106"/>
              <a:gd name="T2" fmla="*/ 75 w 133"/>
              <a:gd name="T3" fmla="*/ 12 h 106"/>
              <a:gd name="T4" fmla="*/ 66 w 133"/>
              <a:gd name="T5" fmla="*/ 19 h 106"/>
              <a:gd name="T6" fmla="*/ 58 w 133"/>
              <a:gd name="T7" fmla="*/ 12 h 106"/>
              <a:gd name="T8" fmla="*/ 13 w 133"/>
              <a:gd name="T9" fmla="*/ 12 h 106"/>
              <a:gd name="T10" fmla="*/ 13 w 133"/>
              <a:gd name="T11" fmla="*/ 58 h 106"/>
              <a:gd name="T12" fmla="*/ 66 w 133"/>
              <a:gd name="T13" fmla="*/ 106 h 106"/>
              <a:gd name="T14" fmla="*/ 119 w 133"/>
              <a:gd name="T15" fmla="*/ 58 h 106"/>
              <a:gd name="T16" fmla="*/ 119 w 133"/>
              <a:gd name="T17" fmla="*/ 12 h 106"/>
              <a:gd name="T18" fmla="*/ 112 w 133"/>
              <a:gd name="T19" fmla="*/ 50 h 106"/>
              <a:gd name="T20" fmla="*/ 66 w 133"/>
              <a:gd name="T21" fmla="*/ 92 h 106"/>
              <a:gd name="T22" fmla="*/ 21 w 133"/>
              <a:gd name="T23" fmla="*/ 50 h 106"/>
              <a:gd name="T24" fmla="*/ 15 w 133"/>
              <a:gd name="T25" fmla="*/ 35 h 106"/>
              <a:gd name="T26" fmla="*/ 21 w 133"/>
              <a:gd name="T27" fmla="*/ 20 h 106"/>
              <a:gd name="T28" fmla="*/ 36 w 133"/>
              <a:gd name="T29" fmla="*/ 14 h 106"/>
              <a:gd name="T30" fmla="*/ 51 w 133"/>
              <a:gd name="T31" fmla="*/ 21 h 106"/>
              <a:gd name="T32" fmla="*/ 66 w 133"/>
              <a:gd name="T33" fmla="*/ 35 h 106"/>
              <a:gd name="T34" fmla="*/ 82 w 133"/>
              <a:gd name="T35" fmla="*/ 21 h 106"/>
              <a:gd name="T36" fmla="*/ 97 w 133"/>
              <a:gd name="T37" fmla="*/ 14 h 106"/>
              <a:gd name="T38" fmla="*/ 112 w 133"/>
              <a:gd name="T39" fmla="*/ 20 h 106"/>
              <a:gd name="T40" fmla="*/ 118 w 133"/>
              <a:gd name="T41" fmla="*/ 35 h 106"/>
              <a:gd name="T42" fmla="*/ 112 w 133"/>
              <a:gd name="T43" fmla="*/ 5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 h="106">
                <a:moveTo>
                  <a:pt x="119" y="12"/>
                </a:moveTo>
                <a:cubicBezTo>
                  <a:pt x="107" y="0"/>
                  <a:pt x="87" y="0"/>
                  <a:pt x="75" y="12"/>
                </a:cubicBezTo>
                <a:cubicBezTo>
                  <a:pt x="66" y="19"/>
                  <a:pt x="66" y="19"/>
                  <a:pt x="66" y="19"/>
                </a:cubicBezTo>
                <a:cubicBezTo>
                  <a:pt x="58" y="12"/>
                  <a:pt x="58" y="12"/>
                  <a:pt x="58" y="12"/>
                </a:cubicBezTo>
                <a:cubicBezTo>
                  <a:pt x="46" y="0"/>
                  <a:pt x="26" y="0"/>
                  <a:pt x="13" y="12"/>
                </a:cubicBezTo>
                <a:cubicBezTo>
                  <a:pt x="0" y="24"/>
                  <a:pt x="0" y="45"/>
                  <a:pt x="13" y="58"/>
                </a:cubicBezTo>
                <a:cubicBezTo>
                  <a:pt x="66" y="106"/>
                  <a:pt x="66" y="106"/>
                  <a:pt x="66" y="106"/>
                </a:cubicBezTo>
                <a:cubicBezTo>
                  <a:pt x="119" y="58"/>
                  <a:pt x="119" y="58"/>
                  <a:pt x="119" y="58"/>
                </a:cubicBezTo>
                <a:cubicBezTo>
                  <a:pt x="133" y="45"/>
                  <a:pt x="133" y="24"/>
                  <a:pt x="119" y="12"/>
                </a:cubicBezTo>
                <a:close/>
                <a:moveTo>
                  <a:pt x="112" y="50"/>
                </a:moveTo>
                <a:cubicBezTo>
                  <a:pt x="66" y="92"/>
                  <a:pt x="66" y="92"/>
                  <a:pt x="66" y="92"/>
                </a:cubicBezTo>
                <a:cubicBezTo>
                  <a:pt x="21" y="50"/>
                  <a:pt x="21" y="50"/>
                  <a:pt x="21" y="50"/>
                </a:cubicBezTo>
                <a:cubicBezTo>
                  <a:pt x="17" y="46"/>
                  <a:pt x="15" y="41"/>
                  <a:pt x="15" y="35"/>
                </a:cubicBezTo>
                <a:cubicBezTo>
                  <a:pt x="15" y="29"/>
                  <a:pt x="16" y="24"/>
                  <a:pt x="21" y="20"/>
                </a:cubicBezTo>
                <a:cubicBezTo>
                  <a:pt x="25" y="16"/>
                  <a:pt x="30" y="14"/>
                  <a:pt x="36" y="14"/>
                </a:cubicBezTo>
                <a:cubicBezTo>
                  <a:pt x="42" y="14"/>
                  <a:pt x="47" y="18"/>
                  <a:pt x="51" y="21"/>
                </a:cubicBezTo>
                <a:cubicBezTo>
                  <a:pt x="66" y="35"/>
                  <a:pt x="66" y="35"/>
                  <a:pt x="66" y="35"/>
                </a:cubicBezTo>
                <a:cubicBezTo>
                  <a:pt x="82" y="21"/>
                  <a:pt x="82" y="21"/>
                  <a:pt x="82" y="21"/>
                </a:cubicBezTo>
                <a:cubicBezTo>
                  <a:pt x="86" y="18"/>
                  <a:pt x="91" y="14"/>
                  <a:pt x="97" y="14"/>
                </a:cubicBezTo>
                <a:cubicBezTo>
                  <a:pt x="103" y="14"/>
                  <a:pt x="108" y="16"/>
                  <a:pt x="112" y="20"/>
                </a:cubicBezTo>
                <a:cubicBezTo>
                  <a:pt x="117" y="24"/>
                  <a:pt x="118" y="29"/>
                  <a:pt x="118" y="35"/>
                </a:cubicBezTo>
                <a:cubicBezTo>
                  <a:pt x="118" y="41"/>
                  <a:pt x="116" y="46"/>
                  <a:pt x="112" y="5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28" name="Graphic 51" descr="Stethoscope">
            <a:extLst>
              <a:ext uri="{FF2B5EF4-FFF2-40B4-BE49-F238E27FC236}">
                <a16:creationId xmlns:a16="http://schemas.microsoft.com/office/drawing/2014/main" id="{E2285864-2776-E48A-0FA3-34E8C99C4F2D}"/>
              </a:ext>
            </a:extLst>
          </p:cNvPr>
          <p:cNvPicPr>
            <a:picLocks noChangeAspect="1"/>
          </p:cNvPicPr>
          <p:nvPr/>
        </p:nvPicPr>
        <p:blipFill>
          <a:blip r:embed="rId9"/>
          <a:stretch>
            <a:fillRect/>
          </a:stretch>
        </p:blipFill>
        <p:spPr>
          <a:xfrm>
            <a:off x="3399094" y="2702417"/>
            <a:ext cx="375911" cy="372464"/>
          </a:xfrm>
          <a:prstGeom prst="rect">
            <a:avLst/>
          </a:prstGeom>
        </p:spPr>
      </p:pic>
      <p:sp>
        <p:nvSpPr>
          <p:cNvPr id="29" name="Freeform 36">
            <a:extLst>
              <a:ext uri="{FF2B5EF4-FFF2-40B4-BE49-F238E27FC236}">
                <a16:creationId xmlns:a16="http://schemas.microsoft.com/office/drawing/2014/main" id="{0200870B-ED16-34B1-8B4D-D82FB6A9C9B4}"/>
              </a:ext>
            </a:extLst>
          </p:cNvPr>
          <p:cNvSpPr>
            <a:spLocks noChangeAspect="1" noEditPoints="1"/>
          </p:cNvSpPr>
          <p:nvPr/>
        </p:nvSpPr>
        <p:spPr bwMode="auto">
          <a:xfrm>
            <a:off x="4365682" y="4074015"/>
            <a:ext cx="283930" cy="272057"/>
          </a:xfrm>
          <a:custGeom>
            <a:avLst/>
            <a:gdLst>
              <a:gd name="T0" fmla="*/ 153 w 908"/>
              <a:gd name="T1" fmla="*/ 694 h 865"/>
              <a:gd name="T2" fmla="*/ 104 w 908"/>
              <a:gd name="T3" fmla="*/ 591 h 865"/>
              <a:gd name="T4" fmla="*/ 104 w 908"/>
              <a:gd name="T5" fmla="*/ 563 h 865"/>
              <a:gd name="T6" fmla="*/ 153 w 908"/>
              <a:gd name="T7" fmla="*/ 461 h 865"/>
              <a:gd name="T8" fmla="*/ 153 w 908"/>
              <a:gd name="T9" fmla="*/ 383 h 865"/>
              <a:gd name="T10" fmla="*/ 104 w 908"/>
              <a:gd name="T11" fmla="*/ 280 h 865"/>
              <a:gd name="T12" fmla="*/ 104 w 908"/>
              <a:gd name="T13" fmla="*/ 251 h 865"/>
              <a:gd name="T14" fmla="*/ 153 w 908"/>
              <a:gd name="T15" fmla="*/ 156 h 865"/>
              <a:gd name="T16" fmla="*/ 265 w 908"/>
              <a:gd name="T17" fmla="*/ 65 h 865"/>
              <a:gd name="T18" fmla="*/ 262 w 908"/>
              <a:gd name="T19" fmla="*/ 745 h 865"/>
              <a:gd name="T20" fmla="*/ 247 w 908"/>
              <a:gd name="T21" fmla="*/ 773 h 865"/>
              <a:gd name="T22" fmla="*/ 222 w 908"/>
              <a:gd name="T23" fmla="*/ 792 h 865"/>
              <a:gd name="T24" fmla="*/ 190 w 908"/>
              <a:gd name="T25" fmla="*/ 799 h 865"/>
              <a:gd name="T26" fmla="*/ 157 w 908"/>
              <a:gd name="T27" fmla="*/ 795 h 865"/>
              <a:gd name="T28" fmla="*/ 130 w 908"/>
              <a:gd name="T29" fmla="*/ 780 h 865"/>
              <a:gd name="T30" fmla="*/ 111 w 908"/>
              <a:gd name="T31" fmla="*/ 756 h 865"/>
              <a:gd name="T32" fmla="*/ 104 w 908"/>
              <a:gd name="T33" fmla="*/ 724 h 865"/>
              <a:gd name="T34" fmla="*/ 0 w 908"/>
              <a:gd name="T35" fmla="*/ 65 h 865"/>
              <a:gd name="T36" fmla="*/ 38 w 908"/>
              <a:gd name="T37" fmla="*/ 724 h 865"/>
              <a:gd name="T38" fmla="*/ 45 w 908"/>
              <a:gd name="T39" fmla="*/ 768 h 865"/>
              <a:gd name="T40" fmla="*/ 65 w 908"/>
              <a:gd name="T41" fmla="*/ 807 h 865"/>
              <a:gd name="T42" fmla="*/ 96 w 908"/>
              <a:gd name="T43" fmla="*/ 837 h 865"/>
              <a:gd name="T44" fmla="*/ 134 w 908"/>
              <a:gd name="T45" fmla="*/ 857 h 865"/>
              <a:gd name="T46" fmla="*/ 179 w 908"/>
              <a:gd name="T47" fmla="*/ 865 h 865"/>
              <a:gd name="T48" fmla="*/ 221 w 908"/>
              <a:gd name="T49" fmla="*/ 861 h 865"/>
              <a:gd name="T50" fmla="*/ 261 w 908"/>
              <a:gd name="T51" fmla="*/ 845 h 865"/>
              <a:gd name="T52" fmla="*/ 295 w 908"/>
              <a:gd name="T53" fmla="*/ 818 h 865"/>
              <a:gd name="T54" fmla="*/ 319 w 908"/>
              <a:gd name="T55" fmla="*/ 782 h 865"/>
              <a:gd name="T56" fmla="*/ 330 w 908"/>
              <a:gd name="T57" fmla="*/ 739 h 865"/>
              <a:gd name="T58" fmla="*/ 369 w 908"/>
              <a:gd name="T59" fmla="*/ 65 h 865"/>
              <a:gd name="T60" fmla="*/ 0 w 908"/>
              <a:gd name="T61" fmla="*/ 65 h 865"/>
              <a:gd name="T62" fmla="*/ 643 w 908"/>
              <a:gd name="T63" fmla="*/ 65 h 865"/>
              <a:gd name="T64" fmla="*/ 643 w 908"/>
              <a:gd name="T65" fmla="*/ 314 h 865"/>
              <a:gd name="T66" fmla="*/ 539 w 908"/>
              <a:gd name="T67" fmla="*/ 0 h 865"/>
              <a:gd name="T68" fmla="*/ 577 w 908"/>
              <a:gd name="T69" fmla="*/ 724 h 865"/>
              <a:gd name="T70" fmla="*/ 584 w 908"/>
              <a:gd name="T71" fmla="*/ 768 h 865"/>
              <a:gd name="T72" fmla="*/ 604 w 908"/>
              <a:gd name="T73" fmla="*/ 807 h 865"/>
              <a:gd name="T74" fmla="*/ 635 w 908"/>
              <a:gd name="T75" fmla="*/ 837 h 865"/>
              <a:gd name="T76" fmla="*/ 673 w 908"/>
              <a:gd name="T77" fmla="*/ 857 h 865"/>
              <a:gd name="T78" fmla="*/ 718 w 908"/>
              <a:gd name="T79" fmla="*/ 865 h 865"/>
              <a:gd name="T80" fmla="*/ 760 w 908"/>
              <a:gd name="T81" fmla="*/ 861 h 865"/>
              <a:gd name="T82" fmla="*/ 800 w 908"/>
              <a:gd name="T83" fmla="*/ 845 h 865"/>
              <a:gd name="T84" fmla="*/ 834 w 908"/>
              <a:gd name="T85" fmla="*/ 818 h 865"/>
              <a:gd name="T86" fmla="*/ 858 w 908"/>
              <a:gd name="T87" fmla="*/ 782 h 865"/>
              <a:gd name="T88" fmla="*/ 869 w 908"/>
              <a:gd name="T89" fmla="*/ 739 h 865"/>
              <a:gd name="T90" fmla="*/ 908 w 908"/>
              <a:gd name="T91" fmla="*/ 65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8" h="865">
                <a:moveTo>
                  <a:pt x="104" y="694"/>
                </a:moveTo>
                <a:lnTo>
                  <a:pt x="104" y="694"/>
                </a:lnTo>
                <a:lnTo>
                  <a:pt x="153" y="694"/>
                </a:lnTo>
                <a:lnTo>
                  <a:pt x="153" y="666"/>
                </a:lnTo>
                <a:lnTo>
                  <a:pt x="104" y="666"/>
                </a:lnTo>
                <a:lnTo>
                  <a:pt x="104" y="591"/>
                </a:lnTo>
                <a:lnTo>
                  <a:pt x="153" y="591"/>
                </a:lnTo>
                <a:lnTo>
                  <a:pt x="153" y="563"/>
                </a:lnTo>
                <a:lnTo>
                  <a:pt x="104" y="563"/>
                </a:lnTo>
                <a:lnTo>
                  <a:pt x="104" y="489"/>
                </a:lnTo>
                <a:lnTo>
                  <a:pt x="153" y="489"/>
                </a:lnTo>
                <a:lnTo>
                  <a:pt x="153" y="461"/>
                </a:lnTo>
                <a:lnTo>
                  <a:pt x="104" y="461"/>
                </a:lnTo>
                <a:lnTo>
                  <a:pt x="104" y="383"/>
                </a:lnTo>
                <a:lnTo>
                  <a:pt x="153" y="383"/>
                </a:lnTo>
                <a:lnTo>
                  <a:pt x="153" y="354"/>
                </a:lnTo>
                <a:lnTo>
                  <a:pt x="104" y="354"/>
                </a:lnTo>
                <a:lnTo>
                  <a:pt x="104" y="280"/>
                </a:lnTo>
                <a:lnTo>
                  <a:pt x="153" y="280"/>
                </a:lnTo>
                <a:lnTo>
                  <a:pt x="153" y="251"/>
                </a:lnTo>
                <a:lnTo>
                  <a:pt x="104" y="251"/>
                </a:lnTo>
                <a:lnTo>
                  <a:pt x="104" y="184"/>
                </a:lnTo>
                <a:lnTo>
                  <a:pt x="153" y="184"/>
                </a:lnTo>
                <a:lnTo>
                  <a:pt x="153" y="156"/>
                </a:lnTo>
                <a:lnTo>
                  <a:pt x="104" y="156"/>
                </a:lnTo>
                <a:lnTo>
                  <a:pt x="104" y="65"/>
                </a:lnTo>
                <a:lnTo>
                  <a:pt x="265" y="65"/>
                </a:lnTo>
                <a:lnTo>
                  <a:pt x="265" y="724"/>
                </a:lnTo>
                <a:lnTo>
                  <a:pt x="264" y="735"/>
                </a:lnTo>
                <a:lnTo>
                  <a:pt x="262" y="745"/>
                </a:lnTo>
                <a:lnTo>
                  <a:pt x="258" y="756"/>
                </a:lnTo>
                <a:lnTo>
                  <a:pt x="253" y="765"/>
                </a:lnTo>
                <a:lnTo>
                  <a:pt x="247" y="773"/>
                </a:lnTo>
                <a:lnTo>
                  <a:pt x="240" y="780"/>
                </a:lnTo>
                <a:lnTo>
                  <a:pt x="231" y="787"/>
                </a:lnTo>
                <a:lnTo>
                  <a:pt x="222" y="792"/>
                </a:lnTo>
                <a:lnTo>
                  <a:pt x="212" y="795"/>
                </a:lnTo>
                <a:lnTo>
                  <a:pt x="202" y="798"/>
                </a:lnTo>
                <a:lnTo>
                  <a:pt x="190" y="799"/>
                </a:lnTo>
                <a:lnTo>
                  <a:pt x="179" y="799"/>
                </a:lnTo>
                <a:lnTo>
                  <a:pt x="168" y="798"/>
                </a:lnTo>
                <a:lnTo>
                  <a:pt x="157" y="795"/>
                </a:lnTo>
                <a:lnTo>
                  <a:pt x="147" y="792"/>
                </a:lnTo>
                <a:lnTo>
                  <a:pt x="138" y="787"/>
                </a:lnTo>
                <a:lnTo>
                  <a:pt x="130" y="780"/>
                </a:lnTo>
                <a:lnTo>
                  <a:pt x="122" y="773"/>
                </a:lnTo>
                <a:lnTo>
                  <a:pt x="116" y="765"/>
                </a:lnTo>
                <a:lnTo>
                  <a:pt x="111" y="756"/>
                </a:lnTo>
                <a:lnTo>
                  <a:pt x="107" y="745"/>
                </a:lnTo>
                <a:lnTo>
                  <a:pt x="104" y="735"/>
                </a:lnTo>
                <a:lnTo>
                  <a:pt x="104" y="724"/>
                </a:lnTo>
                <a:lnTo>
                  <a:pt x="104" y="694"/>
                </a:lnTo>
                <a:lnTo>
                  <a:pt x="104" y="694"/>
                </a:lnTo>
                <a:close/>
                <a:moveTo>
                  <a:pt x="0" y="65"/>
                </a:moveTo>
                <a:lnTo>
                  <a:pt x="0" y="65"/>
                </a:lnTo>
                <a:lnTo>
                  <a:pt x="38" y="65"/>
                </a:lnTo>
                <a:lnTo>
                  <a:pt x="38" y="724"/>
                </a:lnTo>
                <a:lnTo>
                  <a:pt x="39" y="739"/>
                </a:lnTo>
                <a:lnTo>
                  <a:pt x="41" y="754"/>
                </a:lnTo>
                <a:lnTo>
                  <a:pt x="45" y="768"/>
                </a:lnTo>
                <a:lnTo>
                  <a:pt x="51" y="782"/>
                </a:lnTo>
                <a:lnTo>
                  <a:pt x="57" y="795"/>
                </a:lnTo>
                <a:lnTo>
                  <a:pt x="65" y="807"/>
                </a:lnTo>
                <a:lnTo>
                  <a:pt x="74" y="818"/>
                </a:lnTo>
                <a:lnTo>
                  <a:pt x="84" y="828"/>
                </a:lnTo>
                <a:lnTo>
                  <a:pt x="96" y="837"/>
                </a:lnTo>
                <a:lnTo>
                  <a:pt x="108" y="845"/>
                </a:lnTo>
                <a:lnTo>
                  <a:pt x="121" y="852"/>
                </a:lnTo>
                <a:lnTo>
                  <a:pt x="134" y="857"/>
                </a:lnTo>
                <a:lnTo>
                  <a:pt x="148" y="861"/>
                </a:lnTo>
                <a:lnTo>
                  <a:pt x="163" y="864"/>
                </a:lnTo>
                <a:lnTo>
                  <a:pt x="179" y="865"/>
                </a:lnTo>
                <a:lnTo>
                  <a:pt x="190" y="865"/>
                </a:lnTo>
                <a:lnTo>
                  <a:pt x="206" y="864"/>
                </a:lnTo>
                <a:lnTo>
                  <a:pt x="221" y="861"/>
                </a:lnTo>
                <a:lnTo>
                  <a:pt x="235" y="857"/>
                </a:lnTo>
                <a:lnTo>
                  <a:pt x="249" y="852"/>
                </a:lnTo>
                <a:lnTo>
                  <a:pt x="261" y="845"/>
                </a:lnTo>
                <a:lnTo>
                  <a:pt x="273" y="837"/>
                </a:lnTo>
                <a:lnTo>
                  <a:pt x="285" y="828"/>
                </a:lnTo>
                <a:lnTo>
                  <a:pt x="295" y="818"/>
                </a:lnTo>
                <a:lnTo>
                  <a:pt x="304" y="807"/>
                </a:lnTo>
                <a:lnTo>
                  <a:pt x="312" y="795"/>
                </a:lnTo>
                <a:lnTo>
                  <a:pt x="319" y="782"/>
                </a:lnTo>
                <a:lnTo>
                  <a:pt x="324" y="768"/>
                </a:lnTo>
                <a:lnTo>
                  <a:pt x="328" y="754"/>
                </a:lnTo>
                <a:lnTo>
                  <a:pt x="330" y="739"/>
                </a:lnTo>
                <a:lnTo>
                  <a:pt x="331" y="724"/>
                </a:lnTo>
                <a:lnTo>
                  <a:pt x="331" y="65"/>
                </a:lnTo>
                <a:lnTo>
                  <a:pt x="369" y="65"/>
                </a:lnTo>
                <a:lnTo>
                  <a:pt x="369" y="0"/>
                </a:lnTo>
                <a:lnTo>
                  <a:pt x="0" y="0"/>
                </a:lnTo>
                <a:lnTo>
                  <a:pt x="0" y="65"/>
                </a:lnTo>
                <a:lnTo>
                  <a:pt x="0" y="65"/>
                </a:lnTo>
                <a:close/>
                <a:moveTo>
                  <a:pt x="643" y="65"/>
                </a:moveTo>
                <a:lnTo>
                  <a:pt x="643" y="65"/>
                </a:lnTo>
                <a:lnTo>
                  <a:pt x="804" y="65"/>
                </a:lnTo>
                <a:lnTo>
                  <a:pt x="804" y="314"/>
                </a:lnTo>
                <a:lnTo>
                  <a:pt x="643" y="314"/>
                </a:lnTo>
                <a:lnTo>
                  <a:pt x="643" y="65"/>
                </a:lnTo>
                <a:close/>
                <a:moveTo>
                  <a:pt x="539" y="0"/>
                </a:moveTo>
                <a:lnTo>
                  <a:pt x="539" y="0"/>
                </a:lnTo>
                <a:lnTo>
                  <a:pt x="539" y="65"/>
                </a:lnTo>
                <a:lnTo>
                  <a:pt x="577" y="65"/>
                </a:lnTo>
                <a:lnTo>
                  <a:pt x="577" y="724"/>
                </a:lnTo>
                <a:lnTo>
                  <a:pt x="578" y="739"/>
                </a:lnTo>
                <a:lnTo>
                  <a:pt x="580" y="754"/>
                </a:lnTo>
                <a:lnTo>
                  <a:pt x="584" y="768"/>
                </a:lnTo>
                <a:lnTo>
                  <a:pt x="590" y="782"/>
                </a:lnTo>
                <a:lnTo>
                  <a:pt x="596" y="795"/>
                </a:lnTo>
                <a:lnTo>
                  <a:pt x="604" y="807"/>
                </a:lnTo>
                <a:lnTo>
                  <a:pt x="613" y="818"/>
                </a:lnTo>
                <a:lnTo>
                  <a:pt x="623" y="828"/>
                </a:lnTo>
                <a:lnTo>
                  <a:pt x="635" y="837"/>
                </a:lnTo>
                <a:lnTo>
                  <a:pt x="647" y="845"/>
                </a:lnTo>
                <a:lnTo>
                  <a:pt x="660" y="852"/>
                </a:lnTo>
                <a:lnTo>
                  <a:pt x="673" y="857"/>
                </a:lnTo>
                <a:lnTo>
                  <a:pt x="688" y="861"/>
                </a:lnTo>
                <a:lnTo>
                  <a:pt x="702" y="864"/>
                </a:lnTo>
                <a:lnTo>
                  <a:pt x="718" y="865"/>
                </a:lnTo>
                <a:lnTo>
                  <a:pt x="729" y="865"/>
                </a:lnTo>
                <a:lnTo>
                  <a:pt x="745" y="864"/>
                </a:lnTo>
                <a:lnTo>
                  <a:pt x="760" y="861"/>
                </a:lnTo>
                <a:lnTo>
                  <a:pt x="774" y="857"/>
                </a:lnTo>
                <a:lnTo>
                  <a:pt x="788" y="852"/>
                </a:lnTo>
                <a:lnTo>
                  <a:pt x="800" y="845"/>
                </a:lnTo>
                <a:lnTo>
                  <a:pt x="812" y="837"/>
                </a:lnTo>
                <a:lnTo>
                  <a:pt x="824" y="828"/>
                </a:lnTo>
                <a:lnTo>
                  <a:pt x="834" y="818"/>
                </a:lnTo>
                <a:lnTo>
                  <a:pt x="843" y="807"/>
                </a:lnTo>
                <a:lnTo>
                  <a:pt x="851" y="795"/>
                </a:lnTo>
                <a:lnTo>
                  <a:pt x="858" y="782"/>
                </a:lnTo>
                <a:lnTo>
                  <a:pt x="863" y="768"/>
                </a:lnTo>
                <a:lnTo>
                  <a:pt x="867" y="754"/>
                </a:lnTo>
                <a:lnTo>
                  <a:pt x="869" y="739"/>
                </a:lnTo>
                <a:lnTo>
                  <a:pt x="870" y="724"/>
                </a:lnTo>
                <a:lnTo>
                  <a:pt x="870" y="65"/>
                </a:lnTo>
                <a:lnTo>
                  <a:pt x="908" y="65"/>
                </a:lnTo>
                <a:lnTo>
                  <a:pt x="908" y="0"/>
                </a:lnTo>
                <a:lnTo>
                  <a:pt x="539"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9">
            <a:extLst>
              <a:ext uri="{FF2B5EF4-FFF2-40B4-BE49-F238E27FC236}">
                <a16:creationId xmlns:a16="http://schemas.microsoft.com/office/drawing/2014/main" id="{C2A46D62-A732-04DF-3419-68C9217AEDA0}"/>
              </a:ext>
            </a:extLst>
          </p:cNvPr>
          <p:cNvSpPr>
            <a:spLocks noChangeAspect="1" noEditPoints="1"/>
          </p:cNvSpPr>
          <p:nvPr/>
        </p:nvSpPr>
        <p:spPr bwMode="auto">
          <a:xfrm>
            <a:off x="5030701" y="3360668"/>
            <a:ext cx="363682" cy="343304"/>
          </a:xfrm>
          <a:custGeom>
            <a:avLst/>
            <a:gdLst>
              <a:gd name="T0" fmla="*/ 31 w 102"/>
              <a:gd name="T1" fmla="*/ 0 h 96"/>
              <a:gd name="T2" fmla="*/ 27 w 102"/>
              <a:gd name="T3" fmla="*/ 17 h 96"/>
              <a:gd name="T4" fmla="*/ 53 w 102"/>
              <a:gd name="T5" fmla="*/ 21 h 96"/>
              <a:gd name="T6" fmla="*/ 56 w 102"/>
              <a:gd name="T7" fmla="*/ 3 h 96"/>
              <a:gd name="T8" fmla="*/ 47 w 102"/>
              <a:gd name="T9" fmla="*/ 12 h 96"/>
              <a:gd name="T10" fmla="*/ 31 w 102"/>
              <a:gd name="T11" fmla="*/ 7 h 96"/>
              <a:gd name="T12" fmla="*/ 49 w 102"/>
              <a:gd name="T13" fmla="*/ 3 h 96"/>
              <a:gd name="T14" fmla="*/ 47 w 102"/>
              <a:gd name="T15" fmla="*/ 12 h 96"/>
              <a:gd name="T16" fmla="*/ 56 w 102"/>
              <a:gd name="T17" fmla="*/ 32 h 96"/>
              <a:gd name="T18" fmla="*/ 7 w 102"/>
              <a:gd name="T19" fmla="*/ 30 h 96"/>
              <a:gd name="T20" fmla="*/ 8 w 102"/>
              <a:gd name="T21" fmla="*/ 29 h 96"/>
              <a:gd name="T22" fmla="*/ 56 w 102"/>
              <a:gd name="T23" fmla="*/ 30 h 96"/>
              <a:gd name="T24" fmla="*/ 47 w 102"/>
              <a:gd name="T25" fmla="*/ 44 h 96"/>
              <a:gd name="T26" fmla="*/ 7 w 102"/>
              <a:gd name="T27" fmla="*/ 42 h 96"/>
              <a:gd name="T28" fmla="*/ 8 w 102"/>
              <a:gd name="T29" fmla="*/ 41 h 96"/>
              <a:gd name="T30" fmla="*/ 49 w 102"/>
              <a:gd name="T31" fmla="*/ 42 h 96"/>
              <a:gd name="T32" fmla="*/ 40 w 102"/>
              <a:gd name="T33" fmla="*/ 56 h 96"/>
              <a:gd name="T34" fmla="*/ 7 w 102"/>
              <a:gd name="T35" fmla="*/ 54 h 96"/>
              <a:gd name="T36" fmla="*/ 8 w 102"/>
              <a:gd name="T37" fmla="*/ 53 h 96"/>
              <a:gd name="T38" fmla="*/ 41 w 102"/>
              <a:gd name="T39" fmla="*/ 54 h 96"/>
              <a:gd name="T40" fmla="*/ 36 w 102"/>
              <a:gd name="T41" fmla="*/ 84 h 96"/>
              <a:gd name="T42" fmla="*/ 7 w 102"/>
              <a:gd name="T43" fmla="*/ 78 h 96"/>
              <a:gd name="T44" fmla="*/ 14 w 102"/>
              <a:gd name="T45" fmla="*/ 72 h 96"/>
              <a:gd name="T46" fmla="*/ 43 w 102"/>
              <a:gd name="T47" fmla="*/ 78 h 96"/>
              <a:gd name="T48" fmla="*/ 78 w 102"/>
              <a:gd name="T49" fmla="*/ 11 h 96"/>
              <a:gd name="T50" fmla="*/ 59 w 102"/>
              <a:gd name="T51" fmla="*/ 8 h 96"/>
              <a:gd name="T52" fmla="*/ 84 w 102"/>
              <a:gd name="T53" fmla="*/ 13 h 96"/>
              <a:gd name="T54" fmla="*/ 82 w 102"/>
              <a:gd name="T55" fmla="*/ 41 h 96"/>
              <a:gd name="T56" fmla="*/ 80 w 102"/>
              <a:gd name="T57" fmla="*/ 13 h 96"/>
              <a:gd name="T58" fmla="*/ 84 w 102"/>
              <a:gd name="T59" fmla="*/ 86 h 96"/>
              <a:gd name="T60" fmla="*/ 78 w 102"/>
              <a:gd name="T61" fmla="*/ 96 h 96"/>
              <a:gd name="T62" fmla="*/ 0 w 102"/>
              <a:gd name="T63" fmla="*/ 91 h 96"/>
              <a:gd name="T64" fmla="*/ 5 w 102"/>
              <a:gd name="T65" fmla="*/ 8 h 96"/>
              <a:gd name="T66" fmla="*/ 24 w 102"/>
              <a:gd name="T67" fmla="*/ 11 h 96"/>
              <a:gd name="T68" fmla="*/ 4 w 102"/>
              <a:gd name="T69" fmla="*/ 13 h 96"/>
              <a:gd name="T70" fmla="*/ 5 w 102"/>
              <a:gd name="T71" fmla="*/ 92 h 96"/>
              <a:gd name="T72" fmla="*/ 80 w 102"/>
              <a:gd name="T73" fmla="*/ 91 h 96"/>
              <a:gd name="T74" fmla="*/ 82 w 102"/>
              <a:gd name="T75" fmla="*/ 86 h 96"/>
              <a:gd name="T76" fmla="*/ 61 w 102"/>
              <a:gd name="T77" fmla="*/ 64 h 96"/>
              <a:gd name="T78" fmla="*/ 102 w 102"/>
              <a:gd name="T79" fmla="*/ 64 h 96"/>
              <a:gd name="T80" fmla="*/ 96 w 102"/>
              <a:gd name="T81" fmla="*/ 58 h 96"/>
              <a:gd name="T82" fmla="*/ 78 w 102"/>
              <a:gd name="T83" fmla="*/ 75 h 96"/>
              <a:gd name="T84" fmla="*/ 76 w 102"/>
              <a:gd name="T85" fmla="*/ 75 h 96"/>
              <a:gd name="T86" fmla="*/ 68 w 102"/>
              <a:gd name="T87" fmla="*/ 64 h 96"/>
              <a:gd name="T88" fmla="*/ 77 w 102"/>
              <a:gd name="T89" fmla="*/ 71 h 96"/>
              <a:gd name="T90" fmla="*/ 96 w 102"/>
              <a:gd name="T91"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2" h="96">
                <a:moveTo>
                  <a:pt x="53" y="0"/>
                </a:moveTo>
                <a:cubicBezTo>
                  <a:pt x="31" y="0"/>
                  <a:pt x="31" y="0"/>
                  <a:pt x="31" y="0"/>
                </a:cubicBezTo>
                <a:cubicBezTo>
                  <a:pt x="29" y="0"/>
                  <a:pt x="27" y="2"/>
                  <a:pt x="27" y="3"/>
                </a:cubicBezTo>
                <a:cubicBezTo>
                  <a:pt x="27" y="17"/>
                  <a:pt x="27" y="17"/>
                  <a:pt x="27" y="17"/>
                </a:cubicBezTo>
                <a:cubicBezTo>
                  <a:pt x="27" y="19"/>
                  <a:pt x="29" y="21"/>
                  <a:pt x="31" y="21"/>
                </a:cubicBezTo>
                <a:cubicBezTo>
                  <a:pt x="53" y="21"/>
                  <a:pt x="53" y="21"/>
                  <a:pt x="53" y="21"/>
                </a:cubicBezTo>
                <a:cubicBezTo>
                  <a:pt x="55" y="21"/>
                  <a:pt x="56" y="19"/>
                  <a:pt x="56" y="17"/>
                </a:cubicBezTo>
                <a:cubicBezTo>
                  <a:pt x="56" y="3"/>
                  <a:pt x="56" y="3"/>
                  <a:pt x="56" y="3"/>
                </a:cubicBezTo>
                <a:cubicBezTo>
                  <a:pt x="56" y="2"/>
                  <a:pt x="55" y="0"/>
                  <a:pt x="53" y="0"/>
                </a:cubicBezTo>
                <a:close/>
                <a:moveTo>
                  <a:pt x="47" y="12"/>
                </a:moveTo>
                <a:cubicBezTo>
                  <a:pt x="37" y="12"/>
                  <a:pt x="37" y="12"/>
                  <a:pt x="37" y="12"/>
                </a:cubicBezTo>
                <a:cubicBezTo>
                  <a:pt x="36" y="12"/>
                  <a:pt x="31" y="9"/>
                  <a:pt x="31" y="7"/>
                </a:cubicBezTo>
                <a:cubicBezTo>
                  <a:pt x="31" y="5"/>
                  <a:pt x="33" y="3"/>
                  <a:pt x="35" y="3"/>
                </a:cubicBezTo>
                <a:cubicBezTo>
                  <a:pt x="49" y="3"/>
                  <a:pt x="49" y="3"/>
                  <a:pt x="49" y="3"/>
                </a:cubicBezTo>
                <a:cubicBezTo>
                  <a:pt x="50" y="3"/>
                  <a:pt x="52" y="5"/>
                  <a:pt x="52" y="7"/>
                </a:cubicBezTo>
                <a:cubicBezTo>
                  <a:pt x="52" y="9"/>
                  <a:pt x="48" y="12"/>
                  <a:pt x="47" y="12"/>
                </a:cubicBezTo>
                <a:close/>
                <a:moveTo>
                  <a:pt x="56" y="30"/>
                </a:moveTo>
                <a:cubicBezTo>
                  <a:pt x="56" y="31"/>
                  <a:pt x="56" y="32"/>
                  <a:pt x="56" y="32"/>
                </a:cubicBezTo>
                <a:cubicBezTo>
                  <a:pt x="8" y="32"/>
                  <a:pt x="8" y="32"/>
                  <a:pt x="8" y="32"/>
                </a:cubicBezTo>
                <a:cubicBezTo>
                  <a:pt x="8" y="32"/>
                  <a:pt x="7" y="31"/>
                  <a:pt x="7" y="30"/>
                </a:cubicBezTo>
                <a:cubicBezTo>
                  <a:pt x="7" y="30"/>
                  <a:pt x="7" y="30"/>
                  <a:pt x="7" y="30"/>
                </a:cubicBezTo>
                <a:cubicBezTo>
                  <a:pt x="7" y="29"/>
                  <a:pt x="8" y="29"/>
                  <a:pt x="8" y="29"/>
                </a:cubicBezTo>
                <a:cubicBezTo>
                  <a:pt x="56" y="29"/>
                  <a:pt x="56" y="29"/>
                  <a:pt x="56" y="29"/>
                </a:cubicBezTo>
                <a:cubicBezTo>
                  <a:pt x="56" y="29"/>
                  <a:pt x="56" y="29"/>
                  <a:pt x="56" y="30"/>
                </a:cubicBezTo>
                <a:close/>
                <a:moveTo>
                  <a:pt x="49" y="42"/>
                </a:moveTo>
                <a:cubicBezTo>
                  <a:pt x="49" y="43"/>
                  <a:pt x="48" y="44"/>
                  <a:pt x="47" y="44"/>
                </a:cubicBezTo>
                <a:cubicBezTo>
                  <a:pt x="8" y="44"/>
                  <a:pt x="8" y="44"/>
                  <a:pt x="8" y="44"/>
                </a:cubicBezTo>
                <a:cubicBezTo>
                  <a:pt x="8" y="44"/>
                  <a:pt x="7" y="43"/>
                  <a:pt x="7" y="42"/>
                </a:cubicBezTo>
                <a:cubicBezTo>
                  <a:pt x="7" y="42"/>
                  <a:pt x="7" y="42"/>
                  <a:pt x="7" y="42"/>
                </a:cubicBezTo>
                <a:cubicBezTo>
                  <a:pt x="7" y="41"/>
                  <a:pt x="8" y="41"/>
                  <a:pt x="8" y="41"/>
                </a:cubicBezTo>
                <a:cubicBezTo>
                  <a:pt x="47" y="41"/>
                  <a:pt x="47" y="41"/>
                  <a:pt x="47" y="41"/>
                </a:cubicBezTo>
                <a:cubicBezTo>
                  <a:pt x="48" y="41"/>
                  <a:pt x="49" y="41"/>
                  <a:pt x="49" y="42"/>
                </a:cubicBezTo>
                <a:close/>
                <a:moveTo>
                  <a:pt x="41" y="54"/>
                </a:moveTo>
                <a:cubicBezTo>
                  <a:pt x="41" y="55"/>
                  <a:pt x="40" y="56"/>
                  <a:pt x="40" y="56"/>
                </a:cubicBezTo>
                <a:cubicBezTo>
                  <a:pt x="8" y="56"/>
                  <a:pt x="8" y="56"/>
                  <a:pt x="8" y="56"/>
                </a:cubicBezTo>
                <a:cubicBezTo>
                  <a:pt x="7" y="56"/>
                  <a:pt x="7" y="55"/>
                  <a:pt x="7" y="54"/>
                </a:cubicBezTo>
                <a:cubicBezTo>
                  <a:pt x="7" y="54"/>
                  <a:pt x="7" y="54"/>
                  <a:pt x="7" y="54"/>
                </a:cubicBezTo>
                <a:cubicBezTo>
                  <a:pt x="7" y="53"/>
                  <a:pt x="7" y="53"/>
                  <a:pt x="8" y="53"/>
                </a:cubicBezTo>
                <a:cubicBezTo>
                  <a:pt x="40" y="53"/>
                  <a:pt x="40" y="53"/>
                  <a:pt x="40" y="53"/>
                </a:cubicBezTo>
                <a:cubicBezTo>
                  <a:pt x="40" y="53"/>
                  <a:pt x="41" y="53"/>
                  <a:pt x="41" y="54"/>
                </a:cubicBezTo>
                <a:close/>
                <a:moveTo>
                  <a:pt x="43" y="78"/>
                </a:moveTo>
                <a:cubicBezTo>
                  <a:pt x="43" y="82"/>
                  <a:pt x="39" y="84"/>
                  <a:pt x="36" y="84"/>
                </a:cubicBezTo>
                <a:cubicBezTo>
                  <a:pt x="14" y="84"/>
                  <a:pt x="14" y="84"/>
                  <a:pt x="14" y="84"/>
                </a:cubicBezTo>
                <a:cubicBezTo>
                  <a:pt x="10" y="84"/>
                  <a:pt x="7" y="82"/>
                  <a:pt x="7" y="78"/>
                </a:cubicBezTo>
                <a:cubicBezTo>
                  <a:pt x="7" y="78"/>
                  <a:pt x="7" y="78"/>
                  <a:pt x="7" y="78"/>
                </a:cubicBezTo>
                <a:cubicBezTo>
                  <a:pt x="7" y="75"/>
                  <a:pt x="10" y="72"/>
                  <a:pt x="14" y="72"/>
                </a:cubicBezTo>
                <a:cubicBezTo>
                  <a:pt x="36" y="72"/>
                  <a:pt x="36" y="72"/>
                  <a:pt x="36" y="72"/>
                </a:cubicBezTo>
                <a:cubicBezTo>
                  <a:pt x="39" y="72"/>
                  <a:pt x="43" y="75"/>
                  <a:pt x="43" y="78"/>
                </a:cubicBezTo>
                <a:close/>
                <a:moveTo>
                  <a:pt x="80" y="13"/>
                </a:moveTo>
                <a:cubicBezTo>
                  <a:pt x="80" y="12"/>
                  <a:pt x="79" y="11"/>
                  <a:pt x="78" y="11"/>
                </a:cubicBezTo>
                <a:cubicBezTo>
                  <a:pt x="78" y="11"/>
                  <a:pt x="78" y="11"/>
                  <a:pt x="59" y="11"/>
                </a:cubicBezTo>
                <a:cubicBezTo>
                  <a:pt x="59" y="11"/>
                  <a:pt x="59" y="11"/>
                  <a:pt x="59" y="8"/>
                </a:cubicBezTo>
                <a:cubicBezTo>
                  <a:pt x="59" y="8"/>
                  <a:pt x="59" y="8"/>
                  <a:pt x="78" y="8"/>
                </a:cubicBezTo>
                <a:cubicBezTo>
                  <a:pt x="82" y="8"/>
                  <a:pt x="84" y="10"/>
                  <a:pt x="84" y="13"/>
                </a:cubicBezTo>
                <a:cubicBezTo>
                  <a:pt x="84" y="13"/>
                  <a:pt x="84" y="13"/>
                  <a:pt x="84" y="41"/>
                </a:cubicBezTo>
                <a:cubicBezTo>
                  <a:pt x="83" y="41"/>
                  <a:pt x="83" y="41"/>
                  <a:pt x="82" y="41"/>
                </a:cubicBezTo>
                <a:cubicBezTo>
                  <a:pt x="81" y="41"/>
                  <a:pt x="81" y="41"/>
                  <a:pt x="80" y="41"/>
                </a:cubicBezTo>
                <a:cubicBezTo>
                  <a:pt x="80" y="41"/>
                  <a:pt x="80" y="41"/>
                  <a:pt x="80" y="13"/>
                </a:cubicBezTo>
                <a:close/>
                <a:moveTo>
                  <a:pt x="82" y="86"/>
                </a:moveTo>
                <a:cubicBezTo>
                  <a:pt x="83" y="86"/>
                  <a:pt x="83" y="86"/>
                  <a:pt x="84" y="86"/>
                </a:cubicBezTo>
                <a:cubicBezTo>
                  <a:pt x="84" y="86"/>
                  <a:pt x="84" y="86"/>
                  <a:pt x="84" y="91"/>
                </a:cubicBezTo>
                <a:cubicBezTo>
                  <a:pt x="84" y="93"/>
                  <a:pt x="82" y="96"/>
                  <a:pt x="78" y="96"/>
                </a:cubicBezTo>
                <a:cubicBezTo>
                  <a:pt x="78" y="96"/>
                  <a:pt x="78" y="96"/>
                  <a:pt x="5" y="96"/>
                </a:cubicBezTo>
                <a:cubicBezTo>
                  <a:pt x="2" y="96"/>
                  <a:pt x="0" y="93"/>
                  <a:pt x="0" y="91"/>
                </a:cubicBezTo>
                <a:cubicBezTo>
                  <a:pt x="0" y="91"/>
                  <a:pt x="0" y="91"/>
                  <a:pt x="0" y="13"/>
                </a:cubicBezTo>
                <a:cubicBezTo>
                  <a:pt x="0" y="10"/>
                  <a:pt x="2" y="8"/>
                  <a:pt x="5" y="8"/>
                </a:cubicBezTo>
                <a:cubicBezTo>
                  <a:pt x="5" y="8"/>
                  <a:pt x="5" y="8"/>
                  <a:pt x="24" y="8"/>
                </a:cubicBezTo>
                <a:cubicBezTo>
                  <a:pt x="24" y="8"/>
                  <a:pt x="24" y="8"/>
                  <a:pt x="24" y="11"/>
                </a:cubicBezTo>
                <a:cubicBezTo>
                  <a:pt x="24" y="11"/>
                  <a:pt x="24" y="11"/>
                  <a:pt x="5" y="11"/>
                </a:cubicBezTo>
                <a:cubicBezTo>
                  <a:pt x="5" y="11"/>
                  <a:pt x="4" y="12"/>
                  <a:pt x="4" y="13"/>
                </a:cubicBezTo>
                <a:cubicBezTo>
                  <a:pt x="4" y="13"/>
                  <a:pt x="4" y="13"/>
                  <a:pt x="4" y="91"/>
                </a:cubicBezTo>
                <a:cubicBezTo>
                  <a:pt x="4" y="92"/>
                  <a:pt x="5" y="92"/>
                  <a:pt x="5" y="92"/>
                </a:cubicBezTo>
                <a:cubicBezTo>
                  <a:pt x="5" y="92"/>
                  <a:pt x="5" y="92"/>
                  <a:pt x="78" y="92"/>
                </a:cubicBezTo>
                <a:cubicBezTo>
                  <a:pt x="79" y="92"/>
                  <a:pt x="80" y="92"/>
                  <a:pt x="80" y="91"/>
                </a:cubicBezTo>
                <a:cubicBezTo>
                  <a:pt x="80" y="91"/>
                  <a:pt x="80" y="91"/>
                  <a:pt x="80" y="86"/>
                </a:cubicBezTo>
                <a:cubicBezTo>
                  <a:pt x="81" y="86"/>
                  <a:pt x="81" y="86"/>
                  <a:pt x="82" y="86"/>
                </a:cubicBezTo>
                <a:close/>
                <a:moveTo>
                  <a:pt x="82" y="43"/>
                </a:moveTo>
                <a:cubicBezTo>
                  <a:pt x="70" y="43"/>
                  <a:pt x="61" y="52"/>
                  <a:pt x="61" y="64"/>
                </a:cubicBezTo>
                <a:cubicBezTo>
                  <a:pt x="61" y="75"/>
                  <a:pt x="70" y="84"/>
                  <a:pt x="82" y="84"/>
                </a:cubicBezTo>
                <a:cubicBezTo>
                  <a:pt x="93" y="84"/>
                  <a:pt x="102" y="75"/>
                  <a:pt x="102" y="64"/>
                </a:cubicBezTo>
                <a:cubicBezTo>
                  <a:pt x="102" y="52"/>
                  <a:pt x="93" y="43"/>
                  <a:pt x="82" y="43"/>
                </a:cubicBezTo>
                <a:close/>
                <a:moveTo>
                  <a:pt x="96" y="58"/>
                </a:moveTo>
                <a:cubicBezTo>
                  <a:pt x="79" y="75"/>
                  <a:pt x="79" y="75"/>
                  <a:pt x="79" y="75"/>
                </a:cubicBezTo>
                <a:cubicBezTo>
                  <a:pt x="78" y="75"/>
                  <a:pt x="78" y="75"/>
                  <a:pt x="78" y="75"/>
                </a:cubicBezTo>
                <a:cubicBezTo>
                  <a:pt x="78" y="75"/>
                  <a:pt x="78" y="75"/>
                  <a:pt x="78" y="75"/>
                </a:cubicBezTo>
                <a:cubicBezTo>
                  <a:pt x="78" y="76"/>
                  <a:pt x="76" y="76"/>
                  <a:pt x="76" y="75"/>
                </a:cubicBezTo>
                <a:cubicBezTo>
                  <a:pt x="68" y="67"/>
                  <a:pt x="68" y="67"/>
                  <a:pt x="68" y="67"/>
                </a:cubicBezTo>
                <a:cubicBezTo>
                  <a:pt x="67" y="66"/>
                  <a:pt x="67" y="65"/>
                  <a:pt x="68" y="64"/>
                </a:cubicBezTo>
                <a:cubicBezTo>
                  <a:pt x="69" y="64"/>
                  <a:pt x="69" y="64"/>
                  <a:pt x="70" y="64"/>
                </a:cubicBezTo>
                <a:cubicBezTo>
                  <a:pt x="77" y="71"/>
                  <a:pt x="77" y="71"/>
                  <a:pt x="77" y="71"/>
                </a:cubicBezTo>
                <a:cubicBezTo>
                  <a:pt x="93" y="55"/>
                  <a:pt x="93" y="55"/>
                  <a:pt x="93" y="55"/>
                </a:cubicBezTo>
                <a:cubicBezTo>
                  <a:pt x="94" y="54"/>
                  <a:pt x="95" y="54"/>
                  <a:pt x="96" y="55"/>
                </a:cubicBezTo>
                <a:cubicBezTo>
                  <a:pt x="96" y="56"/>
                  <a:pt x="96" y="57"/>
                  <a:pt x="96" y="5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9">
            <a:extLst>
              <a:ext uri="{FF2B5EF4-FFF2-40B4-BE49-F238E27FC236}">
                <a16:creationId xmlns:a16="http://schemas.microsoft.com/office/drawing/2014/main" id="{C6E7349B-D795-5974-A9C8-5190250DD7B5}"/>
              </a:ext>
            </a:extLst>
          </p:cNvPr>
          <p:cNvSpPr>
            <a:spLocks noChangeAspect="1" noEditPoints="1"/>
          </p:cNvSpPr>
          <p:nvPr/>
        </p:nvSpPr>
        <p:spPr bwMode="auto">
          <a:xfrm>
            <a:off x="2855500" y="4705848"/>
            <a:ext cx="298334" cy="281793"/>
          </a:xfrm>
          <a:custGeom>
            <a:avLst/>
            <a:gdLst>
              <a:gd name="T0" fmla="*/ 550 w 827"/>
              <a:gd name="T1" fmla="*/ 641 h 785"/>
              <a:gd name="T2" fmla="*/ 490 w 827"/>
              <a:gd name="T3" fmla="*/ 624 h 785"/>
              <a:gd name="T4" fmla="*/ 613 w 827"/>
              <a:gd name="T5" fmla="*/ 611 h 785"/>
              <a:gd name="T6" fmla="*/ 583 w 827"/>
              <a:gd name="T7" fmla="*/ 634 h 785"/>
              <a:gd name="T8" fmla="*/ 579 w 827"/>
              <a:gd name="T9" fmla="*/ 636 h 785"/>
              <a:gd name="T10" fmla="*/ 589 w 827"/>
              <a:gd name="T11" fmla="*/ 670 h 785"/>
              <a:gd name="T12" fmla="*/ 613 w 827"/>
              <a:gd name="T13" fmla="*/ 657 h 785"/>
              <a:gd name="T14" fmla="*/ 649 w 827"/>
              <a:gd name="T15" fmla="*/ 619 h 785"/>
              <a:gd name="T16" fmla="*/ 664 w 827"/>
              <a:gd name="T17" fmla="*/ 578 h 785"/>
              <a:gd name="T18" fmla="*/ 652 w 827"/>
              <a:gd name="T19" fmla="*/ 500 h 785"/>
              <a:gd name="T20" fmla="*/ 630 w 827"/>
              <a:gd name="T21" fmla="*/ 564 h 785"/>
              <a:gd name="T22" fmla="*/ 213 w 827"/>
              <a:gd name="T23" fmla="*/ 602 h 785"/>
              <a:gd name="T24" fmla="*/ 210 w 827"/>
              <a:gd name="T25" fmla="*/ 648 h 785"/>
              <a:gd name="T26" fmla="*/ 253 w 827"/>
              <a:gd name="T27" fmla="*/ 624 h 785"/>
              <a:gd name="T28" fmla="*/ 827 w 827"/>
              <a:gd name="T29" fmla="*/ 740 h 785"/>
              <a:gd name="T30" fmla="*/ 716 w 827"/>
              <a:gd name="T31" fmla="*/ 394 h 785"/>
              <a:gd name="T32" fmla="*/ 415 w 827"/>
              <a:gd name="T33" fmla="*/ 383 h 785"/>
              <a:gd name="T34" fmla="*/ 635 w 827"/>
              <a:gd name="T35" fmla="*/ 466 h 785"/>
              <a:gd name="T36" fmla="*/ 188 w 827"/>
              <a:gd name="T37" fmla="*/ 717 h 785"/>
              <a:gd name="T38" fmla="*/ 157 w 827"/>
              <a:gd name="T39" fmla="*/ 681 h 785"/>
              <a:gd name="T40" fmla="*/ 149 w 827"/>
              <a:gd name="T41" fmla="*/ 438 h 785"/>
              <a:gd name="T42" fmla="*/ 121 w 827"/>
              <a:gd name="T43" fmla="*/ 387 h 785"/>
              <a:gd name="T44" fmla="*/ 95 w 827"/>
              <a:gd name="T45" fmla="*/ 417 h 785"/>
              <a:gd name="T46" fmla="*/ 4 w 827"/>
              <a:gd name="T47" fmla="*/ 762 h 785"/>
              <a:gd name="T48" fmla="*/ 38 w 827"/>
              <a:gd name="T49" fmla="*/ 784 h 785"/>
              <a:gd name="T50" fmla="*/ 809 w 827"/>
              <a:gd name="T51" fmla="*/ 776 h 785"/>
              <a:gd name="T52" fmla="*/ 827 w 827"/>
              <a:gd name="T53" fmla="*/ 745 h 785"/>
              <a:gd name="T54" fmla="*/ 256 w 827"/>
              <a:gd name="T55" fmla="*/ 180 h 785"/>
              <a:gd name="T56" fmla="*/ 295 w 827"/>
              <a:gd name="T57" fmla="*/ 231 h 785"/>
              <a:gd name="T58" fmla="*/ 361 w 827"/>
              <a:gd name="T59" fmla="*/ 240 h 785"/>
              <a:gd name="T60" fmla="*/ 412 w 827"/>
              <a:gd name="T61" fmla="*/ 200 h 785"/>
              <a:gd name="T62" fmla="*/ 421 w 827"/>
              <a:gd name="T63" fmla="*/ 134 h 785"/>
              <a:gd name="T64" fmla="*/ 381 w 827"/>
              <a:gd name="T65" fmla="*/ 83 h 785"/>
              <a:gd name="T66" fmla="*/ 315 w 827"/>
              <a:gd name="T67" fmla="*/ 74 h 785"/>
              <a:gd name="T68" fmla="*/ 264 w 827"/>
              <a:gd name="T69" fmla="*/ 114 h 785"/>
              <a:gd name="T70" fmla="*/ 181 w 827"/>
              <a:gd name="T71" fmla="*/ 170 h 785"/>
              <a:gd name="T72" fmla="*/ 190 w 827"/>
              <a:gd name="T73" fmla="*/ 113 h 785"/>
              <a:gd name="T74" fmla="*/ 231 w 827"/>
              <a:gd name="T75" fmla="*/ 49 h 785"/>
              <a:gd name="T76" fmla="*/ 298 w 827"/>
              <a:gd name="T77" fmla="*/ 7 h 785"/>
              <a:gd name="T78" fmla="*/ 378 w 827"/>
              <a:gd name="T79" fmla="*/ 7 h 785"/>
              <a:gd name="T80" fmla="*/ 445 w 827"/>
              <a:gd name="T81" fmla="*/ 49 h 785"/>
              <a:gd name="T82" fmla="*/ 487 w 827"/>
              <a:gd name="T83" fmla="*/ 113 h 785"/>
              <a:gd name="T84" fmla="*/ 495 w 827"/>
              <a:gd name="T85" fmla="*/ 182 h 785"/>
              <a:gd name="T86" fmla="*/ 480 w 827"/>
              <a:gd name="T87" fmla="*/ 232 h 785"/>
              <a:gd name="T88" fmla="*/ 451 w 827"/>
              <a:gd name="T89" fmla="*/ 267 h 785"/>
              <a:gd name="T90" fmla="*/ 376 w 827"/>
              <a:gd name="T91" fmla="*/ 395 h 785"/>
              <a:gd name="T92" fmla="*/ 333 w 827"/>
              <a:gd name="T93" fmla="*/ 491 h 785"/>
              <a:gd name="T94" fmla="*/ 301 w 827"/>
              <a:gd name="T95" fmla="*/ 398 h 785"/>
              <a:gd name="T96" fmla="*/ 250 w 827"/>
              <a:gd name="T97" fmla="*/ 298 h 785"/>
              <a:gd name="T98" fmla="*/ 204 w 827"/>
              <a:gd name="T99" fmla="*/ 244 h 785"/>
              <a:gd name="T100" fmla="*/ 185 w 827"/>
              <a:gd name="T101" fmla="*/ 202 h 785"/>
              <a:gd name="T102" fmla="*/ 334 w 827"/>
              <a:gd name="T103" fmla="*/ 585 h 785"/>
              <a:gd name="T104" fmla="*/ 286 w 827"/>
              <a:gd name="T105" fmla="*/ 619 h 785"/>
              <a:gd name="T106" fmla="*/ 349 w 827"/>
              <a:gd name="T107" fmla="*/ 622 h 785"/>
              <a:gd name="T108" fmla="*/ 382 w 827"/>
              <a:gd name="T109" fmla="*/ 628 h 785"/>
              <a:gd name="T110" fmla="*/ 435 w 827"/>
              <a:gd name="T111" fmla="*/ 604 h 785"/>
              <a:gd name="T112" fmla="*/ 444 w 827"/>
              <a:gd name="T113" fmla="*/ 644 h 785"/>
              <a:gd name="T114" fmla="*/ 385 w 827"/>
              <a:gd name="T115" fmla="*/ 62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27" h="785">
                <a:moveTo>
                  <a:pt x="513" y="670"/>
                </a:moveTo>
                <a:lnTo>
                  <a:pt x="513" y="670"/>
                </a:lnTo>
                <a:lnTo>
                  <a:pt x="525" y="673"/>
                </a:lnTo>
                <a:lnTo>
                  <a:pt x="537" y="675"/>
                </a:lnTo>
                <a:lnTo>
                  <a:pt x="549" y="677"/>
                </a:lnTo>
                <a:lnTo>
                  <a:pt x="550" y="641"/>
                </a:lnTo>
                <a:lnTo>
                  <a:pt x="540" y="640"/>
                </a:lnTo>
                <a:lnTo>
                  <a:pt x="530" y="638"/>
                </a:lnTo>
                <a:lnTo>
                  <a:pt x="519" y="635"/>
                </a:lnTo>
                <a:lnTo>
                  <a:pt x="509" y="632"/>
                </a:lnTo>
                <a:lnTo>
                  <a:pt x="499" y="628"/>
                </a:lnTo>
                <a:lnTo>
                  <a:pt x="490" y="624"/>
                </a:lnTo>
                <a:lnTo>
                  <a:pt x="478" y="657"/>
                </a:lnTo>
                <a:lnTo>
                  <a:pt x="489" y="661"/>
                </a:lnTo>
                <a:lnTo>
                  <a:pt x="501" y="666"/>
                </a:lnTo>
                <a:lnTo>
                  <a:pt x="513" y="670"/>
                </a:lnTo>
                <a:lnTo>
                  <a:pt x="513" y="670"/>
                </a:lnTo>
                <a:close/>
                <a:moveTo>
                  <a:pt x="613" y="611"/>
                </a:moveTo>
                <a:lnTo>
                  <a:pt x="613" y="611"/>
                </a:lnTo>
                <a:lnTo>
                  <a:pt x="606" y="618"/>
                </a:lnTo>
                <a:lnTo>
                  <a:pt x="599" y="624"/>
                </a:lnTo>
                <a:lnTo>
                  <a:pt x="591" y="629"/>
                </a:lnTo>
                <a:lnTo>
                  <a:pt x="583" y="634"/>
                </a:lnTo>
                <a:lnTo>
                  <a:pt x="583" y="634"/>
                </a:lnTo>
                <a:lnTo>
                  <a:pt x="582" y="635"/>
                </a:lnTo>
                <a:lnTo>
                  <a:pt x="582" y="635"/>
                </a:lnTo>
                <a:lnTo>
                  <a:pt x="581" y="635"/>
                </a:lnTo>
                <a:lnTo>
                  <a:pt x="581" y="635"/>
                </a:lnTo>
                <a:lnTo>
                  <a:pt x="580" y="636"/>
                </a:lnTo>
                <a:lnTo>
                  <a:pt x="579" y="636"/>
                </a:lnTo>
                <a:lnTo>
                  <a:pt x="579" y="636"/>
                </a:lnTo>
                <a:lnTo>
                  <a:pt x="578" y="636"/>
                </a:lnTo>
                <a:lnTo>
                  <a:pt x="578" y="636"/>
                </a:lnTo>
                <a:lnTo>
                  <a:pt x="577" y="636"/>
                </a:lnTo>
                <a:lnTo>
                  <a:pt x="577" y="637"/>
                </a:lnTo>
                <a:lnTo>
                  <a:pt x="589" y="670"/>
                </a:lnTo>
                <a:lnTo>
                  <a:pt x="589" y="670"/>
                </a:lnTo>
                <a:lnTo>
                  <a:pt x="590" y="669"/>
                </a:lnTo>
                <a:lnTo>
                  <a:pt x="592" y="669"/>
                </a:lnTo>
                <a:lnTo>
                  <a:pt x="592" y="669"/>
                </a:lnTo>
                <a:lnTo>
                  <a:pt x="603" y="663"/>
                </a:lnTo>
                <a:lnTo>
                  <a:pt x="613" y="657"/>
                </a:lnTo>
                <a:lnTo>
                  <a:pt x="623" y="649"/>
                </a:lnTo>
                <a:lnTo>
                  <a:pt x="632" y="641"/>
                </a:lnTo>
                <a:lnTo>
                  <a:pt x="640" y="633"/>
                </a:lnTo>
                <a:lnTo>
                  <a:pt x="647" y="624"/>
                </a:lnTo>
                <a:lnTo>
                  <a:pt x="648" y="621"/>
                </a:lnTo>
                <a:lnTo>
                  <a:pt x="649" y="619"/>
                </a:lnTo>
                <a:lnTo>
                  <a:pt x="650" y="618"/>
                </a:lnTo>
                <a:lnTo>
                  <a:pt x="618" y="603"/>
                </a:lnTo>
                <a:lnTo>
                  <a:pt x="613" y="611"/>
                </a:lnTo>
                <a:lnTo>
                  <a:pt x="613" y="611"/>
                </a:lnTo>
                <a:close/>
                <a:moveTo>
                  <a:pt x="664" y="578"/>
                </a:moveTo>
                <a:lnTo>
                  <a:pt x="664" y="578"/>
                </a:lnTo>
                <a:lnTo>
                  <a:pt x="665" y="565"/>
                </a:lnTo>
                <a:lnTo>
                  <a:pt x="665" y="552"/>
                </a:lnTo>
                <a:lnTo>
                  <a:pt x="663" y="538"/>
                </a:lnTo>
                <a:lnTo>
                  <a:pt x="660" y="525"/>
                </a:lnTo>
                <a:lnTo>
                  <a:pt x="656" y="513"/>
                </a:lnTo>
                <a:lnTo>
                  <a:pt x="652" y="500"/>
                </a:lnTo>
                <a:lnTo>
                  <a:pt x="620" y="514"/>
                </a:lnTo>
                <a:lnTo>
                  <a:pt x="623" y="523"/>
                </a:lnTo>
                <a:lnTo>
                  <a:pt x="626" y="533"/>
                </a:lnTo>
                <a:lnTo>
                  <a:pt x="629" y="543"/>
                </a:lnTo>
                <a:lnTo>
                  <a:pt x="630" y="553"/>
                </a:lnTo>
                <a:lnTo>
                  <a:pt x="630" y="564"/>
                </a:lnTo>
                <a:lnTo>
                  <a:pt x="630" y="574"/>
                </a:lnTo>
                <a:lnTo>
                  <a:pt x="664" y="578"/>
                </a:lnTo>
                <a:lnTo>
                  <a:pt x="664" y="578"/>
                </a:lnTo>
                <a:close/>
                <a:moveTo>
                  <a:pt x="223" y="597"/>
                </a:moveTo>
                <a:lnTo>
                  <a:pt x="223" y="597"/>
                </a:lnTo>
                <a:lnTo>
                  <a:pt x="213" y="602"/>
                </a:lnTo>
                <a:lnTo>
                  <a:pt x="203" y="608"/>
                </a:lnTo>
                <a:lnTo>
                  <a:pt x="194" y="615"/>
                </a:lnTo>
                <a:lnTo>
                  <a:pt x="186" y="623"/>
                </a:lnTo>
                <a:lnTo>
                  <a:pt x="178" y="632"/>
                </a:lnTo>
                <a:lnTo>
                  <a:pt x="205" y="654"/>
                </a:lnTo>
                <a:lnTo>
                  <a:pt x="210" y="648"/>
                </a:lnTo>
                <a:lnTo>
                  <a:pt x="217" y="642"/>
                </a:lnTo>
                <a:lnTo>
                  <a:pt x="223" y="637"/>
                </a:lnTo>
                <a:lnTo>
                  <a:pt x="230" y="633"/>
                </a:lnTo>
                <a:lnTo>
                  <a:pt x="238" y="630"/>
                </a:lnTo>
                <a:lnTo>
                  <a:pt x="245" y="627"/>
                </a:lnTo>
                <a:lnTo>
                  <a:pt x="253" y="624"/>
                </a:lnTo>
                <a:lnTo>
                  <a:pt x="245" y="590"/>
                </a:lnTo>
                <a:lnTo>
                  <a:pt x="234" y="593"/>
                </a:lnTo>
                <a:lnTo>
                  <a:pt x="223" y="597"/>
                </a:lnTo>
                <a:lnTo>
                  <a:pt x="223" y="597"/>
                </a:lnTo>
                <a:close/>
                <a:moveTo>
                  <a:pt x="827" y="740"/>
                </a:moveTo>
                <a:lnTo>
                  <a:pt x="827" y="740"/>
                </a:lnTo>
                <a:lnTo>
                  <a:pt x="826" y="736"/>
                </a:lnTo>
                <a:lnTo>
                  <a:pt x="731" y="417"/>
                </a:lnTo>
                <a:lnTo>
                  <a:pt x="729" y="411"/>
                </a:lnTo>
                <a:lnTo>
                  <a:pt x="725" y="405"/>
                </a:lnTo>
                <a:lnTo>
                  <a:pt x="721" y="399"/>
                </a:lnTo>
                <a:lnTo>
                  <a:pt x="716" y="394"/>
                </a:lnTo>
                <a:lnTo>
                  <a:pt x="711" y="390"/>
                </a:lnTo>
                <a:lnTo>
                  <a:pt x="706" y="387"/>
                </a:lnTo>
                <a:lnTo>
                  <a:pt x="700" y="385"/>
                </a:lnTo>
                <a:lnTo>
                  <a:pt x="694" y="384"/>
                </a:lnTo>
                <a:lnTo>
                  <a:pt x="687" y="383"/>
                </a:lnTo>
                <a:lnTo>
                  <a:pt x="415" y="383"/>
                </a:lnTo>
                <a:lnTo>
                  <a:pt x="389" y="438"/>
                </a:lnTo>
                <a:lnTo>
                  <a:pt x="575" y="438"/>
                </a:lnTo>
                <a:lnTo>
                  <a:pt x="586" y="453"/>
                </a:lnTo>
                <a:lnTo>
                  <a:pt x="596" y="468"/>
                </a:lnTo>
                <a:lnTo>
                  <a:pt x="606" y="484"/>
                </a:lnTo>
                <a:lnTo>
                  <a:pt x="635" y="466"/>
                </a:lnTo>
                <a:lnTo>
                  <a:pt x="627" y="452"/>
                </a:lnTo>
                <a:lnTo>
                  <a:pt x="618" y="438"/>
                </a:lnTo>
                <a:lnTo>
                  <a:pt x="678" y="438"/>
                </a:lnTo>
                <a:lnTo>
                  <a:pt x="764" y="730"/>
                </a:lnTo>
                <a:lnTo>
                  <a:pt x="189" y="730"/>
                </a:lnTo>
                <a:lnTo>
                  <a:pt x="188" y="717"/>
                </a:lnTo>
                <a:lnTo>
                  <a:pt x="189" y="704"/>
                </a:lnTo>
                <a:lnTo>
                  <a:pt x="190" y="692"/>
                </a:lnTo>
                <a:lnTo>
                  <a:pt x="193" y="680"/>
                </a:lnTo>
                <a:lnTo>
                  <a:pt x="160" y="669"/>
                </a:lnTo>
                <a:lnTo>
                  <a:pt x="160" y="670"/>
                </a:lnTo>
                <a:lnTo>
                  <a:pt x="157" y="681"/>
                </a:lnTo>
                <a:lnTo>
                  <a:pt x="155" y="693"/>
                </a:lnTo>
                <a:lnTo>
                  <a:pt x="154" y="705"/>
                </a:lnTo>
                <a:lnTo>
                  <a:pt x="154" y="717"/>
                </a:lnTo>
                <a:lnTo>
                  <a:pt x="155" y="730"/>
                </a:lnTo>
                <a:lnTo>
                  <a:pt x="62" y="730"/>
                </a:lnTo>
                <a:lnTo>
                  <a:pt x="149" y="438"/>
                </a:lnTo>
                <a:lnTo>
                  <a:pt x="288" y="438"/>
                </a:lnTo>
                <a:lnTo>
                  <a:pt x="262" y="383"/>
                </a:lnTo>
                <a:lnTo>
                  <a:pt x="140" y="383"/>
                </a:lnTo>
                <a:lnTo>
                  <a:pt x="133" y="384"/>
                </a:lnTo>
                <a:lnTo>
                  <a:pt x="127" y="385"/>
                </a:lnTo>
                <a:lnTo>
                  <a:pt x="121" y="387"/>
                </a:lnTo>
                <a:lnTo>
                  <a:pt x="115" y="390"/>
                </a:lnTo>
                <a:lnTo>
                  <a:pt x="110" y="394"/>
                </a:lnTo>
                <a:lnTo>
                  <a:pt x="105" y="399"/>
                </a:lnTo>
                <a:lnTo>
                  <a:pt x="101" y="405"/>
                </a:lnTo>
                <a:lnTo>
                  <a:pt x="98" y="411"/>
                </a:lnTo>
                <a:lnTo>
                  <a:pt x="95" y="417"/>
                </a:lnTo>
                <a:lnTo>
                  <a:pt x="1" y="736"/>
                </a:lnTo>
                <a:lnTo>
                  <a:pt x="0" y="740"/>
                </a:lnTo>
                <a:lnTo>
                  <a:pt x="0" y="745"/>
                </a:lnTo>
                <a:lnTo>
                  <a:pt x="0" y="751"/>
                </a:lnTo>
                <a:lnTo>
                  <a:pt x="2" y="757"/>
                </a:lnTo>
                <a:lnTo>
                  <a:pt x="4" y="762"/>
                </a:lnTo>
                <a:lnTo>
                  <a:pt x="8" y="767"/>
                </a:lnTo>
                <a:lnTo>
                  <a:pt x="12" y="772"/>
                </a:lnTo>
                <a:lnTo>
                  <a:pt x="18" y="776"/>
                </a:lnTo>
                <a:lnTo>
                  <a:pt x="25" y="780"/>
                </a:lnTo>
                <a:lnTo>
                  <a:pt x="32" y="783"/>
                </a:lnTo>
                <a:lnTo>
                  <a:pt x="38" y="784"/>
                </a:lnTo>
                <a:lnTo>
                  <a:pt x="45" y="785"/>
                </a:lnTo>
                <a:lnTo>
                  <a:pt x="781" y="785"/>
                </a:lnTo>
                <a:lnTo>
                  <a:pt x="788" y="784"/>
                </a:lnTo>
                <a:lnTo>
                  <a:pt x="795" y="783"/>
                </a:lnTo>
                <a:lnTo>
                  <a:pt x="802" y="780"/>
                </a:lnTo>
                <a:lnTo>
                  <a:pt x="809" y="776"/>
                </a:lnTo>
                <a:lnTo>
                  <a:pt x="815" y="772"/>
                </a:lnTo>
                <a:lnTo>
                  <a:pt x="819" y="767"/>
                </a:lnTo>
                <a:lnTo>
                  <a:pt x="822" y="762"/>
                </a:lnTo>
                <a:lnTo>
                  <a:pt x="825" y="757"/>
                </a:lnTo>
                <a:lnTo>
                  <a:pt x="826" y="751"/>
                </a:lnTo>
                <a:lnTo>
                  <a:pt x="827" y="745"/>
                </a:lnTo>
                <a:lnTo>
                  <a:pt x="827" y="740"/>
                </a:lnTo>
                <a:lnTo>
                  <a:pt x="827" y="740"/>
                </a:lnTo>
                <a:close/>
                <a:moveTo>
                  <a:pt x="252" y="157"/>
                </a:moveTo>
                <a:lnTo>
                  <a:pt x="252" y="157"/>
                </a:lnTo>
                <a:lnTo>
                  <a:pt x="253" y="169"/>
                </a:lnTo>
                <a:lnTo>
                  <a:pt x="256" y="180"/>
                </a:lnTo>
                <a:lnTo>
                  <a:pt x="259" y="190"/>
                </a:lnTo>
                <a:lnTo>
                  <a:pt x="264" y="200"/>
                </a:lnTo>
                <a:lnTo>
                  <a:pt x="270" y="209"/>
                </a:lnTo>
                <a:lnTo>
                  <a:pt x="277" y="218"/>
                </a:lnTo>
                <a:lnTo>
                  <a:pt x="286" y="225"/>
                </a:lnTo>
                <a:lnTo>
                  <a:pt x="295" y="231"/>
                </a:lnTo>
                <a:lnTo>
                  <a:pt x="305" y="236"/>
                </a:lnTo>
                <a:lnTo>
                  <a:pt x="315" y="240"/>
                </a:lnTo>
                <a:lnTo>
                  <a:pt x="326" y="242"/>
                </a:lnTo>
                <a:lnTo>
                  <a:pt x="338" y="243"/>
                </a:lnTo>
                <a:lnTo>
                  <a:pt x="350" y="242"/>
                </a:lnTo>
                <a:lnTo>
                  <a:pt x="361" y="240"/>
                </a:lnTo>
                <a:lnTo>
                  <a:pt x="371" y="236"/>
                </a:lnTo>
                <a:lnTo>
                  <a:pt x="381" y="231"/>
                </a:lnTo>
                <a:lnTo>
                  <a:pt x="391" y="225"/>
                </a:lnTo>
                <a:lnTo>
                  <a:pt x="399" y="218"/>
                </a:lnTo>
                <a:lnTo>
                  <a:pt x="406" y="209"/>
                </a:lnTo>
                <a:lnTo>
                  <a:pt x="412" y="200"/>
                </a:lnTo>
                <a:lnTo>
                  <a:pt x="417" y="190"/>
                </a:lnTo>
                <a:lnTo>
                  <a:pt x="421" y="180"/>
                </a:lnTo>
                <a:lnTo>
                  <a:pt x="423" y="169"/>
                </a:lnTo>
                <a:lnTo>
                  <a:pt x="424" y="157"/>
                </a:lnTo>
                <a:lnTo>
                  <a:pt x="423" y="145"/>
                </a:lnTo>
                <a:lnTo>
                  <a:pt x="421" y="134"/>
                </a:lnTo>
                <a:lnTo>
                  <a:pt x="417" y="124"/>
                </a:lnTo>
                <a:lnTo>
                  <a:pt x="412" y="114"/>
                </a:lnTo>
                <a:lnTo>
                  <a:pt x="406" y="105"/>
                </a:lnTo>
                <a:lnTo>
                  <a:pt x="399" y="96"/>
                </a:lnTo>
                <a:lnTo>
                  <a:pt x="391" y="89"/>
                </a:lnTo>
                <a:lnTo>
                  <a:pt x="381" y="83"/>
                </a:lnTo>
                <a:lnTo>
                  <a:pt x="371" y="78"/>
                </a:lnTo>
                <a:lnTo>
                  <a:pt x="361" y="74"/>
                </a:lnTo>
                <a:lnTo>
                  <a:pt x="350" y="72"/>
                </a:lnTo>
                <a:lnTo>
                  <a:pt x="338" y="71"/>
                </a:lnTo>
                <a:lnTo>
                  <a:pt x="326" y="72"/>
                </a:lnTo>
                <a:lnTo>
                  <a:pt x="315" y="74"/>
                </a:lnTo>
                <a:lnTo>
                  <a:pt x="305" y="78"/>
                </a:lnTo>
                <a:lnTo>
                  <a:pt x="295" y="83"/>
                </a:lnTo>
                <a:lnTo>
                  <a:pt x="286" y="89"/>
                </a:lnTo>
                <a:lnTo>
                  <a:pt x="277" y="96"/>
                </a:lnTo>
                <a:lnTo>
                  <a:pt x="270" y="105"/>
                </a:lnTo>
                <a:lnTo>
                  <a:pt x="264" y="114"/>
                </a:lnTo>
                <a:lnTo>
                  <a:pt x="259" y="124"/>
                </a:lnTo>
                <a:lnTo>
                  <a:pt x="256" y="134"/>
                </a:lnTo>
                <a:lnTo>
                  <a:pt x="253" y="145"/>
                </a:lnTo>
                <a:lnTo>
                  <a:pt x="252" y="157"/>
                </a:lnTo>
                <a:lnTo>
                  <a:pt x="252" y="157"/>
                </a:lnTo>
                <a:close/>
                <a:moveTo>
                  <a:pt x="181" y="170"/>
                </a:moveTo>
                <a:lnTo>
                  <a:pt x="181" y="170"/>
                </a:lnTo>
                <a:lnTo>
                  <a:pt x="180" y="157"/>
                </a:lnTo>
                <a:lnTo>
                  <a:pt x="181" y="147"/>
                </a:lnTo>
                <a:lnTo>
                  <a:pt x="183" y="136"/>
                </a:lnTo>
                <a:lnTo>
                  <a:pt x="185" y="125"/>
                </a:lnTo>
                <a:lnTo>
                  <a:pt x="190" y="113"/>
                </a:lnTo>
                <a:lnTo>
                  <a:pt x="194" y="102"/>
                </a:lnTo>
                <a:lnTo>
                  <a:pt x="200" y="91"/>
                </a:lnTo>
                <a:lnTo>
                  <a:pt x="207" y="80"/>
                </a:lnTo>
                <a:lnTo>
                  <a:pt x="214" y="69"/>
                </a:lnTo>
                <a:lnTo>
                  <a:pt x="222" y="59"/>
                </a:lnTo>
                <a:lnTo>
                  <a:pt x="231" y="49"/>
                </a:lnTo>
                <a:lnTo>
                  <a:pt x="241" y="40"/>
                </a:lnTo>
                <a:lnTo>
                  <a:pt x="251" y="31"/>
                </a:lnTo>
                <a:lnTo>
                  <a:pt x="262" y="23"/>
                </a:lnTo>
                <a:lnTo>
                  <a:pt x="274" y="16"/>
                </a:lnTo>
                <a:lnTo>
                  <a:pt x="286" y="11"/>
                </a:lnTo>
                <a:lnTo>
                  <a:pt x="298" y="7"/>
                </a:lnTo>
                <a:lnTo>
                  <a:pt x="311" y="3"/>
                </a:lnTo>
                <a:lnTo>
                  <a:pt x="325" y="1"/>
                </a:lnTo>
                <a:lnTo>
                  <a:pt x="338" y="0"/>
                </a:lnTo>
                <a:lnTo>
                  <a:pt x="352" y="1"/>
                </a:lnTo>
                <a:lnTo>
                  <a:pt x="365" y="3"/>
                </a:lnTo>
                <a:lnTo>
                  <a:pt x="378" y="7"/>
                </a:lnTo>
                <a:lnTo>
                  <a:pt x="390" y="11"/>
                </a:lnTo>
                <a:lnTo>
                  <a:pt x="402" y="16"/>
                </a:lnTo>
                <a:lnTo>
                  <a:pt x="414" y="23"/>
                </a:lnTo>
                <a:lnTo>
                  <a:pt x="425" y="31"/>
                </a:lnTo>
                <a:lnTo>
                  <a:pt x="435" y="40"/>
                </a:lnTo>
                <a:lnTo>
                  <a:pt x="445" y="49"/>
                </a:lnTo>
                <a:lnTo>
                  <a:pt x="454" y="59"/>
                </a:lnTo>
                <a:lnTo>
                  <a:pt x="462" y="69"/>
                </a:lnTo>
                <a:lnTo>
                  <a:pt x="470" y="80"/>
                </a:lnTo>
                <a:lnTo>
                  <a:pt x="476" y="91"/>
                </a:lnTo>
                <a:lnTo>
                  <a:pt x="482" y="102"/>
                </a:lnTo>
                <a:lnTo>
                  <a:pt x="487" y="113"/>
                </a:lnTo>
                <a:lnTo>
                  <a:pt x="491" y="125"/>
                </a:lnTo>
                <a:lnTo>
                  <a:pt x="493" y="136"/>
                </a:lnTo>
                <a:lnTo>
                  <a:pt x="495" y="147"/>
                </a:lnTo>
                <a:lnTo>
                  <a:pt x="496" y="157"/>
                </a:lnTo>
                <a:lnTo>
                  <a:pt x="495" y="170"/>
                </a:lnTo>
                <a:lnTo>
                  <a:pt x="495" y="182"/>
                </a:lnTo>
                <a:lnTo>
                  <a:pt x="493" y="192"/>
                </a:lnTo>
                <a:lnTo>
                  <a:pt x="492" y="202"/>
                </a:lnTo>
                <a:lnTo>
                  <a:pt x="489" y="210"/>
                </a:lnTo>
                <a:lnTo>
                  <a:pt x="487" y="218"/>
                </a:lnTo>
                <a:lnTo>
                  <a:pt x="484" y="225"/>
                </a:lnTo>
                <a:lnTo>
                  <a:pt x="480" y="232"/>
                </a:lnTo>
                <a:lnTo>
                  <a:pt x="477" y="238"/>
                </a:lnTo>
                <a:lnTo>
                  <a:pt x="472" y="244"/>
                </a:lnTo>
                <a:lnTo>
                  <a:pt x="467" y="249"/>
                </a:lnTo>
                <a:lnTo>
                  <a:pt x="462" y="255"/>
                </a:lnTo>
                <a:lnTo>
                  <a:pt x="457" y="261"/>
                </a:lnTo>
                <a:lnTo>
                  <a:pt x="451" y="267"/>
                </a:lnTo>
                <a:lnTo>
                  <a:pt x="435" y="288"/>
                </a:lnTo>
                <a:lnTo>
                  <a:pt x="421" y="309"/>
                </a:lnTo>
                <a:lnTo>
                  <a:pt x="408" y="331"/>
                </a:lnTo>
                <a:lnTo>
                  <a:pt x="396" y="352"/>
                </a:lnTo>
                <a:lnTo>
                  <a:pt x="386" y="373"/>
                </a:lnTo>
                <a:lnTo>
                  <a:pt x="376" y="395"/>
                </a:lnTo>
                <a:lnTo>
                  <a:pt x="368" y="417"/>
                </a:lnTo>
                <a:lnTo>
                  <a:pt x="360" y="439"/>
                </a:lnTo>
                <a:lnTo>
                  <a:pt x="352" y="460"/>
                </a:lnTo>
                <a:lnTo>
                  <a:pt x="345" y="482"/>
                </a:lnTo>
                <a:lnTo>
                  <a:pt x="338" y="504"/>
                </a:lnTo>
                <a:lnTo>
                  <a:pt x="333" y="491"/>
                </a:lnTo>
                <a:lnTo>
                  <a:pt x="328" y="477"/>
                </a:lnTo>
                <a:lnTo>
                  <a:pt x="323" y="462"/>
                </a:lnTo>
                <a:lnTo>
                  <a:pt x="318" y="447"/>
                </a:lnTo>
                <a:lnTo>
                  <a:pt x="312" y="431"/>
                </a:lnTo>
                <a:lnTo>
                  <a:pt x="307" y="415"/>
                </a:lnTo>
                <a:lnTo>
                  <a:pt x="301" y="398"/>
                </a:lnTo>
                <a:lnTo>
                  <a:pt x="294" y="382"/>
                </a:lnTo>
                <a:lnTo>
                  <a:pt x="287" y="365"/>
                </a:lnTo>
                <a:lnTo>
                  <a:pt x="279" y="348"/>
                </a:lnTo>
                <a:lnTo>
                  <a:pt x="270" y="331"/>
                </a:lnTo>
                <a:lnTo>
                  <a:pt x="261" y="314"/>
                </a:lnTo>
                <a:lnTo>
                  <a:pt x="250" y="298"/>
                </a:lnTo>
                <a:lnTo>
                  <a:pt x="238" y="282"/>
                </a:lnTo>
                <a:lnTo>
                  <a:pt x="225" y="267"/>
                </a:lnTo>
                <a:lnTo>
                  <a:pt x="219" y="261"/>
                </a:lnTo>
                <a:lnTo>
                  <a:pt x="214" y="255"/>
                </a:lnTo>
                <a:lnTo>
                  <a:pt x="209" y="249"/>
                </a:lnTo>
                <a:lnTo>
                  <a:pt x="204" y="244"/>
                </a:lnTo>
                <a:lnTo>
                  <a:pt x="200" y="238"/>
                </a:lnTo>
                <a:lnTo>
                  <a:pt x="196" y="232"/>
                </a:lnTo>
                <a:lnTo>
                  <a:pt x="192" y="225"/>
                </a:lnTo>
                <a:lnTo>
                  <a:pt x="189" y="218"/>
                </a:lnTo>
                <a:lnTo>
                  <a:pt x="187" y="210"/>
                </a:lnTo>
                <a:lnTo>
                  <a:pt x="185" y="202"/>
                </a:lnTo>
                <a:lnTo>
                  <a:pt x="183" y="192"/>
                </a:lnTo>
                <a:lnTo>
                  <a:pt x="182" y="182"/>
                </a:lnTo>
                <a:lnTo>
                  <a:pt x="181" y="170"/>
                </a:lnTo>
                <a:lnTo>
                  <a:pt x="181" y="170"/>
                </a:lnTo>
                <a:close/>
                <a:moveTo>
                  <a:pt x="334" y="585"/>
                </a:moveTo>
                <a:lnTo>
                  <a:pt x="334" y="585"/>
                </a:lnTo>
                <a:lnTo>
                  <a:pt x="318" y="584"/>
                </a:lnTo>
                <a:lnTo>
                  <a:pt x="302" y="583"/>
                </a:lnTo>
                <a:lnTo>
                  <a:pt x="286" y="584"/>
                </a:lnTo>
                <a:lnTo>
                  <a:pt x="282" y="584"/>
                </a:lnTo>
                <a:lnTo>
                  <a:pt x="284" y="619"/>
                </a:lnTo>
                <a:lnTo>
                  <a:pt x="286" y="619"/>
                </a:lnTo>
                <a:lnTo>
                  <a:pt x="301" y="619"/>
                </a:lnTo>
                <a:lnTo>
                  <a:pt x="316" y="619"/>
                </a:lnTo>
                <a:lnTo>
                  <a:pt x="331" y="620"/>
                </a:lnTo>
                <a:lnTo>
                  <a:pt x="346" y="622"/>
                </a:lnTo>
                <a:lnTo>
                  <a:pt x="349" y="622"/>
                </a:lnTo>
                <a:lnTo>
                  <a:pt x="349" y="622"/>
                </a:lnTo>
                <a:lnTo>
                  <a:pt x="354" y="587"/>
                </a:lnTo>
                <a:lnTo>
                  <a:pt x="353" y="587"/>
                </a:lnTo>
                <a:lnTo>
                  <a:pt x="350" y="587"/>
                </a:lnTo>
                <a:lnTo>
                  <a:pt x="334" y="585"/>
                </a:lnTo>
                <a:lnTo>
                  <a:pt x="334" y="585"/>
                </a:lnTo>
                <a:close/>
                <a:moveTo>
                  <a:pt x="382" y="628"/>
                </a:moveTo>
                <a:lnTo>
                  <a:pt x="382" y="628"/>
                </a:lnTo>
                <a:lnTo>
                  <a:pt x="389" y="593"/>
                </a:lnTo>
                <a:lnTo>
                  <a:pt x="389" y="593"/>
                </a:lnTo>
                <a:lnTo>
                  <a:pt x="392" y="594"/>
                </a:lnTo>
                <a:lnTo>
                  <a:pt x="414" y="599"/>
                </a:lnTo>
                <a:lnTo>
                  <a:pt x="435" y="604"/>
                </a:lnTo>
                <a:lnTo>
                  <a:pt x="456" y="611"/>
                </a:lnTo>
                <a:lnTo>
                  <a:pt x="457" y="611"/>
                </a:lnTo>
                <a:lnTo>
                  <a:pt x="457" y="612"/>
                </a:lnTo>
                <a:lnTo>
                  <a:pt x="446" y="645"/>
                </a:lnTo>
                <a:lnTo>
                  <a:pt x="445" y="645"/>
                </a:lnTo>
                <a:lnTo>
                  <a:pt x="444" y="644"/>
                </a:lnTo>
                <a:lnTo>
                  <a:pt x="443" y="644"/>
                </a:lnTo>
                <a:lnTo>
                  <a:pt x="442" y="644"/>
                </a:lnTo>
                <a:lnTo>
                  <a:pt x="441" y="643"/>
                </a:lnTo>
                <a:lnTo>
                  <a:pt x="423" y="638"/>
                </a:lnTo>
                <a:lnTo>
                  <a:pt x="405" y="633"/>
                </a:lnTo>
                <a:lnTo>
                  <a:pt x="385" y="629"/>
                </a:lnTo>
                <a:lnTo>
                  <a:pt x="383" y="628"/>
                </a:lnTo>
                <a:lnTo>
                  <a:pt x="382" y="62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TextBox 31">
            <a:extLst>
              <a:ext uri="{FF2B5EF4-FFF2-40B4-BE49-F238E27FC236}">
                <a16:creationId xmlns:a16="http://schemas.microsoft.com/office/drawing/2014/main" id="{FCC93F2A-4931-899B-A0FE-DABD6F91E301}"/>
              </a:ext>
            </a:extLst>
          </p:cNvPr>
          <p:cNvSpPr txBox="1"/>
          <p:nvPr/>
        </p:nvSpPr>
        <p:spPr>
          <a:xfrm>
            <a:off x="4824007" y="3722771"/>
            <a:ext cx="772683" cy="169277"/>
          </a:xfrm>
          <a:prstGeom prst="rect">
            <a:avLst/>
          </a:prstGeom>
          <a:noFill/>
        </p:spPr>
        <p:txBody>
          <a:bodyPr wrap="square" lIns="0" tIns="0" rIns="0" bIns="0" rtlCol="0">
            <a:spAutoFit/>
          </a:bodyPr>
          <a:lstStyle/>
          <a:p>
            <a:pPr algn="ctr"/>
            <a:r>
              <a:rPr lang="en-US" sz="1100" b="1">
                <a:solidFill>
                  <a:schemeClr val="accent5">
                    <a:lumMod val="50000"/>
                  </a:schemeClr>
                </a:solidFill>
                <a:latin typeface="+mj-lt"/>
                <a:ea typeface="MS PGothic" pitchFamily="34" charset="-128"/>
              </a:rPr>
              <a:t>Audits</a:t>
            </a:r>
          </a:p>
        </p:txBody>
      </p:sp>
      <p:sp>
        <p:nvSpPr>
          <p:cNvPr id="33" name="TextBox 32">
            <a:extLst>
              <a:ext uri="{FF2B5EF4-FFF2-40B4-BE49-F238E27FC236}">
                <a16:creationId xmlns:a16="http://schemas.microsoft.com/office/drawing/2014/main" id="{F981A770-6171-52D3-BACE-367845460D9A}"/>
              </a:ext>
            </a:extLst>
          </p:cNvPr>
          <p:cNvSpPr txBox="1"/>
          <p:nvPr/>
        </p:nvSpPr>
        <p:spPr>
          <a:xfrm>
            <a:off x="3236607" y="4361470"/>
            <a:ext cx="772683" cy="169277"/>
          </a:xfrm>
          <a:prstGeom prst="rect">
            <a:avLst/>
          </a:prstGeom>
          <a:noFill/>
        </p:spPr>
        <p:txBody>
          <a:bodyPr wrap="square" lIns="0" tIns="0" rIns="0" bIns="0" rtlCol="0">
            <a:spAutoFit/>
          </a:bodyPr>
          <a:lstStyle/>
          <a:p>
            <a:pPr algn="ctr"/>
            <a:r>
              <a:rPr lang="en-US" sz="1100" b="1">
                <a:solidFill>
                  <a:schemeClr val="accent5">
                    <a:lumMod val="50000"/>
                  </a:schemeClr>
                </a:solidFill>
                <a:latin typeface="+mj-lt"/>
                <a:ea typeface="MS PGothic" pitchFamily="34" charset="-128"/>
              </a:rPr>
              <a:t>Education</a:t>
            </a:r>
          </a:p>
        </p:txBody>
      </p:sp>
      <p:sp>
        <p:nvSpPr>
          <p:cNvPr id="34" name="TextBox 33">
            <a:extLst>
              <a:ext uri="{FF2B5EF4-FFF2-40B4-BE49-F238E27FC236}">
                <a16:creationId xmlns:a16="http://schemas.microsoft.com/office/drawing/2014/main" id="{8EED56C4-F94F-7EBC-F3E7-94F215AEB41C}"/>
              </a:ext>
            </a:extLst>
          </p:cNvPr>
          <p:cNvSpPr txBox="1"/>
          <p:nvPr/>
        </p:nvSpPr>
        <p:spPr>
          <a:xfrm>
            <a:off x="4015963" y="4361470"/>
            <a:ext cx="1025292" cy="169277"/>
          </a:xfrm>
          <a:prstGeom prst="rect">
            <a:avLst/>
          </a:prstGeom>
          <a:noFill/>
        </p:spPr>
        <p:txBody>
          <a:bodyPr wrap="square" lIns="0" tIns="0" rIns="0" bIns="0" rtlCol="0">
            <a:spAutoFit/>
          </a:bodyPr>
          <a:lstStyle/>
          <a:p>
            <a:pPr algn="ctr"/>
            <a:r>
              <a:rPr lang="en-US" sz="1100" b="1">
                <a:solidFill>
                  <a:schemeClr val="accent5">
                    <a:lumMod val="50000"/>
                  </a:schemeClr>
                </a:solidFill>
                <a:latin typeface="+mj-lt"/>
                <a:ea typeface="MS PGothic" pitchFamily="34" charset="-128"/>
              </a:rPr>
              <a:t>Critical Results</a:t>
            </a:r>
          </a:p>
        </p:txBody>
      </p:sp>
      <p:sp>
        <p:nvSpPr>
          <p:cNvPr id="35" name="Freeform 33">
            <a:extLst>
              <a:ext uri="{FF2B5EF4-FFF2-40B4-BE49-F238E27FC236}">
                <a16:creationId xmlns:a16="http://schemas.microsoft.com/office/drawing/2014/main" id="{B7873250-C059-C013-D50C-6A6A264EFC1B}"/>
              </a:ext>
            </a:extLst>
          </p:cNvPr>
          <p:cNvSpPr>
            <a:spLocks noChangeAspect="1" noEditPoints="1"/>
          </p:cNvSpPr>
          <p:nvPr/>
        </p:nvSpPr>
        <p:spPr bwMode="auto">
          <a:xfrm>
            <a:off x="5399820" y="3992843"/>
            <a:ext cx="255640" cy="263526"/>
          </a:xfrm>
          <a:custGeom>
            <a:avLst/>
            <a:gdLst>
              <a:gd name="T0" fmla="*/ 496 w 626"/>
              <a:gd name="T1" fmla="*/ 549 h 658"/>
              <a:gd name="T2" fmla="*/ 554 w 626"/>
              <a:gd name="T3" fmla="*/ 576 h 658"/>
              <a:gd name="T4" fmla="*/ 445 w 626"/>
              <a:gd name="T5" fmla="*/ 549 h 658"/>
              <a:gd name="T6" fmla="*/ 482 w 626"/>
              <a:gd name="T7" fmla="*/ 576 h 658"/>
              <a:gd name="T8" fmla="*/ 460 w 626"/>
              <a:gd name="T9" fmla="*/ 499 h 658"/>
              <a:gd name="T10" fmla="*/ 432 w 626"/>
              <a:gd name="T11" fmla="*/ 527 h 658"/>
              <a:gd name="T12" fmla="*/ 152 w 626"/>
              <a:gd name="T13" fmla="*/ 549 h 658"/>
              <a:gd name="T14" fmla="*/ 431 w 626"/>
              <a:gd name="T15" fmla="*/ 576 h 658"/>
              <a:gd name="T16" fmla="*/ 119 w 626"/>
              <a:gd name="T17" fmla="*/ 505 h 658"/>
              <a:gd name="T18" fmla="*/ 146 w 626"/>
              <a:gd name="T19" fmla="*/ 533 h 658"/>
              <a:gd name="T20" fmla="*/ 100 w 626"/>
              <a:gd name="T21" fmla="*/ 571 h 658"/>
              <a:gd name="T22" fmla="*/ 140 w 626"/>
              <a:gd name="T23" fmla="*/ 571 h 658"/>
              <a:gd name="T24" fmla="*/ 62 w 626"/>
              <a:gd name="T25" fmla="*/ 571 h 658"/>
              <a:gd name="T26" fmla="*/ 89 w 626"/>
              <a:gd name="T27" fmla="*/ 571 h 658"/>
              <a:gd name="T28" fmla="*/ 109 w 626"/>
              <a:gd name="T29" fmla="*/ 505 h 658"/>
              <a:gd name="T30" fmla="*/ 69 w 626"/>
              <a:gd name="T31" fmla="*/ 505 h 658"/>
              <a:gd name="T32" fmla="*/ 108 w 626"/>
              <a:gd name="T33" fmla="*/ 461 h 658"/>
              <a:gd name="T34" fmla="*/ 74 w 626"/>
              <a:gd name="T35" fmla="*/ 461 h 658"/>
              <a:gd name="T36" fmla="*/ 120 w 626"/>
              <a:gd name="T37" fmla="*/ 489 h 658"/>
              <a:gd name="T38" fmla="*/ 152 w 626"/>
              <a:gd name="T39" fmla="*/ 461 h 658"/>
              <a:gd name="T40" fmla="*/ 190 w 626"/>
              <a:gd name="T41" fmla="*/ 456 h 658"/>
              <a:gd name="T42" fmla="*/ 160 w 626"/>
              <a:gd name="T43" fmla="*/ 484 h 658"/>
              <a:gd name="T44" fmla="*/ 198 w 626"/>
              <a:gd name="T45" fmla="*/ 505 h 658"/>
              <a:gd name="T46" fmla="*/ 164 w 626"/>
              <a:gd name="T47" fmla="*/ 505 h 658"/>
              <a:gd name="T48" fmla="*/ 234 w 626"/>
              <a:gd name="T49" fmla="*/ 456 h 658"/>
              <a:gd name="T50" fmla="*/ 204 w 626"/>
              <a:gd name="T51" fmla="*/ 484 h 658"/>
              <a:gd name="T52" fmla="*/ 243 w 626"/>
              <a:gd name="T53" fmla="*/ 505 h 658"/>
              <a:gd name="T54" fmla="*/ 208 w 626"/>
              <a:gd name="T55" fmla="*/ 505 h 658"/>
              <a:gd name="T56" fmla="*/ 277 w 626"/>
              <a:gd name="T57" fmla="*/ 456 h 658"/>
              <a:gd name="T58" fmla="*/ 248 w 626"/>
              <a:gd name="T59" fmla="*/ 484 h 658"/>
              <a:gd name="T60" fmla="*/ 288 w 626"/>
              <a:gd name="T61" fmla="*/ 505 h 658"/>
              <a:gd name="T62" fmla="*/ 253 w 626"/>
              <a:gd name="T63" fmla="*/ 505 h 658"/>
              <a:gd name="T64" fmla="*/ 297 w 626"/>
              <a:gd name="T65" fmla="*/ 456 h 658"/>
              <a:gd name="T66" fmla="*/ 297 w 626"/>
              <a:gd name="T67" fmla="*/ 489 h 658"/>
              <a:gd name="T68" fmla="*/ 332 w 626"/>
              <a:gd name="T69" fmla="*/ 505 h 658"/>
              <a:gd name="T70" fmla="*/ 297 w 626"/>
              <a:gd name="T71" fmla="*/ 505 h 658"/>
              <a:gd name="T72" fmla="*/ 341 w 626"/>
              <a:gd name="T73" fmla="*/ 456 h 658"/>
              <a:gd name="T74" fmla="*/ 341 w 626"/>
              <a:gd name="T75" fmla="*/ 489 h 658"/>
              <a:gd name="T76" fmla="*/ 377 w 626"/>
              <a:gd name="T77" fmla="*/ 527 h 658"/>
              <a:gd name="T78" fmla="*/ 347 w 626"/>
              <a:gd name="T79" fmla="*/ 499 h 658"/>
              <a:gd name="T80" fmla="*/ 384 w 626"/>
              <a:gd name="T81" fmla="*/ 456 h 658"/>
              <a:gd name="T82" fmla="*/ 386 w 626"/>
              <a:gd name="T83" fmla="*/ 489 h 658"/>
              <a:gd name="T84" fmla="*/ 422 w 626"/>
              <a:gd name="T85" fmla="*/ 527 h 658"/>
              <a:gd name="T86" fmla="*/ 392 w 626"/>
              <a:gd name="T87" fmla="*/ 499 h 658"/>
              <a:gd name="T88" fmla="*/ 424 w 626"/>
              <a:gd name="T89" fmla="*/ 484 h 658"/>
              <a:gd name="T90" fmla="*/ 459 w 626"/>
              <a:gd name="T91" fmla="*/ 484 h 658"/>
              <a:gd name="T92" fmla="*/ 535 w 626"/>
              <a:gd name="T93" fmla="*/ 43 h 658"/>
              <a:gd name="T94" fmla="*/ 84 w 626"/>
              <a:gd name="T95" fmla="*/ 43 h 658"/>
              <a:gd name="T96" fmla="*/ 471 w 626"/>
              <a:gd name="T97" fmla="*/ 456 h 658"/>
              <a:gd name="T98" fmla="*/ 474 w 626"/>
              <a:gd name="T99" fmla="*/ 489 h 658"/>
              <a:gd name="T100" fmla="*/ 513 w 626"/>
              <a:gd name="T101" fmla="*/ 527 h 658"/>
              <a:gd name="T102" fmla="*/ 481 w 626"/>
              <a:gd name="T103" fmla="*/ 499 h 658"/>
              <a:gd name="T104" fmla="*/ 520 w 626"/>
              <a:gd name="T105" fmla="*/ 489 h 658"/>
              <a:gd name="T106" fmla="*/ 546 w 626"/>
              <a:gd name="T107" fmla="*/ 461 h 658"/>
              <a:gd name="T108" fmla="*/ 528 w 626"/>
              <a:gd name="T109" fmla="*/ 533 h 658"/>
              <a:gd name="T110" fmla="*/ 551 w 626"/>
              <a:gd name="T111" fmla="*/ 505 h 658"/>
              <a:gd name="T112" fmla="*/ 584 w 626"/>
              <a:gd name="T113" fmla="*/ 33 h 658"/>
              <a:gd name="T114" fmla="*/ 37 w 626"/>
              <a:gd name="T115" fmla="*/ 402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6" h="658">
                <a:moveTo>
                  <a:pt x="554" y="576"/>
                </a:moveTo>
                <a:lnTo>
                  <a:pt x="554" y="576"/>
                </a:lnTo>
                <a:lnTo>
                  <a:pt x="504" y="576"/>
                </a:lnTo>
                <a:cubicBezTo>
                  <a:pt x="501" y="576"/>
                  <a:pt x="498" y="574"/>
                  <a:pt x="498" y="571"/>
                </a:cubicBezTo>
                <a:lnTo>
                  <a:pt x="496" y="549"/>
                </a:lnTo>
                <a:cubicBezTo>
                  <a:pt x="496" y="545"/>
                  <a:pt x="498" y="543"/>
                  <a:pt x="501" y="543"/>
                </a:cubicBezTo>
                <a:lnTo>
                  <a:pt x="550" y="543"/>
                </a:lnTo>
                <a:cubicBezTo>
                  <a:pt x="553" y="543"/>
                  <a:pt x="556" y="545"/>
                  <a:pt x="556" y="549"/>
                </a:cubicBezTo>
                <a:lnTo>
                  <a:pt x="559" y="571"/>
                </a:lnTo>
                <a:cubicBezTo>
                  <a:pt x="559" y="574"/>
                  <a:pt x="557" y="576"/>
                  <a:pt x="554" y="576"/>
                </a:cubicBezTo>
                <a:close/>
                <a:moveTo>
                  <a:pt x="482" y="576"/>
                </a:moveTo>
                <a:lnTo>
                  <a:pt x="482" y="576"/>
                </a:lnTo>
                <a:lnTo>
                  <a:pt x="453" y="576"/>
                </a:lnTo>
                <a:cubicBezTo>
                  <a:pt x="450" y="576"/>
                  <a:pt x="447" y="574"/>
                  <a:pt x="447" y="571"/>
                </a:cubicBezTo>
                <a:lnTo>
                  <a:pt x="445" y="549"/>
                </a:lnTo>
                <a:cubicBezTo>
                  <a:pt x="445" y="545"/>
                  <a:pt x="447" y="543"/>
                  <a:pt x="450" y="543"/>
                </a:cubicBezTo>
                <a:lnTo>
                  <a:pt x="480" y="543"/>
                </a:lnTo>
                <a:cubicBezTo>
                  <a:pt x="483" y="543"/>
                  <a:pt x="485" y="545"/>
                  <a:pt x="486" y="549"/>
                </a:cubicBezTo>
                <a:lnTo>
                  <a:pt x="488" y="571"/>
                </a:lnTo>
                <a:cubicBezTo>
                  <a:pt x="488" y="574"/>
                  <a:pt x="486" y="576"/>
                  <a:pt x="482" y="576"/>
                </a:cubicBezTo>
                <a:close/>
                <a:moveTo>
                  <a:pt x="432" y="527"/>
                </a:moveTo>
                <a:lnTo>
                  <a:pt x="432" y="527"/>
                </a:lnTo>
                <a:lnTo>
                  <a:pt x="431" y="505"/>
                </a:lnTo>
                <a:cubicBezTo>
                  <a:pt x="431" y="502"/>
                  <a:pt x="433" y="499"/>
                  <a:pt x="436" y="499"/>
                </a:cubicBezTo>
                <a:lnTo>
                  <a:pt x="460" y="499"/>
                </a:lnTo>
                <a:cubicBezTo>
                  <a:pt x="463" y="499"/>
                  <a:pt x="466" y="502"/>
                  <a:pt x="466" y="505"/>
                </a:cubicBezTo>
                <a:lnTo>
                  <a:pt x="468" y="527"/>
                </a:lnTo>
                <a:cubicBezTo>
                  <a:pt x="468" y="530"/>
                  <a:pt x="466" y="533"/>
                  <a:pt x="463" y="533"/>
                </a:cubicBezTo>
                <a:lnTo>
                  <a:pt x="438" y="533"/>
                </a:lnTo>
                <a:cubicBezTo>
                  <a:pt x="435" y="533"/>
                  <a:pt x="433" y="530"/>
                  <a:pt x="432" y="527"/>
                </a:cubicBezTo>
                <a:close/>
                <a:moveTo>
                  <a:pt x="431" y="576"/>
                </a:moveTo>
                <a:lnTo>
                  <a:pt x="431" y="576"/>
                </a:lnTo>
                <a:lnTo>
                  <a:pt x="156" y="576"/>
                </a:lnTo>
                <a:cubicBezTo>
                  <a:pt x="153" y="576"/>
                  <a:pt x="150" y="574"/>
                  <a:pt x="151" y="571"/>
                </a:cubicBezTo>
                <a:lnTo>
                  <a:pt x="152" y="549"/>
                </a:lnTo>
                <a:cubicBezTo>
                  <a:pt x="153" y="545"/>
                  <a:pt x="155" y="543"/>
                  <a:pt x="158" y="543"/>
                </a:cubicBezTo>
                <a:lnTo>
                  <a:pt x="429" y="543"/>
                </a:lnTo>
                <a:cubicBezTo>
                  <a:pt x="432" y="543"/>
                  <a:pt x="435" y="545"/>
                  <a:pt x="435" y="549"/>
                </a:cubicBezTo>
                <a:lnTo>
                  <a:pt x="437" y="571"/>
                </a:lnTo>
                <a:cubicBezTo>
                  <a:pt x="437" y="574"/>
                  <a:pt x="434" y="576"/>
                  <a:pt x="431" y="576"/>
                </a:cubicBezTo>
                <a:close/>
                <a:moveTo>
                  <a:pt x="146" y="533"/>
                </a:moveTo>
                <a:lnTo>
                  <a:pt x="146" y="533"/>
                </a:lnTo>
                <a:lnTo>
                  <a:pt x="122" y="533"/>
                </a:lnTo>
                <a:cubicBezTo>
                  <a:pt x="119" y="533"/>
                  <a:pt x="117" y="530"/>
                  <a:pt x="117" y="527"/>
                </a:cubicBezTo>
                <a:lnTo>
                  <a:pt x="119" y="505"/>
                </a:lnTo>
                <a:cubicBezTo>
                  <a:pt x="119" y="502"/>
                  <a:pt x="122" y="499"/>
                  <a:pt x="125" y="499"/>
                </a:cubicBezTo>
                <a:lnTo>
                  <a:pt x="149" y="499"/>
                </a:lnTo>
                <a:cubicBezTo>
                  <a:pt x="152" y="499"/>
                  <a:pt x="154" y="502"/>
                  <a:pt x="154" y="505"/>
                </a:cubicBezTo>
                <a:lnTo>
                  <a:pt x="152" y="527"/>
                </a:lnTo>
                <a:cubicBezTo>
                  <a:pt x="152" y="530"/>
                  <a:pt x="149" y="533"/>
                  <a:pt x="146" y="533"/>
                </a:cubicBezTo>
                <a:close/>
                <a:moveTo>
                  <a:pt x="140" y="571"/>
                </a:moveTo>
                <a:lnTo>
                  <a:pt x="140" y="571"/>
                </a:lnTo>
                <a:cubicBezTo>
                  <a:pt x="140" y="574"/>
                  <a:pt x="137" y="576"/>
                  <a:pt x="134" y="576"/>
                </a:cubicBezTo>
                <a:lnTo>
                  <a:pt x="105" y="576"/>
                </a:lnTo>
                <a:cubicBezTo>
                  <a:pt x="102" y="576"/>
                  <a:pt x="99" y="574"/>
                  <a:pt x="100" y="571"/>
                </a:cubicBezTo>
                <a:lnTo>
                  <a:pt x="102" y="549"/>
                </a:lnTo>
                <a:cubicBezTo>
                  <a:pt x="102" y="545"/>
                  <a:pt x="105" y="543"/>
                  <a:pt x="108" y="543"/>
                </a:cubicBezTo>
                <a:lnTo>
                  <a:pt x="137" y="543"/>
                </a:lnTo>
                <a:cubicBezTo>
                  <a:pt x="140" y="543"/>
                  <a:pt x="142" y="545"/>
                  <a:pt x="142" y="549"/>
                </a:cubicBezTo>
                <a:lnTo>
                  <a:pt x="140" y="571"/>
                </a:lnTo>
                <a:close/>
                <a:moveTo>
                  <a:pt x="89" y="571"/>
                </a:moveTo>
                <a:lnTo>
                  <a:pt x="89" y="571"/>
                </a:lnTo>
                <a:cubicBezTo>
                  <a:pt x="89" y="574"/>
                  <a:pt x="86" y="576"/>
                  <a:pt x="83" y="576"/>
                </a:cubicBezTo>
                <a:lnTo>
                  <a:pt x="66" y="576"/>
                </a:lnTo>
                <a:cubicBezTo>
                  <a:pt x="63" y="576"/>
                  <a:pt x="61" y="574"/>
                  <a:pt x="62" y="571"/>
                </a:cubicBezTo>
                <a:lnTo>
                  <a:pt x="64" y="549"/>
                </a:lnTo>
                <a:cubicBezTo>
                  <a:pt x="65" y="545"/>
                  <a:pt x="67" y="543"/>
                  <a:pt x="70" y="543"/>
                </a:cubicBezTo>
                <a:lnTo>
                  <a:pt x="87" y="543"/>
                </a:lnTo>
                <a:cubicBezTo>
                  <a:pt x="90" y="543"/>
                  <a:pt x="92" y="545"/>
                  <a:pt x="92" y="549"/>
                </a:cubicBezTo>
                <a:lnTo>
                  <a:pt x="89" y="571"/>
                </a:lnTo>
                <a:close/>
                <a:moveTo>
                  <a:pt x="69" y="505"/>
                </a:moveTo>
                <a:lnTo>
                  <a:pt x="69" y="505"/>
                </a:lnTo>
                <a:cubicBezTo>
                  <a:pt x="70" y="502"/>
                  <a:pt x="72" y="499"/>
                  <a:pt x="75" y="499"/>
                </a:cubicBezTo>
                <a:lnTo>
                  <a:pt x="105" y="499"/>
                </a:lnTo>
                <a:cubicBezTo>
                  <a:pt x="107" y="499"/>
                  <a:pt x="110" y="502"/>
                  <a:pt x="109" y="505"/>
                </a:cubicBezTo>
                <a:lnTo>
                  <a:pt x="107" y="527"/>
                </a:lnTo>
                <a:cubicBezTo>
                  <a:pt x="107" y="530"/>
                  <a:pt x="104" y="533"/>
                  <a:pt x="101" y="533"/>
                </a:cubicBezTo>
                <a:lnTo>
                  <a:pt x="71" y="533"/>
                </a:lnTo>
                <a:cubicBezTo>
                  <a:pt x="69" y="533"/>
                  <a:pt x="66" y="530"/>
                  <a:pt x="67" y="527"/>
                </a:cubicBezTo>
                <a:lnTo>
                  <a:pt x="69" y="505"/>
                </a:lnTo>
                <a:close/>
                <a:moveTo>
                  <a:pt x="74" y="461"/>
                </a:moveTo>
                <a:lnTo>
                  <a:pt x="74" y="461"/>
                </a:lnTo>
                <a:cubicBezTo>
                  <a:pt x="75" y="458"/>
                  <a:pt x="77" y="456"/>
                  <a:pt x="80" y="456"/>
                </a:cubicBezTo>
                <a:lnTo>
                  <a:pt x="103" y="456"/>
                </a:lnTo>
                <a:cubicBezTo>
                  <a:pt x="106" y="456"/>
                  <a:pt x="108" y="458"/>
                  <a:pt x="108" y="461"/>
                </a:cubicBezTo>
                <a:lnTo>
                  <a:pt x="106" y="484"/>
                </a:lnTo>
                <a:cubicBezTo>
                  <a:pt x="105" y="487"/>
                  <a:pt x="103" y="489"/>
                  <a:pt x="100" y="489"/>
                </a:cubicBezTo>
                <a:lnTo>
                  <a:pt x="77" y="489"/>
                </a:lnTo>
                <a:cubicBezTo>
                  <a:pt x="74" y="489"/>
                  <a:pt x="72" y="487"/>
                  <a:pt x="72" y="484"/>
                </a:cubicBezTo>
                <a:lnTo>
                  <a:pt x="74" y="461"/>
                </a:lnTo>
                <a:close/>
                <a:moveTo>
                  <a:pt x="152" y="461"/>
                </a:moveTo>
                <a:lnTo>
                  <a:pt x="152" y="461"/>
                </a:lnTo>
                <a:lnTo>
                  <a:pt x="150" y="484"/>
                </a:lnTo>
                <a:cubicBezTo>
                  <a:pt x="150" y="487"/>
                  <a:pt x="147" y="489"/>
                  <a:pt x="144" y="489"/>
                </a:cubicBezTo>
                <a:lnTo>
                  <a:pt x="120" y="489"/>
                </a:lnTo>
                <a:cubicBezTo>
                  <a:pt x="117" y="489"/>
                  <a:pt x="115" y="487"/>
                  <a:pt x="115" y="484"/>
                </a:cubicBezTo>
                <a:lnTo>
                  <a:pt x="118" y="461"/>
                </a:lnTo>
                <a:cubicBezTo>
                  <a:pt x="118" y="458"/>
                  <a:pt x="121" y="456"/>
                  <a:pt x="123" y="456"/>
                </a:cubicBezTo>
                <a:lnTo>
                  <a:pt x="147" y="456"/>
                </a:lnTo>
                <a:cubicBezTo>
                  <a:pt x="150" y="456"/>
                  <a:pt x="152" y="458"/>
                  <a:pt x="152" y="461"/>
                </a:cubicBezTo>
                <a:close/>
                <a:moveTo>
                  <a:pt x="160" y="484"/>
                </a:moveTo>
                <a:lnTo>
                  <a:pt x="160" y="484"/>
                </a:lnTo>
                <a:lnTo>
                  <a:pt x="161" y="461"/>
                </a:lnTo>
                <a:cubicBezTo>
                  <a:pt x="161" y="458"/>
                  <a:pt x="164" y="456"/>
                  <a:pt x="167" y="456"/>
                </a:cubicBezTo>
                <a:lnTo>
                  <a:pt x="190" y="456"/>
                </a:lnTo>
                <a:cubicBezTo>
                  <a:pt x="193" y="456"/>
                  <a:pt x="195" y="458"/>
                  <a:pt x="195" y="461"/>
                </a:cubicBezTo>
                <a:lnTo>
                  <a:pt x="194" y="484"/>
                </a:lnTo>
                <a:cubicBezTo>
                  <a:pt x="194" y="487"/>
                  <a:pt x="191" y="489"/>
                  <a:pt x="188" y="489"/>
                </a:cubicBezTo>
                <a:lnTo>
                  <a:pt x="165" y="489"/>
                </a:lnTo>
                <a:cubicBezTo>
                  <a:pt x="162" y="489"/>
                  <a:pt x="159" y="487"/>
                  <a:pt x="160" y="484"/>
                </a:cubicBezTo>
                <a:close/>
                <a:moveTo>
                  <a:pt x="164" y="505"/>
                </a:moveTo>
                <a:lnTo>
                  <a:pt x="164" y="505"/>
                </a:lnTo>
                <a:cubicBezTo>
                  <a:pt x="164" y="502"/>
                  <a:pt x="167" y="499"/>
                  <a:pt x="170" y="499"/>
                </a:cubicBezTo>
                <a:lnTo>
                  <a:pt x="193" y="499"/>
                </a:lnTo>
                <a:cubicBezTo>
                  <a:pt x="196" y="499"/>
                  <a:pt x="199" y="502"/>
                  <a:pt x="198" y="505"/>
                </a:cubicBezTo>
                <a:lnTo>
                  <a:pt x="197" y="527"/>
                </a:lnTo>
                <a:cubicBezTo>
                  <a:pt x="197" y="530"/>
                  <a:pt x="194" y="533"/>
                  <a:pt x="191" y="533"/>
                </a:cubicBezTo>
                <a:lnTo>
                  <a:pt x="167" y="533"/>
                </a:lnTo>
                <a:cubicBezTo>
                  <a:pt x="164" y="533"/>
                  <a:pt x="162" y="530"/>
                  <a:pt x="162" y="527"/>
                </a:cubicBezTo>
                <a:lnTo>
                  <a:pt x="164" y="505"/>
                </a:lnTo>
                <a:close/>
                <a:moveTo>
                  <a:pt x="204" y="484"/>
                </a:moveTo>
                <a:lnTo>
                  <a:pt x="204" y="484"/>
                </a:lnTo>
                <a:lnTo>
                  <a:pt x="205" y="461"/>
                </a:lnTo>
                <a:cubicBezTo>
                  <a:pt x="205" y="458"/>
                  <a:pt x="208" y="456"/>
                  <a:pt x="210" y="456"/>
                </a:cubicBezTo>
                <a:lnTo>
                  <a:pt x="234" y="456"/>
                </a:lnTo>
                <a:cubicBezTo>
                  <a:pt x="237" y="456"/>
                  <a:pt x="239" y="458"/>
                  <a:pt x="239" y="461"/>
                </a:cubicBezTo>
                <a:lnTo>
                  <a:pt x="238" y="484"/>
                </a:lnTo>
                <a:cubicBezTo>
                  <a:pt x="238" y="487"/>
                  <a:pt x="235" y="489"/>
                  <a:pt x="232" y="489"/>
                </a:cubicBezTo>
                <a:lnTo>
                  <a:pt x="209" y="489"/>
                </a:lnTo>
                <a:cubicBezTo>
                  <a:pt x="206" y="489"/>
                  <a:pt x="204" y="487"/>
                  <a:pt x="204" y="484"/>
                </a:cubicBezTo>
                <a:close/>
                <a:moveTo>
                  <a:pt x="208" y="505"/>
                </a:moveTo>
                <a:lnTo>
                  <a:pt x="208" y="505"/>
                </a:lnTo>
                <a:cubicBezTo>
                  <a:pt x="208" y="502"/>
                  <a:pt x="211" y="499"/>
                  <a:pt x="214" y="499"/>
                </a:cubicBezTo>
                <a:lnTo>
                  <a:pt x="238" y="499"/>
                </a:lnTo>
                <a:cubicBezTo>
                  <a:pt x="241" y="499"/>
                  <a:pt x="243" y="502"/>
                  <a:pt x="243" y="505"/>
                </a:cubicBezTo>
                <a:lnTo>
                  <a:pt x="242" y="527"/>
                </a:lnTo>
                <a:cubicBezTo>
                  <a:pt x="242" y="530"/>
                  <a:pt x="240" y="533"/>
                  <a:pt x="237" y="533"/>
                </a:cubicBezTo>
                <a:lnTo>
                  <a:pt x="212" y="533"/>
                </a:lnTo>
                <a:cubicBezTo>
                  <a:pt x="209" y="533"/>
                  <a:pt x="207" y="530"/>
                  <a:pt x="207" y="527"/>
                </a:cubicBezTo>
                <a:lnTo>
                  <a:pt x="208" y="505"/>
                </a:lnTo>
                <a:close/>
                <a:moveTo>
                  <a:pt x="248" y="484"/>
                </a:moveTo>
                <a:lnTo>
                  <a:pt x="248" y="484"/>
                </a:lnTo>
                <a:lnTo>
                  <a:pt x="248" y="461"/>
                </a:lnTo>
                <a:cubicBezTo>
                  <a:pt x="249" y="458"/>
                  <a:pt x="251" y="456"/>
                  <a:pt x="254" y="456"/>
                </a:cubicBezTo>
                <a:lnTo>
                  <a:pt x="277" y="456"/>
                </a:lnTo>
                <a:cubicBezTo>
                  <a:pt x="280" y="456"/>
                  <a:pt x="282" y="458"/>
                  <a:pt x="282" y="461"/>
                </a:cubicBezTo>
                <a:lnTo>
                  <a:pt x="282" y="484"/>
                </a:lnTo>
                <a:cubicBezTo>
                  <a:pt x="282" y="487"/>
                  <a:pt x="280" y="489"/>
                  <a:pt x="277" y="489"/>
                </a:cubicBezTo>
                <a:lnTo>
                  <a:pt x="253" y="489"/>
                </a:lnTo>
                <a:cubicBezTo>
                  <a:pt x="250" y="489"/>
                  <a:pt x="248" y="487"/>
                  <a:pt x="248" y="484"/>
                </a:cubicBezTo>
                <a:close/>
                <a:moveTo>
                  <a:pt x="253" y="505"/>
                </a:moveTo>
                <a:lnTo>
                  <a:pt x="253" y="505"/>
                </a:lnTo>
                <a:cubicBezTo>
                  <a:pt x="253" y="502"/>
                  <a:pt x="255" y="499"/>
                  <a:pt x="258" y="499"/>
                </a:cubicBezTo>
                <a:lnTo>
                  <a:pt x="282" y="499"/>
                </a:lnTo>
                <a:cubicBezTo>
                  <a:pt x="285" y="499"/>
                  <a:pt x="288" y="502"/>
                  <a:pt x="288" y="505"/>
                </a:cubicBezTo>
                <a:lnTo>
                  <a:pt x="287" y="527"/>
                </a:lnTo>
                <a:cubicBezTo>
                  <a:pt x="287" y="530"/>
                  <a:pt x="285" y="533"/>
                  <a:pt x="282" y="533"/>
                </a:cubicBezTo>
                <a:lnTo>
                  <a:pt x="258" y="533"/>
                </a:lnTo>
                <a:cubicBezTo>
                  <a:pt x="255" y="533"/>
                  <a:pt x="252" y="530"/>
                  <a:pt x="252" y="527"/>
                </a:cubicBezTo>
                <a:lnTo>
                  <a:pt x="253" y="505"/>
                </a:lnTo>
                <a:close/>
                <a:moveTo>
                  <a:pt x="297" y="489"/>
                </a:moveTo>
                <a:lnTo>
                  <a:pt x="297" y="489"/>
                </a:lnTo>
                <a:cubicBezTo>
                  <a:pt x="294" y="489"/>
                  <a:pt x="292" y="487"/>
                  <a:pt x="292" y="484"/>
                </a:cubicBezTo>
                <a:lnTo>
                  <a:pt x="292" y="461"/>
                </a:lnTo>
                <a:cubicBezTo>
                  <a:pt x="292" y="458"/>
                  <a:pt x="294" y="456"/>
                  <a:pt x="297" y="456"/>
                </a:cubicBezTo>
                <a:lnTo>
                  <a:pt x="321" y="456"/>
                </a:lnTo>
                <a:cubicBezTo>
                  <a:pt x="324" y="456"/>
                  <a:pt x="326" y="458"/>
                  <a:pt x="326" y="461"/>
                </a:cubicBezTo>
                <a:lnTo>
                  <a:pt x="326" y="484"/>
                </a:lnTo>
                <a:cubicBezTo>
                  <a:pt x="326" y="487"/>
                  <a:pt x="324" y="489"/>
                  <a:pt x="321" y="489"/>
                </a:cubicBezTo>
                <a:lnTo>
                  <a:pt x="297" y="489"/>
                </a:lnTo>
                <a:close/>
                <a:moveTo>
                  <a:pt x="297" y="505"/>
                </a:moveTo>
                <a:lnTo>
                  <a:pt x="297" y="505"/>
                </a:lnTo>
                <a:cubicBezTo>
                  <a:pt x="297" y="502"/>
                  <a:pt x="300" y="499"/>
                  <a:pt x="303" y="499"/>
                </a:cubicBezTo>
                <a:lnTo>
                  <a:pt x="327" y="499"/>
                </a:lnTo>
                <a:cubicBezTo>
                  <a:pt x="330" y="499"/>
                  <a:pt x="332" y="502"/>
                  <a:pt x="332" y="505"/>
                </a:cubicBezTo>
                <a:lnTo>
                  <a:pt x="332" y="527"/>
                </a:lnTo>
                <a:cubicBezTo>
                  <a:pt x="332" y="530"/>
                  <a:pt x="330" y="533"/>
                  <a:pt x="327" y="533"/>
                </a:cubicBezTo>
                <a:lnTo>
                  <a:pt x="303" y="533"/>
                </a:lnTo>
                <a:cubicBezTo>
                  <a:pt x="300" y="533"/>
                  <a:pt x="297" y="530"/>
                  <a:pt x="297" y="527"/>
                </a:cubicBezTo>
                <a:lnTo>
                  <a:pt x="297" y="505"/>
                </a:lnTo>
                <a:close/>
                <a:moveTo>
                  <a:pt x="341" y="489"/>
                </a:moveTo>
                <a:lnTo>
                  <a:pt x="341" y="489"/>
                </a:lnTo>
                <a:cubicBezTo>
                  <a:pt x="338" y="489"/>
                  <a:pt x="336" y="487"/>
                  <a:pt x="336" y="484"/>
                </a:cubicBezTo>
                <a:lnTo>
                  <a:pt x="336" y="461"/>
                </a:lnTo>
                <a:cubicBezTo>
                  <a:pt x="336" y="458"/>
                  <a:pt x="338" y="456"/>
                  <a:pt x="341" y="456"/>
                </a:cubicBezTo>
                <a:lnTo>
                  <a:pt x="364" y="456"/>
                </a:lnTo>
                <a:cubicBezTo>
                  <a:pt x="367" y="456"/>
                  <a:pt x="370" y="458"/>
                  <a:pt x="370" y="461"/>
                </a:cubicBezTo>
                <a:lnTo>
                  <a:pt x="370" y="484"/>
                </a:lnTo>
                <a:cubicBezTo>
                  <a:pt x="370" y="487"/>
                  <a:pt x="368" y="489"/>
                  <a:pt x="365" y="489"/>
                </a:cubicBezTo>
                <a:lnTo>
                  <a:pt x="341" y="489"/>
                </a:lnTo>
                <a:close/>
                <a:moveTo>
                  <a:pt x="347" y="499"/>
                </a:moveTo>
                <a:lnTo>
                  <a:pt x="347" y="499"/>
                </a:lnTo>
                <a:lnTo>
                  <a:pt x="371" y="499"/>
                </a:lnTo>
                <a:cubicBezTo>
                  <a:pt x="374" y="499"/>
                  <a:pt x="377" y="502"/>
                  <a:pt x="377" y="505"/>
                </a:cubicBezTo>
                <a:lnTo>
                  <a:pt x="377" y="527"/>
                </a:lnTo>
                <a:cubicBezTo>
                  <a:pt x="378" y="530"/>
                  <a:pt x="375" y="533"/>
                  <a:pt x="372" y="533"/>
                </a:cubicBezTo>
                <a:lnTo>
                  <a:pt x="348" y="533"/>
                </a:lnTo>
                <a:cubicBezTo>
                  <a:pt x="345" y="533"/>
                  <a:pt x="342" y="530"/>
                  <a:pt x="342" y="527"/>
                </a:cubicBezTo>
                <a:lnTo>
                  <a:pt x="342" y="505"/>
                </a:lnTo>
                <a:cubicBezTo>
                  <a:pt x="342" y="502"/>
                  <a:pt x="344" y="499"/>
                  <a:pt x="347" y="499"/>
                </a:cubicBezTo>
                <a:close/>
                <a:moveTo>
                  <a:pt x="386" y="489"/>
                </a:moveTo>
                <a:lnTo>
                  <a:pt x="386" y="489"/>
                </a:lnTo>
                <a:cubicBezTo>
                  <a:pt x="383" y="489"/>
                  <a:pt x="380" y="487"/>
                  <a:pt x="380" y="484"/>
                </a:cubicBezTo>
                <a:lnTo>
                  <a:pt x="379" y="461"/>
                </a:lnTo>
                <a:cubicBezTo>
                  <a:pt x="379" y="458"/>
                  <a:pt x="381" y="456"/>
                  <a:pt x="384" y="456"/>
                </a:cubicBezTo>
                <a:lnTo>
                  <a:pt x="408" y="456"/>
                </a:lnTo>
                <a:cubicBezTo>
                  <a:pt x="411" y="456"/>
                  <a:pt x="413" y="458"/>
                  <a:pt x="413" y="461"/>
                </a:cubicBezTo>
                <a:lnTo>
                  <a:pt x="414" y="484"/>
                </a:lnTo>
                <a:cubicBezTo>
                  <a:pt x="415" y="487"/>
                  <a:pt x="412" y="489"/>
                  <a:pt x="409" y="489"/>
                </a:cubicBezTo>
                <a:lnTo>
                  <a:pt x="386" y="489"/>
                </a:lnTo>
                <a:close/>
                <a:moveTo>
                  <a:pt x="392" y="499"/>
                </a:moveTo>
                <a:lnTo>
                  <a:pt x="392" y="499"/>
                </a:lnTo>
                <a:lnTo>
                  <a:pt x="416" y="499"/>
                </a:lnTo>
                <a:cubicBezTo>
                  <a:pt x="419" y="499"/>
                  <a:pt x="421" y="502"/>
                  <a:pt x="421" y="505"/>
                </a:cubicBezTo>
                <a:lnTo>
                  <a:pt x="422" y="527"/>
                </a:lnTo>
                <a:cubicBezTo>
                  <a:pt x="423" y="530"/>
                  <a:pt x="420" y="533"/>
                  <a:pt x="417" y="533"/>
                </a:cubicBezTo>
                <a:lnTo>
                  <a:pt x="393" y="533"/>
                </a:lnTo>
                <a:cubicBezTo>
                  <a:pt x="390" y="533"/>
                  <a:pt x="388" y="530"/>
                  <a:pt x="387" y="527"/>
                </a:cubicBezTo>
                <a:lnTo>
                  <a:pt x="387" y="505"/>
                </a:lnTo>
                <a:cubicBezTo>
                  <a:pt x="386" y="502"/>
                  <a:pt x="389" y="499"/>
                  <a:pt x="392" y="499"/>
                </a:cubicBezTo>
                <a:close/>
                <a:moveTo>
                  <a:pt x="459" y="484"/>
                </a:moveTo>
                <a:lnTo>
                  <a:pt x="459" y="484"/>
                </a:lnTo>
                <a:cubicBezTo>
                  <a:pt x="459" y="487"/>
                  <a:pt x="457" y="489"/>
                  <a:pt x="454" y="489"/>
                </a:cubicBezTo>
                <a:lnTo>
                  <a:pt x="430" y="489"/>
                </a:lnTo>
                <a:cubicBezTo>
                  <a:pt x="427" y="489"/>
                  <a:pt x="424" y="487"/>
                  <a:pt x="424" y="484"/>
                </a:cubicBezTo>
                <a:lnTo>
                  <a:pt x="423" y="461"/>
                </a:lnTo>
                <a:cubicBezTo>
                  <a:pt x="423" y="458"/>
                  <a:pt x="425" y="456"/>
                  <a:pt x="428" y="456"/>
                </a:cubicBezTo>
                <a:lnTo>
                  <a:pt x="451" y="456"/>
                </a:lnTo>
                <a:cubicBezTo>
                  <a:pt x="454" y="456"/>
                  <a:pt x="457" y="458"/>
                  <a:pt x="457" y="461"/>
                </a:cubicBezTo>
                <a:lnTo>
                  <a:pt x="459" y="484"/>
                </a:lnTo>
                <a:close/>
                <a:moveTo>
                  <a:pt x="84" y="43"/>
                </a:moveTo>
                <a:lnTo>
                  <a:pt x="84" y="43"/>
                </a:lnTo>
                <a:cubicBezTo>
                  <a:pt x="84" y="41"/>
                  <a:pt x="86" y="39"/>
                  <a:pt x="88" y="39"/>
                </a:cubicBezTo>
                <a:lnTo>
                  <a:pt x="530" y="39"/>
                </a:lnTo>
                <a:cubicBezTo>
                  <a:pt x="533" y="39"/>
                  <a:pt x="535" y="41"/>
                  <a:pt x="535" y="43"/>
                </a:cubicBezTo>
                <a:lnTo>
                  <a:pt x="535" y="358"/>
                </a:lnTo>
                <a:cubicBezTo>
                  <a:pt x="535" y="360"/>
                  <a:pt x="533" y="362"/>
                  <a:pt x="530" y="362"/>
                </a:cubicBezTo>
                <a:lnTo>
                  <a:pt x="88" y="362"/>
                </a:lnTo>
                <a:cubicBezTo>
                  <a:pt x="86" y="362"/>
                  <a:pt x="84" y="360"/>
                  <a:pt x="84" y="358"/>
                </a:cubicBezTo>
                <a:lnTo>
                  <a:pt x="84" y="43"/>
                </a:lnTo>
                <a:close/>
                <a:moveTo>
                  <a:pt x="474" y="489"/>
                </a:moveTo>
                <a:lnTo>
                  <a:pt x="474" y="489"/>
                </a:lnTo>
                <a:cubicBezTo>
                  <a:pt x="471" y="489"/>
                  <a:pt x="469" y="487"/>
                  <a:pt x="468" y="484"/>
                </a:cubicBezTo>
                <a:lnTo>
                  <a:pt x="467" y="461"/>
                </a:lnTo>
                <a:cubicBezTo>
                  <a:pt x="466" y="458"/>
                  <a:pt x="468" y="456"/>
                  <a:pt x="471" y="456"/>
                </a:cubicBezTo>
                <a:lnTo>
                  <a:pt x="495" y="456"/>
                </a:lnTo>
                <a:cubicBezTo>
                  <a:pt x="498" y="456"/>
                  <a:pt x="500" y="458"/>
                  <a:pt x="500" y="461"/>
                </a:cubicBezTo>
                <a:lnTo>
                  <a:pt x="503" y="484"/>
                </a:lnTo>
                <a:cubicBezTo>
                  <a:pt x="503" y="487"/>
                  <a:pt x="501" y="489"/>
                  <a:pt x="498" y="489"/>
                </a:cubicBezTo>
                <a:lnTo>
                  <a:pt x="474" y="489"/>
                </a:lnTo>
                <a:close/>
                <a:moveTo>
                  <a:pt x="481" y="499"/>
                </a:moveTo>
                <a:lnTo>
                  <a:pt x="481" y="499"/>
                </a:lnTo>
                <a:lnTo>
                  <a:pt x="505" y="499"/>
                </a:lnTo>
                <a:cubicBezTo>
                  <a:pt x="507" y="499"/>
                  <a:pt x="510" y="502"/>
                  <a:pt x="510" y="505"/>
                </a:cubicBezTo>
                <a:lnTo>
                  <a:pt x="513" y="527"/>
                </a:lnTo>
                <a:cubicBezTo>
                  <a:pt x="513" y="530"/>
                  <a:pt x="511" y="533"/>
                  <a:pt x="508" y="533"/>
                </a:cubicBezTo>
                <a:lnTo>
                  <a:pt x="483" y="533"/>
                </a:lnTo>
                <a:cubicBezTo>
                  <a:pt x="480" y="533"/>
                  <a:pt x="478" y="530"/>
                  <a:pt x="478" y="527"/>
                </a:cubicBezTo>
                <a:lnTo>
                  <a:pt x="476" y="505"/>
                </a:lnTo>
                <a:cubicBezTo>
                  <a:pt x="475" y="502"/>
                  <a:pt x="478" y="499"/>
                  <a:pt x="481" y="499"/>
                </a:cubicBezTo>
                <a:close/>
                <a:moveTo>
                  <a:pt x="546" y="461"/>
                </a:moveTo>
                <a:lnTo>
                  <a:pt x="546" y="461"/>
                </a:lnTo>
                <a:lnTo>
                  <a:pt x="548" y="484"/>
                </a:lnTo>
                <a:cubicBezTo>
                  <a:pt x="549" y="487"/>
                  <a:pt x="547" y="489"/>
                  <a:pt x="544" y="489"/>
                </a:cubicBezTo>
                <a:lnTo>
                  <a:pt x="520" y="489"/>
                </a:lnTo>
                <a:cubicBezTo>
                  <a:pt x="517" y="489"/>
                  <a:pt x="514" y="487"/>
                  <a:pt x="514" y="484"/>
                </a:cubicBezTo>
                <a:lnTo>
                  <a:pt x="512" y="461"/>
                </a:lnTo>
                <a:cubicBezTo>
                  <a:pt x="512" y="458"/>
                  <a:pt x="514" y="456"/>
                  <a:pt x="516" y="456"/>
                </a:cubicBezTo>
                <a:lnTo>
                  <a:pt x="540" y="456"/>
                </a:lnTo>
                <a:cubicBezTo>
                  <a:pt x="543" y="456"/>
                  <a:pt x="545" y="458"/>
                  <a:pt x="546" y="461"/>
                </a:cubicBezTo>
                <a:close/>
                <a:moveTo>
                  <a:pt x="551" y="505"/>
                </a:moveTo>
                <a:lnTo>
                  <a:pt x="551" y="505"/>
                </a:lnTo>
                <a:lnTo>
                  <a:pt x="554" y="527"/>
                </a:lnTo>
                <a:cubicBezTo>
                  <a:pt x="554" y="530"/>
                  <a:pt x="552" y="533"/>
                  <a:pt x="549" y="533"/>
                </a:cubicBezTo>
                <a:lnTo>
                  <a:pt x="528" y="533"/>
                </a:lnTo>
                <a:cubicBezTo>
                  <a:pt x="525" y="533"/>
                  <a:pt x="522" y="530"/>
                  <a:pt x="522" y="527"/>
                </a:cubicBezTo>
                <a:lnTo>
                  <a:pt x="520" y="505"/>
                </a:lnTo>
                <a:cubicBezTo>
                  <a:pt x="520" y="502"/>
                  <a:pt x="522" y="499"/>
                  <a:pt x="525" y="499"/>
                </a:cubicBezTo>
                <a:lnTo>
                  <a:pt x="545" y="499"/>
                </a:lnTo>
                <a:cubicBezTo>
                  <a:pt x="548" y="499"/>
                  <a:pt x="551" y="502"/>
                  <a:pt x="551" y="505"/>
                </a:cubicBezTo>
                <a:close/>
                <a:moveTo>
                  <a:pt x="623" y="625"/>
                </a:moveTo>
                <a:lnTo>
                  <a:pt x="623" y="625"/>
                </a:lnTo>
                <a:lnTo>
                  <a:pt x="584" y="402"/>
                </a:lnTo>
                <a:lnTo>
                  <a:pt x="584" y="402"/>
                </a:lnTo>
                <a:lnTo>
                  <a:pt x="584" y="33"/>
                </a:lnTo>
                <a:cubicBezTo>
                  <a:pt x="584" y="14"/>
                  <a:pt x="569" y="0"/>
                  <a:pt x="551" y="0"/>
                </a:cubicBezTo>
                <a:lnTo>
                  <a:pt x="70" y="0"/>
                </a:lnTo>
                <a:cubicBezTo>
                  <a:pt x="52" y="0"/>
                  <a:pt x="37" y="14"/>
                  <a:pt x="37" y="33"/>
                </a:cubicBezTo>
                <a:lnTo>
                  <a:pt x="37" y="402"/>
                </a:lnTo>
                <a:lnTo>
                  <a:pt x="37" y="402"/>
                </a:lnTo>
                <a:lnTo>
                  <a:pt x="2" y="625"/>
                </a:lnTo>
                <a:cubicBezTo>
                  <a:pt x="0" y="643"/>
                  <a:pt x="13" y="658"/>
                  <a:pt x="34" y="658"/>
                </a:cubicBezTo>
                <a:lnTo>
                  <a:pt x="592" y="658"/>
                </a:lnTo>
                <a:cubicBezTo>
                  <a:pt x="612" y="658"/>
                  <a:pt x="626" y="643"/>
                  <a:pt x="623" y="62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25">
            <a:extLst>
              <a:ext uri="{FF2B5EF4-FFF2-40B4-BE49-F238E27FC236}">
                <a16:creationId xmlns:a16="http://schemas.microsoft.com/office/drawing/2014/main" id="{24B1A145-C30A-20AA-E9AA-27F7FD3C1D1A}"/>
              </a:ext>
            </a:extLst>
          </p:cNvPr>
          <p:cNvSpPr>
            <a:spLocks noChangeAspect="1" noEditPoints="1"/>
          </p:cNvSpPr>
          <p:nvPr/>
        </p:nvSpPr>
        <p:spPr bwMode="auto">
          <a:xfrm>
            <a:off x="3480876" y="4054612"/>
            <a:ext cx="301913" cy="261718"/>
          </a:xfrm>
          <a:custGeom>
            <a:avLst/>
            <a:gdLst>
              <a:gd name="T0" fmla="*/ 277 w 543"/>
              <a:gd name="T1" fmla="*/ 335 h 477"/>
              <a:gd name="T2" fmla="*/ 277 w 543"/>
              <a:gd name="T3" fmla="*/ 335 h 477"/>
              <a:gd name="T4" fmla="*/ 207 w 543"/>
              <a:gd name="T5" fmla="*/ 253 h 477"/>
              <a:gd name="T6" fmla="*/ 230 w 543"/>
              <a:gd name="T7" fmla="*/ 192 h 477"/>
              <a:gd name="T8" fmla="*/ 250 w 543"/>
              <a:gd name="T9" fmla="*/ 150 h 477"/>
              <a:gd name="T10" fmla="*/ 242 w 543"/>
              <a:gd name="T11" fmla="*/ 129 h 477"/>
              <a:gd name="T12" fmla="*/ 248 w 543"/>
              <a:gd name="T13" fmla="*/ 85 h 477"/>
              <a:gd name="T14" fmla="*/ 161 w 543"/>
              <a:gd name="T15" fmla="*/ 0 h 477"/>
              <a:gd name="T16" fmla="*/ 75 w 543"/>
              <a:gd name="T17" fmla="*/ 85 h 477"/>
              <a:gd name="T18" fmla="*/ 80 w 543"/>
              <a:gd name="T19" fmla="*/ 129 h 477"/>
              <a:gd name="T20" fmla="*/ 72 w 543"/>
              <a:gd name="T21" fmla="*/ 150 h 477"/>
              <a:gd name="T22" fmla="*/ 93 w 543"/>
              <a:gd name="T23" fmla="*/ 192 h 477"/>
              <a:gd name="T24" fmla="*/ 116 w 543"/>
              <a:gd name="T25" fmla="*/ 253 h 477"/>
              <a:gd name="T26" fmla="*/ 45 w 543"/>
              <a:gd name="T27" fmla="*/ 335 h 477"/>
              <a:gd name="T28" fmla="*/ 0 w 543"/>
              <a:gd name="T29" fmla="*/ 378 h 477"/>
              <a:gd name="T30" fmla="*/ 0 w 543"/>
              <a:gd name="T31" fmla="*/ 477 h 477"/>
              <a:gd name="T32" fmla="*/ 377 w 543"/>
              <a:gd name="T33" fmla="*/ 477 h 477"/>
              <a:gd name="T34" fmla="*/ 377 w 543"/>
              <a:gd name="T35" fmla="*/ 403 h 477"/>
              <a:gd name="T36" fmla="*/ 277 w 543"/>
              <a:gd name="T37" fmla="*/ 335 h 477"/>
              <a:gd name="T38" fmla="*/ 543 w 543"/>
              <a:gd name="T39" fmla="*/ 477 h 477"/>
              <a:gd name="T40" fmla="*/ 543 w 543"/>
              <a:gd name="T41" fmla="*/ 477 h 477"/>
              <a:gd name="T42" fmla="*/ 536 w 543"/>
              <a:gd name="T43" fmla="*/ 364 h 477"/>
              <a:gd name="T44" fmla="*/ 464 w 543"/>
              <a:gd name="T45" fmla="*/ 320 h 477"/>
              <a:gd name="T46" fmla="*/ 411 w 543"/>
              <a:gd name="T47" fmla="*/ 259 h 477"/>
              <a:gd name="T48" fmla="*/ 429 w 543"/>
              <a:gd name="T49" fmla="*/ 213 h 477"/>
              <a:gd name="T50" fmla="*/ 444 w 543"/>
              <a:gd name="T51" fmla="*/ 181 h 477"/>
              <a:gd name="T52" fmla="*/ 438 w 543"/>
              <a:gd name="T53" fmla="*/ 165 h 477"/>
              <a:gd name="T54" fmla="*/ 442 w 543"/>
              <a:gd name="T55" fmla="*/ 132 h 477"/>
              <a:gd name="T56" fmla="*/ 377 w 543"/>
              <a:gd name="T57" fmla="*/ 68 h 477"/>
              <a:gd name="T58" fmla="*/ 312 w 543"/>
              <a:gd name="T59" fmla="*/ 132 h 477"/>
              <a:gd name="T60" fmla="*/ 316 w 543"/>
              <a:gd name="T61" fmla="*/ 165 h 477"/>
              <a:gd name="T62" fmla="*/ 311 w 543"/>
              <a:gd name="T63" fmla="*/ 181 h 477"/>
              <a:gd name="T64" fmla="*/ 326 w 543"/>
              <a:gd name="T65" fmla="*/ 213 h 477"/>
              <a:gd name="T66" fmla="*/ 343 w 543"/>
              <a:gd name="T67" fmla="*/ 259 h 477"/>
              <a:gd name="T68" fmla="*/ 321 w 543"/>
              <a:gd name="T69" fmla="*/ 304 h 477"/>
              <a:gd name="T70" fmla="*/ 421 w 543"/>
              <a:gd name="T71" fmla="*/ 397 h 477"/>
              <a:gd name="T72" fmla="*/ 421 w 543"/>
              <a:gd name="T73" fmla="*/ 477 h 477"/>
              <a:gd name="T74" fmla="*/ 543 w 543"/>
              <a:gd name="T75" fmla="*/ 47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477">
                <a:moveTo>
                  <a:pt x="277" y="335"/>
                </a:moveTo>
                <a:lnTo>
                  <a:pt x="277" y="335"/>
                </a:lnTo>
                <a:cubicBezTo>
                  <a:pt x="224" y="313"/>
                  <a:pt x="207" y="294"/>
                  <a:pt x="207" y="253"/>
                </a:cubicBezTo>
                <a:cubicBezTo>
                  <a:pt x="207" y="229"/>
                  <a:pt x="223" y="237"/>
                  <a:pt x="230" y="192"/>
                </a:cubicBezTo>
                <a:cubicBezTo>
                  <a:pt x="233" y="174"/>
                  <a:pt x="248" y="192"/>
                  <a:pt x="250" y="150"/>
                </a:cubicBezTo>
                <a:cubicBezTo>
                  <a:pt x="250" y="133"/>
                  <a:pt x="242" y="129"/>
                  <a:pt x="242" y="129"/>
                </a:cubicBezTo>
                <a:cubicBezTo>
                  <a:pt x="242" y="129"/>
                  <a:pt x="247" y="104"/>
                  <a:pt x="248" y="85"/>
                </a:cubicBezTo>
                <a:cubicBezTo>
                  <a:pt x="250" y="61"/>
                  <a:pt x="236" y="0"/>
                  <a:pt x="161" y="0"/>
                </a:cubicBezTo>
                <a:cubicBezTo>
                  <a:pt x="87" y="0"/>
                  <a:pt x="73" y="61"/>
                  <a:pt x="75" y="85"/>
                </a:cubicBezTo>
                <a:cubicBezTo>
                  <a:pt x="76" y="104"/>
                  <a:pt x="80" y="129"/>
                  <a:pt x="80" y="129"/>
                </a:cubicBezTo>
                <a:cubicBezTo>
                  <a:pt x="80" y="129"/>
                  <a:pt x="72" y="133"/>
                  <a:pt x="72" y="150"/>
                </a:cubicBezTo>
                <a:cubicBezTo>
                  <a:pt x="75" y="192"/>
                  <a:pt x="90" y="174"/>
                  <a:pt x="93" y="192"/>
                </a:cubicBezTo>
                <a:cubicBezTo>
                  <a:pt x="100" y="237"/>
                  <a:pt x="116" y="229"/>
                  <a:pt x="116" y="253"/>
                </a:cubicBezTo>
                <a:cubicBezTo>
                  <a:pt x="116" y="294"/>
                  <a:pt x="99" y="313"/>
                  <a:pt x="45" y="335"/>
                </a:cubicBezTo>
                <a:cubicBezTo>
                  <a:pt x="29" y="342"/>
                  <a:pt x="0" y="353"/>
                  <a:pt x="0" y="378"/>
                </a:cubicBezTo>
                <a:lnTo>
                  <a:pt x="0" y="477"/>
                </a:lnTo>
                <a:lnTo>
                  <a:pt x="377" y="477"/>
                </a:lnTo>
                <a:lnTo>
                  <a:pt x="377" y="403"/>
                </a:lnTo>
                <a:cubicBezTo>
                  <a:pt x="377" y="380"/>
                  <a:pt x="331" y="358"/>
                  <a:pt x="277" y="335"/>
                </a:cubicBezTo>
                <a:close/>
                <a:moveTo>
                  <a:pt x="543" y="477"/>
                </a:moveTo>
                <a:lnTo>
                  <a:pt x="543" y="477"/>
                </a:lnTo>
                <a:cubicBezTo>
                  <a:pt x="543" y="477"/>
                  <a:pt x="542" y="375"/>
                  <a:pt x="536" y="364"/>
                </a:cubicBezTo>
                <a:cubicBezTo>
                  <a:pt x="527" y="348"/>
                  <a:pt x="505" y="337"/>
                  <a:pt x="464" y="320"/>
                </a:cubicBezTo>
                <a:cubicBezTo>
                  <a:pt x="424" y="303"/>
                  <a:pt x="411" y="289"/>
                  <a:pt x="411" y="259"/>
                </a:cubicBezTo>
                <a:cubicBezTo>
                  <a:pt x="411" y="240"/>
                  <a:pt x="423" y="246"/>
                  <a:pt x="429" y="213"/>
                </a:cubicBezTo>
                <a:cubicBezTo>
                  <a:pt x="431" y="199"/>
                  <a:pt x="442" y="213"/>
                  <a:pt x="444" y="181"/>
                </a:cubicBezTo>
                <a:cubicBezTo>
                  <a:pt x="444" y="168"/>
                  <a:pt x="438" y="165"/>
                  <a:pt x="438" y="165"/>
                </a:cubicBezTo>
                <a:cubicBezTo>
                  <a:pt x="438" y="165"/>
                  <a:pt x="441" y="146"/>
                  <a:pt x="442" y="132"/>
                </a:cubicBezTo>
                <a:cubicBezTo>
                  <a:pt x="444" y="114"/>
                  <a:pt x="433" y="68"/>
                  <a:pt x="377" y="68"/>
                </a:cubicBezTo>
                <a:cubicBezTo>
                  <a:pt x="321" y="68"/>
                  <a:pt x="311" y="114"/>
                  <a:pt x="312" y="132"/>
                </a:cubicBezTo>
                <a:cubicBezTo>
                  <a:pt x="313" y="146"/>
                  <a:pt x="316" y="165"/>
                  <a:pt x="316" y="165"/>
                </a:cubicBezTo>
                <a:cubicBezTo>
                  <a:pt x="316" y="165"/>
                  <a:pt x="311" y="168"/>
                  <a:pt x="311" y="181"/>
                </a:cubicBezTo>
                <a:cubicBezTo>
                  <a:pt x="313" y="213"/>
                  <a:pt x="323" y="199"/>
                  <a:pt x="326" y="213"/>
                </a:cubicBezTo>
                <a:cubicBezTo>
                  <a:pt x="331" y="246"/>
                  <a:pt x="343" y="240"/>
                  <a:pt x="343" y="259"/>
                </a:cubicBezTo>
                <a:cubicBezTo>
                  <a:pt x="343" y="279"/>
                  <a:pt x="337" y="292"/>
                  <a:pt x="321" y="304"/>
                </a:cubicBezTo>
                <a:cubicBezTo>
                  <a:pt x="409" y="348"/>
                  <a:pt x="421" y="357"/>
                  <a:pt x="421" y="397"/>
                </a:cubicBezTo>
                <a:lnTo>
                  <a:pt x="421" y="477"/>
                </a:lnTo>
                <a:lnTo>
                  <a:pt x="543" y="47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7" name="Freeform 145">
            <a:extLst>
              <a:ext uri="{FF2B5EF4-FFF2-40B4-BE49-F238E27FC236}">
                <a16:creationId xmlns:a16="http://schemas.microsoft.com/office/drawing/2014/main" id="{E20DC9C4-D750-031D-689C-34B1FBA414DA}"/>
              </a:ext>
            </a:extLst>
          </p:cNvPr>
          <p:cNvSpPr>
            <a:spLocks noChangeAspect="1" noEditPoints="1"/>
          </p:cNvSpPr>
          <p:nvPr/>
        </p:nvSpPr>
        <p:spPr bwMode="auto">
          <a:xfrm>
            <a:off x="2526042" y="4037814"/>
            <a:ext cx="327186" cy="278212"/>
          </a:xfrm>
          <a:custGeom>
            <a:avLst/>
            <a:gdLst>
              <a:gd name="T0" fmla="*/ 111 w 147"/>
              <a:gd name="T1" fmla="*/ 38 h 125"/>
              <a:gd name="T2" fmla="*/ 116 w 147"/>
              <a:gd name="T3" fmla="*/ 38 h 125"/>
              <a:gd name="T4" fmla="*/ 116 w 147"/>
              <a:gd name="T5" fmla="*/ 53 h 125"/>
              <a:gd name="T6" fmla="*/ 147 w 147"/>
              <a:gd name="T7" fmla="*/ 26 h 125"/>
              <a:gd name="T8" fmla="*/ 116 w 147"/>
              <a:gd name="T9" fmla="*/ 0 h 125"/>
              <a:gd name="T10" fmla="*/ 116 w 147"/>
              <a:gd name="T11" fmla="*/ 17 h 125"/>
              <a:gd name="T12" fmla="*/ 111 w 147"/>
              <a:gd name="T13" fmla="*/ 17 h 125"/>
              <a:gd name="T14" fmla="*/ 55 w 147"/>
              <a:gd name="T15" fmla="*/ 55 h 125"/>
              <a:gd name="T16" fmla="*/ 15 w 147"/>
              <a:gd name="T17" fmla="*/ 85 h 125"/>
              <a:gd name="T18" fmla="*/ 0 w 147"/>
              <a:gd name="T19" fmla="*/ 85 h 125"/>
              <a:gd name="T20" fmla="*/ 0 w 147"/>
              <a:gd name="T21" fmla="*/ 106 h 125"/>
              <a:gd name="T22" fmla="*/ 15 w 147"/>
              <a:gd name="T23" fmla="*/ 106 h 125"/>
              <a:gd name="T24" fmla="*/ 71 w 147"/>
              <a:gd name="T25" fmla="*/ 68 h 125"/>
              <a:gd name="T26" fmla="*/ 111 w 147"/>
              <a:gd name="T27" fmla="*/ 38 h 125"/>
              <a:gd name="T28" fmla="*/ 40 w 147"/>
              <a:gd name="T29" fmla="*/ 51 h 125"/>
              <a:gd name="T30" fmla="*/ 43 w 147"/>
              <a:gd name="T31" fmla="*/ 46 h 125"/>
              <a:gd name="T32" fmla="*/ 52 w 147"/>
              <a:gd name="T33" fmla="*/ 35 h 125"/>
              <a:gd name="T34" fmla="*/ 15 w 147"/>
              <a:gd name="T35" fmla="*/ 19 h 125"/>
              <a:gd name="T36" fmla="*/ 0 w 147"/>
              <a:gd name="T37" fmla="*/ 19 h 125"/>
              <a:gd name="T38" fmla="*/ 0 w 147"/>
              <a:gd name="T39" fmla="*/ 39 h 125"/>
              <a:gd name="T40" fmla="*/ 15 w 147"/>
              <a:gd name="T41" fmla="*/ 39 h 125"/>
              <a:gd name="T42" fmla="*/ 40 w 147"/>
              <a:gd name="T43" fmla="*/ 51 h 125"/>
              <a:gd name="T44" fmla="*/ 116 w 147"/>
              <a:gd name="T45" fmla="*/ 87 h 125"/>
              <a:gd name="T46" fmla="*/ 111 w 147"/>
              <a:gd name="T47" fmla="*/ 87 h 125"/>
              <a:gd name="T48" fmla="*/ 85 w 147"/>
              <a:gd name="T49" fmla="*/ 74 h 125"/>
              <a:gd name="T50" fmla="*/ 83 w 147"/>
              <a:gd name="T51" fmla="*/ 77 h 125"/>
              <a:gd name="T52" fmla="*/ 72 w 147"/>
              <a:gd name="T53" fmla="*/ 90 h 125"/>
              <a:gd name="T54" fmla="*/ 111 w 147"/>
              <a:gd name="T55" fmla="*/ 107 h 125"/>
              <a:gd name="T56" fmla="*/ 116 w 147"/>
              <a:gd name="T57" fmla="*/ 107 h 125"/>
              <a:gd name="T58" fmla="*/ 116 w 147"/>
              <a:gd name="T59" fmla="*/ 125 h 125"/>
              <a:gd name="T60" fmla="*/ 147 w 147"/>
              <a:gd name="T61" fmla="*/ 98 h 125"/>
              <a:gd name="T62" fmla="*/ 116 w 147"/>
              <a:gd name="T63" fmla="*/ 72 h 125"/>
              <a:gd name="T64" fmla="*/ 116 w 147"/>
              <a:gd name="T65" fmla="*/ 87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7" h="125">
                <a:moveTo>
                  <a:pt x="111" y="38"/>
                </a:moveTo>
                <a:cubicBezTo>
                  <a:pt x="116" y="38"/>
                  <a:pt x="116" y="38"/>
                  <a:pt x="116" y="38"/>
                </a:cubicBezTo>
                <a:cubicBezTo>
                  <a:pt x="116" y="53"/>
                  <a:pt x="116" y="53"/>
                  <a:pt x="116" y="53"/>
                </a:cubicBezTo>
                <a:cubicBezTo>
                  <a:pt x="147" y="26"/>
                  <a:pt x="147" y="26"/>
                  <a:pt x="147" y="26"/>
                </a:cubicBezTo>
                <a:cubicBezTo>
                  <a:pt x="116" y="0"/>
                  <a:pt x="116" y="0"/>
                  <a:pt x="116" y="0"/>
                </a:cubicBezTo>
                <a:cubicBezTo>
                  <a:pt x="116" y="17"/>
                  <a:pt x="116" y="17"/>
                  <a:pt x="116" y="17"/>
                </a:cubicBezTo>
                <a:cubicBezTo>
                  <a:pt x="111" y="17"/>
                  <a:pt x="111" y="17"/>
                  <a:pt x="111" y="17"/>
                </a:cubicBezTo>
                <a:cubicBezTo>
                  <a:pt x="84" y="17"/>
                  <a:pt x="68" y="37"/>
                  <a:pt x="55" y="55"/>
                </a:cubicBezTo>
                <a:cubicBezTo>
                  <a:pt x="43" y="71"/>
                  <a:pt x="32" y="85"/>
                  <a:pt x="15" y="85"/>
                </a:cubicBezTo>
                <a:cubicBezTo>
                  <a:pt x="0" y="85"/>
                  <a:pt x="0" y="85"/>
                  <a:pt x="0" y="85"/>
                </a:cubicBezTo>
                <a:cubicBezTo>
                  <a:pt x="0" y="106"/>
                  <a:pt x="0" y="106"/>
                  <a:pt x="0" y="106"/>
                </a:cubicBezTo>
                <a:cubicBezTo>
                  <a:pt x="15" y="106"/>
                  <a:pt x="15" y="106"/>
                  <a:pt x="15" y="106"/>
                </a:cubicBezTo>
                <a:cubicBezTo>
                  <a:pt x="42" y="106"/>
                  <a:pt x="58" y="86"/>
                  <a:pt x="71" y="68"/>
                </a:cubicBezTo>
                <a:cubicBezTo>
                  <a:pt x="83" y="52"/>
                  <a:pt x="94" y="38"/>
                  <a:pt x="111" y="38"/>
                </a:cubicBezTo>
                <a:close/>
                <a:moveTo>
                  <a:pt x="40" y="51"/>
                </a:moveTo>
                <a:cubicBezTo>
                  <a:pt x="41" y="49"/>
                  <a:pt x="42" y="48"/>
                  <a:pt x="43" y="46"/>
                </a:cubicBezTo>
                <a:cubicBezTo>
                  <a:pt x="46" y="43"/>
                  <a:pt x="49" y="39"/>
                  <a:pt x="52" y="35"/>
                </a:cubicBezTo>
                <a:cubicBezTo>
                  <a:pt x="43" y="26"/>
                  <a:pt x="31" y="19"/>
                  <a:pt x="15" y="19"/>
                </a:cubicBezTo>
                <a:cubicBezTo>
                  <a:pt x="0" y="19"/>
                  <a:pt x="0" y="19"/>
                  <a:pt x="0" y="19"/>
                </a:cubicBezTo>
                <a:cubicBezTo>
                  <a:pt x="0" y="39"/>
                  <a:pt x="0" y="39"/>
                  <a:pt x="0" y="39"/>
                </a:cubicBezTo>
                <a:cubicBezTo>
                  <a:pt x="15" y="39"/>
                  <a:pt x="15" y="39"/>
                  <a:pt x="15" y="39"/>
                </a:cubicBezTo>
                <a:cubicBezTo>
                  <a:pt x="25" y="39"/>
                  <a:pt x="33" y="44"/>
                  <a:pt x="40" y="51"/>
                </a:cubicBezTo>
                <a:close/>
                <a:moveTo>
                  <a:pt x="116" y="87"/>
                </a:moveTo>
                <a:cubicBezTo>
                  <a:pt x="111" y="87"/>
                  <a:pt x="111" y="87"/>
                  <a:pt x="111" y="87"/>
                </a:cubicBezTo>
                <a:cubicBezTo>
                  <a:pt x="101" y="87"/>
                  <a:pt x="93" y="81"/>
                  <a:pt x="85" y="74"/>
                </a:cubicBezTo>
                <a:cubicBezTo>
                  <a:pt x="85" y="75"/>
                  <a:pt x="84" y="76"/>
                  <a:pt x="83" y="77"/>
                </a:cubicBezTo>
                <a:cubicBezTo>
                  <a:pt x="80" y="81"/>
                  <a:pt x="76" y="86"/>
                  <a:pt x="72" y="90"/>
                </a:cubicBezTo>
                <a:cubicBezTo>
                  <a:pt x="82" y="100"/>
                  <a:pt x="95" y="107"/>
                  <a:pt x="111" y="107"/>
                </a:cubicBezTo>
                <a:cubicBezTo>
                  <a:pt x="116" y="107"/>
                  <a:pt x="116" y="107"/>
                  <a:pt x="116" y="107"/>
                </a:cubicBezTo>
                <a:cubicBezTo>
                  <a:pt x="116" y="125"/>
                  <a:pt x="116" y="125"/>
                  <a:pt x="116" y="125"/>
                </a:cubicBezTo>
                <a:cubicBezTo>
                  <a:pt x="147" y="98"/>
                  <a:pt x="147" y="98"/>
                  <a:pt x="147" y="98"/>
                </a:cubicBezTo>
                <a:cubicBezTo>
                  <a:pt x="116" y="72"/>
                  <a:pt x="116" y="72"/>
                  <a:pt x="116" y="72"/>
                </a:cubicBezTo>
                <a:lnTo>
                  <a:pt x="116" y="8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38" name="Graphic 88" descr="Clipboard Badge with solid fill">
            <a:extLst>
              <a:ext uri="{FF2B5EF4-FFF2-40B4-BE49-F238E27FC236}">
                <a16:creationId xmlns:a16="http://schemas.microsoft.com/office/drawing/2014/main" id="{42107682-9B0E-2F5E-DD09-A7A953764415}"/>
              </a:ext>
            </a:extLst>
          </p:cNvPr>
          <p:cNvPicPr>
            <a:picLocks noChangeAspect="1"/>
          </p:cNvPicPr>
          <p:nvPr/>
        </p:nvPicPr>
        <p:blipFill>
          <a:blip r:embed="rId10"/>
          <a:stretch>
            <a:fillRect/>
          </a:stretch>
        </p:blipFill>
        <p:spPr>
          <a:xfrm>
            <a:off x="3943014" y="4806855"/>
            <a:ext cx="352411" cy="360531"/>
          </a:xfrm>
          <a:prstGeom prst="rect">
            <a:avLst/>
          </a:prstGeom>
        </p:spPr>
      </p:pic>
      <p:pic>
        <p:nvPicPr>
          <p:cNvPr id="39" name="Graphic 48" descr="Handshake">
            <a:extLst>
              <a:ext uri="{FF2B5EF4-FFF2-40B4-BE49-F238E27FC236}">
                <a16:creationId xmlns:a16="http://schemas.microsoft.com/office/drawing/2014/main" id="{11EB0D9F-D821-151B-8938-B45E147D8556}"/>
              </a:ext>
            </a:extLst>
          </p:cNvPr>
          <p:cNvPicPr>
            <a:picLocks noChangeAspect="1"/>
          </p:cNvPicPr>
          <p:nvPr/>
        </p:nvPicPr>
        <p:blipFill>
          <a:blip r:embed="rId11"/>
          <a:stretch>
            <a:fillRect/>
          </a:stretch>
        </p:blipFill>
        <p:spPr>
          <a:xfrm>
            <a:off x="5542963" y="4639579"/>
            <a:ext cx="538642" cy="551052"/>
          </a:xfrm>
          <a:prstGeom prst="rect">
            <a:avLst/>
          </a:prstGeom>
        </p:spPr>
      </p:pic>
      <p:pic>
        <p:nvPicPr>
          <p:cNvPr id="40" name="Graphic 50" descr="Playbook">
            <a:extLst>
              <a:ext uri="{FF2B5EF4-FFF2-40B4-BE49-F238E27FC236}">
                <a16:creationId xmlns:a16="http://schemas.microsoft.com/office/drawing/2014/main" id="{CD27BE80-8C80-31BF-C83F-A4D5909BB6E7}"/>
              </a:ext>
            </a:extLst>
          </p:cNvPr>
          <p:cNvPicPr>
            <a:picLocks noChangeAspect="1"/>
          </p:cNvPicPr>
          <p:nvPr/>
        </p:nvPicPr>
        <p:blipFill>
          <a:blip r:embed="rId12"/>
          <a:stretch>
            <a:fillRect/>
          </a:stretch>
        </p:blipFill>
        <p:spPr>
          <a:xfrm>
            <a:off x="4803294" y="4682493"/>
            <a:ext cx="406850" cy="416224"/>
          </a:xfrm>
          <a:prstGeom prst="rect">
            <a:avLst/>
          </a:prstGeom>
        </p:spPr>
      </p:pic>
      <p:sp>
        <p:nvSpPr>
          <p:cNvPr id="41" name="Freeform 5">
            <a:extLst>
              <a:ext uri="{FF2B5EF4-FFF2-40B4-BE49-F238E27FC236}">
                <a16:creationId xmlns:a16="http://schemas.microsoft.com/office/drawing/2014/main" id="{8E04860B-F6C2-A10F-D1D4-315CF26FE299}"/>
              </a:ext>
            </a:extLst>
          </p:cNvPr>
          <p:cNvSpPr>
            <a:spLocks noChangeAspect="1" noEditPoints="1"/>
          </p:cNvSpPr>
          <p:nvPr/>
        </p:nvSpPr>
        <p:spPr bwMode="auto">
          <a:xfrm>
            <a:off x="3995788" y="2710884"/>
            <a:ext cx="339331" cy="279224"/>
          </a:xfrm>
          <a:custGeom>
            <a:avLst/>
            <a:gdLst>
              <a:gd name="T0" fmla="*/ 716 w 1311"/>
              <a:gd name="T1" fmla="*/ 980 h 1077"/>
              <a:gd name="T2" fmla="*/ 735 w 1311"/>
              <a:gd name="T3" fmla="*/ 1063 h 1077"/>
              <a:gd name="T4" fmla="*/ 769 w 1311"/>
              <a:gd name="T5" fmla="*/ 1053 h 1077"/>
              <a:gd name="T6" fmla="*/ 716 w 1311"/>
              <a:gd name="T7" fmla="*/ 980 h 1077"/>
              <a:gd name="T8" fmla="*/ 907 w 1311"/>
              <a:gd name="T9" fmla="*/ 31 h 1077"/>
              <a:gd name="T10" fmla="*/ 682 w 1311"/>
              <a:gd name="T11" fmla="*/ 251 h 1077"/>
              <a:gd name="T12" fmla="*/ 737 w 1311"/>
              <a:gd name="T13" fmla="*/ 78 h 1077"/>
              <a:gd name="T14" fmla="*/ 577 w 1311"/>
              <a:gd name="T15" fmla="*/ 84 h 1077"/>
              <a:gd name="T16" fmla="*/ 631 w 1311"/>
              <a:gd name="T17" fmla="*/ 249 h 1077"/>
              <a:gd name="T18" fmla="*/ 0 w 1311"/>
              <a:gd name="T19" fmla="*/ 204 h 1077"/>
              <a:gd name="T20" fmla="*/ 636 w 1311"/>
              <a:gd name="T21" fmla="*/ 342 h 1077"/>
              <a:gd name="T22" fmla="*/ 486 w 1311"/>
              <a:gd name="T23" fmla="*/ 630 h 1077"/>
              <a:gd name="T24" fmla="*/ 613 w 1311"/>
              <a:gd name="T25" fmla="*/ 719 h 1077"/>
              <a:gd name="T26" fmla="*/ 636 w 1311"/>
              <a:gd name="T27" fmla="*/ 573 h 1077"/>
              <a:gd name="T28" fmla="*/ 547 w 1311"/>
              <a:gd name="T29" fmla="*/ 854 h 1077"/>
              <a:gd name="T30" fmla="*/ 623 w 1311"/>
              <a:gd name="T31" fmla="*/ 908 h 1077"/>
              <a:gd name="T32" fmla="*/ 637 w 1311"/>
              <a:gd name="T33" fmla="*/ 822 h 1077"/>
              <a:gd name="T34" fmla="*/ 559 w 1311"/>
              <a:gd name="T35" fmla="*/ 979 h 1077"/>
              <a:gd name="T36" fmla="*/ 637 w 1311"/>
              <a:gd name="T37" fmla="*/ 982 h 1077"/>
              <a:gd name="T38" fmla="*/ 680 w 1311"/>
              <a:gd name="T39" fmla="*/ 1074 h 1077"/>
              <a:gd name="T40" fmla="*/ 774 w 1311"/>
              <a:gd name="T41" fmla="*/ 891 h 1077"/>
              <a:gd name="T42" fmla="*/ 693 w 1311"/>
              <a:gd name="T43" fmla="*/ 835 h 1077"/>
              <a:gd name="T44" fmla="*/ 680 w 1311"/>
              <a:gd name="T45" fmla="*/ 911 h 1077"/>
              <a:gd name="T46" fmla="*/ 806 w 1311"/>
              <a:gd name="T47" fmla="*/ 614 h 1077"/>
              <a:gd name="T48" fmla="*/ 697 w 1311"/>
              <a:gd name="T49" fmla="*/ 592 h 1077"/>
              <a:gd name="T50" fmla="*/ 680 w 1311"/>
              <a:gd name="T51" fmla="*/ 706 h 1077"/>
              <a:gd name="T52" fmla="*/ 936 w 1311"/>
              <a:gd name="T53" fmla="*/ 416 h 1077"/>
              <a:gd name="T54" fmla="*/ 786 w 1311"/>
              <a:gd name="T55" fmla="*/ 380 h 1077"/>
              <a:gd name="T56" fmla="*/ 864 w 1311"/>
              <a:gd name="T57" fmla="*/ 401 h 1077"/>
              <a:gd name="T58" fmla="*/ 680 w 1311"/>
              <a:gd name="T59" fmla="*/ 341 h 1077"/>
              <a:gd name="T60" fmla="*/ 1311 w 1311"/>
              <a:gd name="T61" fmla="*/ 196 h 1077"/>
              <a:gd name="T62" fmla="*/ 907 w 1311"/>
              <a:gd name="T63" fmla="*/ 31 h 1077"/>
              <a:gd name="T64" fmla="*/ 367 w 1311"/>
              <a:gd name="T65" fmla="*/ 395 h 1077"/>
              <a:gd name="T66" fmla="*/ 535 w 1311"/>
              <a:gd name="T67" fmla="*/ 376 h 1077"/>
              <a:gd name="T68" fmla="*/ 446 w 1311"/>
              <a:gd name="T69" fmla="*/ 395 h 1077"/>
              <a:gd name="T70" fmla="*/ 522 w 1311"/>
              <a:gd name="T71" fmla="*/ 528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1" h="1077">
                <a:moveTo>
                  <a:pt x="716" y="980"/>
                </a:moveTo>
                <a:lnTo>
                  <a:pt x="716" y="980"/>
                </a:lnTo>
                <a:lnTo>
                  <a:pt x="694" y="1000"/>
                </a:lnTo>
                <a:cubicBezTo>
                  <a:pt x="724" y="1005"/>
                  <a:pt x="729" y="1040"/>
                  <a:pt x="735" y="1063"/>
                </a:cubicBezTo>
                <a:cubicBezTo>
                  <a:pt x="736" y="1070"/>
                  <a:pt x="744" y="1076"/>
                  <a:pt x="752" y="1077"/>
                </a:cubicBezTo>
                <a:cubicBezTo>
                  <a:pt x="760" y="1077"/>
                  <a:pt x="768" y="1070"/>
                  <a:pt x="769" y="1053"/>
                </a:cubicBezTo>
                <a:cubicBezTo>
                  <a:pt x="768" y="1034"/>
                  <a:pt x="760" y="1010"/>
                  <a:pt x="747" y="994"/>
                </a:cubicBezTo>
                <a:cubicBezTo>
                  <a:pt x="739" y="985"/>
                  <a:pt x="724" y="976"/>
                  <a:pt x="716" y="980"/>
                </a:cubicBezTo>
                <a:lnTo>
                  <a:pt x="716" y="980"/>
                </a:lnTo>
                <a:close/>
                <a:moveTo>
                  <a:pt x="907" y="31"/>
                </a:moveTo>
                <a:lnTo>
                  <a:pt x="907" y="31"/>
                </a:lnTo>
                <a:cubicBezTo>
                  <a:pt x="780" y="53"/>
                  <a:pt x="772" y="200"/>
                  <a:pt x="682" y="251"/>
                </a:cubicBezTo>
                <a:cubicBezTo>
                  <a:pt x="682" y="218"/>
                  <a:pt x="682" y="197"/>
                  <a:pt x="682" y="164"/>
                </a:cubicBezTo>
                <a:cubicBezTo>
                  <a:pt x="711" y="149"/>
                  <a:pt x="739" y="116"/>
                  <a:pt x="737" y="78"/>
                </a:cubicBezTo>
                <a:cubicBezTo>
                  <a:pt x="731" y="34"/>
                  <a:pt x="695" y="1"/>
                  <a:pt x="652" y="1"/>
                </a:cubicBezTo>
                <a:cubicBezTo>
                  <a:pt x="606" y="0"/>
                  <a:pt x="576" y="48"/>
                  <a:pt x="577" y="84"/>
                </a:cubicBezTo>
                <a:cubicBezTo>
                  <a:pt x="580" y="115"/>
                  <a:pt x="596" y="137"/>
                  <a:pt x="627" y="160"/>
                </a:cubicBezTo>
                <a:cubicBezTo>
                  <a:pt x="629" y="190"/>
                  <a:pt x="630" y="219"/>
                  <a:pt x="631" y="249"/>
                </a:cubicBezTo>
                <a:cubicBezTo>
                  <a:pt x="541" y="202"/>
                  <a:pt x="529" y="53"/>
                  <a:pt x="406" y="30"/>
                </a:cubicBezTo>
                <a:cubicBezTo>
                  <a:pt x="239" y="33"/>
                  <a:pt x="135" y="209"/>
                  <a:pt x="0" y="204"/>
                </a:cubicBezTo>
                <a:cubicBezTo>
                  <a:pt x="71" y="260"/>
                  <a:pt x="198" y="336"/>
                  <a:pt x="290" y="336"/>
                </a:cubicBezTo>
                <a:cubicBezTo>
                  <a:pt x="385" y="342"/>
                  <a:pt x="442" y="131"/>
                  <a:pt x="636" y="342"/>
                </a:cubicBezTo>
                <a:cubicBezTo>
                  <a:pt x="636" y="398"/>
                  <a:pt x="636" y="454"/>
                  <a:pt x="636" y="510"/>
                </a:cubicBezTo>
                <a:cubicBezTo>
                  <a:pt x="558" y="538"/>
                  <a:pt x="490" y="573"/>
                  <a:pt x="486" y="630"/>
                </a:cubicBezTo>
                <a:cubicBezTo>
                  <a:pt x="485" y="686"/>
                  <a:pt x="522" y="728"/>
                  <a:pt x="561" y="749"/>
                </a:cubicBezTo>
                <a:cubicBezTo>
                  <a:pt x="583" y="754"/>
                  <a:pt x="617" y="726"/>
                  <a:pt x="613" y="719"/>
                </a:cubicBezTo>
                <a:cubicBezTo>
                  <a:pt x="584" y="699"/>
                  <a:pt x="560" y="672"/>
                  <a:pt x="561" y="639"/>
                </a:cubicBezTo>
                <a:cubicBezTo>
                  <a:pt x="562" y="608"/>
                  <a:pt x="593" y="588"/>
                  <a:pt x="636" y="573"/>
                </a:cubicBezTo>
                <a:cubicBezTo>
                  <a:pt x="636" y="630"/>
                  <a:pt x="636" y="688"/>
                  <a:pt x="637" y="745"/>
                </a:cubicBezTo>
                <a:cubicBezTo>
                  <a:pt x="597" y="780"/>
                  <a:pt x="557" y="815"/>
                  <a:pt x="547" y="854"/>
                </a:cubicBezTo>
                <a:cubicBezTo>
                  <a:pt x="538" y="886"/>
                  <a:pt x="558" y="920"/>
                  <a:pt x="572" y="934"/>
                </a:cubicBezTo>
                <a:cubicBezTo>
                  <a:pt x="592" y="925"/>
                  <a:pt x="604" y="918"/>
                  <a:pt x="623" y="908"/>
                </a:cubicBezTo>
                <a:cubicBezTo>
                  <a:pt x="611" y="897"/>
                  <a:pt x="600" y="885"/>
                  <a:pt x="604" y="864"/>
                </a:cubicBezTo>
                <a:cubicBezTo>
                  <a:pt x="606" y="852"/>
                  <a:pt x="619" y="838"/>
                  <a:pt x="637" y="822"/>
                </a:cubicBezTo>
                <a:cubicBezTo>
                  <a:pt x="637" y="859"/>
                  <a:pt x="637" y="896"/>
                  <a:pt x="637" y="933"/>
                </a:cubicBezTo>
                <a:cubicBezTo>
                  <a:pt x="608" y="948"/>
                  <a:pt x="578" y="963"/>
                  <a:pt x="559" y="979"/>
                </a:cubicBezTo>
                <a:cubicBezTo>
                  <a:pt x="526" y="1012"/>
                  <a:pt x="536" y="1067"/>
                  <a:pt x="572" y="1057"/>
                </a:cubicBezTo>
                <a:cubicBezTo>
                  <a:pt x="570" y="1025"/>
                  <a:pt x="600" y="1002"/>
                  <a:pt x="637" y="982"/>
                </a:cubicBezTo>
                <a:cubicBezTo>
                  <a:pt x="638" y="1013"/>
                  <a:pt x="638" y="1043"/>
                  <a:pt x="638" y="1074"/>
                </a:cubicBezTo>
                <a:cubicBezTo>
                  <a:pt x="652" y="1074"/>
                  <a:pt x="666" y="1074"/>
                  <a:pt x="680" y="1074"/>
                </a:cubicBezTo>
                <a:cubicBezTo>
                  <a:pt x="680" y="1036"/>
                  <a:pt x="680" y="999"/>
                  <a:pt x="680" y="961"/>
                </a:cubicBezTo>
                <a:cubicBezTo>
                  <a:pt x="724" y="939"/>
                  <a:pt x="768" y="919"/>
                  <a:pt x="774" y="891"/>
                </a:cubicBezTo>
                <a:cubicBezTo>
                  <a:pt x="780" y="867"/>
                  <a:pt x="771" y="842"/>
                  <a:pt x="757" y="827"/>
                </a:cubicBezTo>
                <a:cubicBezTo>
                  <a:pt x="729" y="803"/>
                  <a:pt x="694" y="812"/>
                  <a:pt x="693" y="835"/>
                </a:cubicBezTo>
                <a:cubicBezTo>
                  <a:pt x="695" y="851"/>
                  <a:pt x="724" y="846"/>
                  <a:pt x="721" y="874"/>
                </a:cubicBezTo>
                <a:cubicBezTo>
                  <a:pt x="717" y="887"/>
                  <a:pt x="701" y="899"/>
                  <a:pt x="680" y="911"/>
                </a:cubicBezTo>
                <a:cubicBezTo>
                  <a:pt x="680" y="869"/>
                  <a:pt x="680" y="828"/>
                  <a:pt x="680" y="786"/>
                </a:cubicBezTo>
                <a:cubicBezTo>
                  <a:pt x="735" y="740"/>
                  <a:pt x="800" y="683"/>
                  <a:pt x="806" y="614"/>
                </a:cubicBezTo>
                <a:cubicBezTo>
                  <a:pt x="803" y="588"/>
                  <a:pt x="786" y="565"/>
                  <a:pt x="766" y="566"/>
                </a:cubicBezTo>
                <a:cubicBezTo>
                  <a:pt x="750" y="568"/>
                  <a:pt x="716" y="578"/>
                  <a:pt x="697" y="592"/>
                </a:cubicBezTo>
                <a:cubicBezTo>
                  <a:pt x="715" y="595"/>
                  <a:pt x="728" y="609"/>
                  <a:pt x="726" y="636"/>
                </a:cubicBezTo>
                <a:cubicBezTo>
                  <a:pt x="721" y="660"/>
                  <a:pt x="703" y="683"/>
                  <a:pt x="680" y="706"/>
                </a:cubicBezTo>
                <a:cubicBezTo>
                  <a:pt x="680" y="657"/>
                  <a:pt x="680" y="608"/>
                  <a:pt x="680" y="559"/>
                </a:cubicBezTo>
                <a:cubicBezTo>
                  <a:pt x="783" y="531"/>
                  <a:pt x="918" y="508"/>
                  <a:pt x="936" y="416"/>
                </a:cubicBezTo>
                <a:cubicBezTo>
                  <a:pt x="940" y="330"/>
                  <a:pt x="861" y="291"/>
                  <a:pt x="821" y="291"/>
                </a:cubicBezTo>
                <a:cubicBezTo>
                  <a:pt x="733" y="292"/>
                  <a:pt x="738" y="372"/>
                  <a:pt x="786" y="380"/>
                </a:cubicBezTo>
                <a:cubicBezTo>
                  <a:pt x="805" y="383"/>
                  <a:pt x="804" y="362"/>
                  <a:pt x="819" y="360"/>
                </a:cubicBezTo>
                <a:cubicBezTo>
                  <a:pt x="839" y="358"/>
                  <a:pt x="864" y="371"/>
                  <a:pt x="864" y="401"/>
                </a:cubicBezTo>
                <a:cubicBezTo>
                  <a:pt x="864" y="442"/>
                  <a:pt x="773" y="466"/>
                  <a:pt x="680" y="496"/>
                </a:cubicBezTo>
                <a:cubicBezTo>
                  <a:pt x="680" y="444"/>
                  <a:pt x="680" y="393"/>
                  <a:pt x="680" y="341"/>
                </a:cubicBezTo>
                <a:cubicBezTo>
                  <a:pt x="832" y="150"/>
                  <a:pt x="936" y="326"/>
                  <a:pt x="1018" y="341"/>
                </a:cubicBezTo>
                <a:cubicBezTo>
                  <a:pt x="1139" y="356"/>
                  <a:pt x="1234" y="255"/>
                  <a:pt x="1311" y="196"/>
                </a:cubicBezTo>
                <a:cubicBezTo>
                  <a:pt x="1132" y="180"/>
                  <a:pt x="1041" y="25"/>
                  <a:pt x="907" y="31"/>
                </a:cubicBezTo>
                <a:lnTo>
                  <a:pt x="907" y="31"/>
                </a:lnTo>
                <a:close/>
                <a:moveTo>
                  <a:pt x="367" y="395"/>
                </a:moveTo>
                <a:lnTo>
                  <a:pt x="367" y="395"/>
                </a:lnTo>
                <a:cubicBezTo>
                  <a:pt x="374" y="323"/>
                  <a:pt x="448" y="269"/>
                  <a:pt x="547" y="305"/>
                </a:cubicBezTo>
                <a:cubicBezTo>
                  <a:pt x="584" y="321"/>
                  <a:pt x="582" y="386"/>
                  <a:pt x="535" y="376"/>
                </a:cubicBezTo>
                <a:cubicBezTo>
                  <a:pt x="524" y="374"/>
                  <a:pt x="512" y="353"/>
                  <a:pt x="489" y="353"/>
                </a:cubicBezTo>
                <a:cubicBezTo>
                  <a:pt x="464" y="351"/>
                  <a:pt x="445" y="370"/>
                  <a:pt x="446" y="395"/>
                </a:cubicBezTo>
                <a:cubicBezTo>
                  <a:pt x="455" y="455"/>
                  <a:pt x="540" y="484"/>
                  <a:pt x="604" y="485"/>
                </a:cubicBezTo>
                <a:cubicBezTo>
                  <a:pt x="576" y="502"/>
                  <a:pt x="551" y="515"/>
                  <a:pt x="522" y="528"/>
                </a:cubicBezTo>
                <a:cubicBezTo>
                  <a:pt x="454" y="534"/>
                  <a:pt x="362" y="477"/>
                  <a:pt x="367" y="39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2" name="Picture 41">
            <a:extLst>
              <a:ext uri="{FF2B5EF4-FFF2-40B4-BE49-F238E27FC236}">
                <a16:creationId xmlns:a16="http://schemas.microsoft.com/office/drawing/2014/main" id="{CC180655-5A72-ED93-C234-216002B4D07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28719" y="1957036"/>
            <a:ext cx="381000" cy="381000"/>
          </a:xfrm>
          <a:prstGeom prst="rect">
            <a:avLst/>
          </a:prstGeom>
        </p:spPr>
      </p:pic>
      <p:sp>
        <p:nvSpPr>
          <p:cNvPr id="43" name="TextBox 42">
            <a:extLst>
              <a:ext uri="{FF2B5EF4-FFF2-40B4-BE49-F238E27FC236}">
                <a16:creationId xmlns:a16="http://schemas.microsoft.com/office/drawing/2014/main" id="{FB5D1993-017B-47E2-3D25-60CAC43980CB}"/>
              </a:ext>
            </a:extLst>
          </p:cNvPr>
          <p:cNvSpPr txBox="1"/>
          <p:nvPr/>
        </p:nvSpPr>
        <p:spPr>
          <a:xfrm>
            <a:off x="3532759" y="3735805"/>
            <a:ext cx="926059" cy="169277"/>
          </a:xfrm>
          <a:prstGeom prst="rect">
            <a:avLst/>
          </a:prstGeom>
          <a:noFill/>
        </p:spPr>
        <p:txBody>
          <a:bodyPr wrap="square" lIns="0" tIns="0" rIns="0" bIns="0" rtlCol="0">
            <a:spAutoFit/>
          </a:bodyPr>
          <a:lstStyle/>
          <a:p>
            <a:pPr algn="ctr"/>
            <a:r>
              <a:rPr lang="en-US" sz="1100" b="1">
                <a:solidFill>
                  <a:schemeClr val="accent5">
                    <a:lumMod val="50000"/>
                  </a:schemeClr>
                </a:solidFill>
                <a:latin typeface="+mj-lt"/>
                <a:ea typeface="MS PGothic" pitchFamily="34" charset="-128"/>
              </a:rPr>
              <a:t>Hourly Rounding</a:t>
            </a:r>
          </a:p>
        </p:txBody>
      </p:sp>
      <p:sp>
        <p:nvSpPr>
          <p:cNvPr id="44" name="TextBox 43">
            <a:extLst>
              <a:ext uri="{FF2B5EF4-FFF2-40B4-BE49-F238E27FC236}">
                <a16:creationId xmlns:a16="http://schemas.microsoft.com/office/drawing/2014/main" id="{8BD0C970-8F7D-F478-EC70-BD1A18495ACA}"/>
              </a:ext>
            </a:extLst>
          </p:cNvPr>
          <p:cNvSpPr txBox="1"/>
          <p:nvPr/>
        </p:nvSpPr>
        <p:spPr>
          <a:xfrm>
            <a:off x="2578268" y="5071554"/>
            <a:ext cx="866220"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Broader Recruitment</a:t>
            </a:r>
          </a:p>
        </p:txBody>
      </p:sp>
      <p:sp>
        <p:nvSpPr>
          <p:cNvPr id="45" name="TextBox 44">
            <a:extLst>
              <a:ext uri="{FF2B5EF4-FFF2-40B4-BE49-F238E27FC236}">
                <a16:creationId xmlns:a16="http://schemas.microsoft.com/office/drawing/2014/main" id="{B2A9C7F3-A1E1-22E4-D7B6-B75F5F8D714B}"/>
              </a:ext>
            </a:extLst>
          </p:cNvPr>
          <p:cNvSpPr txBox="1"/>
          <p:nvPr/>
        </p:nvSpPr>
        <p:spPr>
          <a:xfrm>
            <a:off x="1618455" y="5078313"/>
            <a:ext cx="819160"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Experienced RN Retention</a:t>
            </a:r>
          </a:p>
        </p:txBody>
      </p:sp>
      <p:sp>
        <p:nvSpPr>
          <p:cNvPr id="46" name="TextBox 45">
            <a:extLst>
              <a:ext uri="{FF2B5EF4-FFF2-40B4-BE49-F238E27FC236}">
                <a16:creationId xmlns:a16="http://schemas.microsoft.com/office/drawing/2014/main" id="{A814B7EC-259A-BC40-4AD2-CD4C2AAE2589}"/>
              </a:ext>
            </a:extLst>
          </p:cNvPr>
          <p:cNvSpPr txBox="1"/>
          <p:nvPr/>
        </p:nvSpPr>
        <p:spPr>
          <a:xfrm>
            <a:off x="5527640" y="5065807"/>
            <a:ext cx="866220"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Applicable to future teams</a:t>
            </a:r>
          </a:p>
        </p:txBody>
      </p:sp>
      <p:pic>
        <p:nvPicPr>
          <p:cNvPr id="47" name="Graphic 52" descr="Brain in head">
            <a:extLst>
              <a:ext uri="{FF2B5EF4-FFF2-40B4-BE49-F238E27FC236}">
                <a16:creationId xmlns:a16="http://schemas.microsoft.com/office/drawing/2014/main" id="{307FBF80-C06E-538F-4410-60B24046CEE1}"/>
              </a:ext>
            </a:extLst>
          </p:cNvPr>
          <p:cNvPicPr>
            <a:picLocks noChangeAspect="1"/>
          </p:cNvPicPr>
          <p:nvPr/>
        </p:nvPicPr>
        <p:blipFill>
          <a:blip r:embed="rId14"/>
          <a:stretch>
            <a:fillRect/>
          </a:stretch>
        </p:blipFill>
        <p:spPr>
          <a:xfrm>
            <a:off x="1965050" y="4671699"/>
            <a:ext cx="400427" cy="409653"/>
          </a:xfrm>
          <a:prstGeom prst="rect">
            <a:avLst/>
          </a:prstGeom>
        </p:spPr>
      </p:pic>
      <p:sp>
        <p:nvSpPr>
          <p:cNvPr id="48" name="TextBox 47">
            <a:extLst>
              <a:ext uri="{FF2B5EF4-FFF2-40B4-BE49-F238E27FC236}">
                <a16:creationId xmlns:a16="http://schemas.microsoft.com/office/drawing/2014/main" id="{FED20154-0781-1AB7-DCC3-D20A0DBAE4EA}"/>
              </a:ext>
            </a:extLst>
          </p:cNvPr>
          <p:cNvSpPr txBox="1"/>
          <p:nvPr/>
        </p:nvSpPr>
        <p:spPr>
          <a:xfrm>
            <a:off x="4582809" y="5064258"/>
            <a:ext cx="866220" cy="338554"/>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Reduce Burnout</a:t>
            </a:r>
          </a:p>
        </p:txBody>
      </p:sp>
      <p:sp>
        <p:nvSpPr>
          <p:cNvPr id="49" name="TextBox 48">
            <a:extLst>
              <a:ext uri="{FF2B5EF4-FFF2-40B4-BE49-F238E27FC236}">
                <a16:creationId xmlns:a16="http://schemas.microsoft.com/office/drawing/2014/main" id="{ECA9B3AD-67A7-FA0F-3BF6-86E99E71C2BE}"/>
              </a:ext>
            </a:extLst>
          </p:cNvPr>
          <p:cNvSpPr txBox="1"/>
          <p:nvPr/>
        </p:nvSpPr>
        <p:spPr>
          <a:xfrm>
            <a:off x="3585141" y="5179671"/>
            <a:ext cx="1030430" cy="169277"/>
          </a:xfrm>
          <a:prstGeom prst="rect">
            <a:avLst/>
          </a:prstGeom>
          <a:noFill/>
        </p:spPr>
        <p:txBody>
          <a:bodyPr wrap="square" lIns="0" tIns="0" rIns="0" bIns="0" rtlCol="0">
            <a:spAutoFit/>
          </a:bodyPr>
          <a:lstStyle/>
          <a:p>
            <a:pPr algn="ctr"/>
            <a:r>
              <a:rPr lang="en-US" sz="1100" b="1">
                <a:solidFill>
                  <a:schemeClr val="bg1"/>
                </a:solidFill>
                <a:latin typeface="+mj-lt"/>
                <a:ea typeface="MS PGothic" pitchFamily="34" charset="-128"/>
              </a:rPr>
              <a:t>Better Outcomes</a:t>
            </a:r>
          </a:p>
        </p:txBody>
      </p:sp>
      <p:sp>
        <p:nvSpPr>
          <p:cNvPr id="50" name="TextBox 49">
            <a:extLst>
              <a:ext uri="{FF2B5EF4-FFF2-40B4-BE49-F238E27FC236}">
                <a16:creationId xmlns:a16="http://schemas.microsoft.com/office/drawing/2014/main" id="{D261C84B-B020-8B4C-2A3C-01DB034AA6D7}"/>
              </a:ext>
            </a:extLst>
          </p:cNvPr>
          <p:cNvSpPr txBox="1"/>
          <p:nvPr/>
        </p:nvSpPr>
        <p:spPr>
          <a:xfrm>
            <a:off x="3574674" y="1509577"/>
            <a:ext cx="1025292" cy="430887"/>
          </a:xfrm>
          <a:prstGeom prst="rect">
            <a:avLst/>
          </a:prstGeom>
          <a:noFill/>
        </p:spPr>
        <p:txBody>
          <a:bodyPr wrap="square" lIns="0" tIns="0" rIns="0" bIns="0" rtlCol="0">
            <a:spAutoFit/>
          </a:bodyPr>
          <a:lstStyle/>
          <a:p>
            <a:pPr algn="ctr"/>
            <a:r>
              <a:rPr lang="en-US" sz="1400" b="1">
                <a:solidFill>
                  <a:schemeClr val="accent5">
                    <a:lumMod val="50000"/>
                  </a:schemeClr>
                </a:solidFill>
                <a:latin typeface="Calibri" panose="020F0502020204030204" pitchFamily="34" charset="0"/>
                <a:ea typeface="MS PGothic" pitchFamily="34" charset="-128"/>
                <a:cs typeface="Calibri" panose="020F0502020204030204" pitchFamily="34" charset="0"/>
              </a:rPr>
              <a:t>Patient </a:t>
            </a:r>
          </a:p>
          <a:p>
            <a:pPr algn="ctr"/>
            <a:r>
              <a:rPr lang="en-US" sz="1400" b="1">
                <a:solidFill>
                  <a:schemeClr val="accent5">
                    <a:lumMod val="50000"/>
                  </a:schemeClr>
                </a:solidFill>
                <a:latin typeface="Calibri" panose="020F0502020204030204" pitchFamily="34" charset="0"/>
                <a:ea typeface="MS PGothic" pitchFamily="34" charset="-128"/>
                <a:cs typeface="Calibri" panose="020F0502020204030204" pitchFamily="34" charset="0"/>
              </a:rPr>
              <a:t>&amp; Family</a:t>
            </a:r>
          </a:p>
        </p:txBody>
      </p:sp>
      <p:grpSp>
        <p:nvGrpSpPr>
          <p:cNvPr id="51" name="Group 50">
            <a:extLst>
              <a:ext uri="{FF2B5EF4-FFF2-40B4-BE49-F238E27FC236}">
                <a16:creationId xmlns:a16="http://schemas.microsoft.com/office/drawing/2014/main" id="{856715F5-84DA-B541-FC75-DD36EB29FC9E}"/>
              </a:ext>
            </a:extLst>
          </p:cNvPr>
          <p:cNvGrpSpPr/>
          <p:nvPr/>
        </p:nvGrpSpPr>
        <p:grpSpPr>
          <a:xfrm>
            <a:off x="288930" y="1248929"/>
            <a:ext cx="1366828" cy="3253822"/>
            <a:chOff x="308010" y="1564692"/>
            <a:chExt cx="1366828" cy="3253822"/>
          </a:xfrm>
        </p:grpSpPr>
        <p:grpSp>
          <p:nvGrpSpPr>
            <p:cNvPr id="52" name="Group 51">
              <a:extLst>
                <a:ext uri="{FF2B5EF4-FFF2-40B4-BE49-F238E27FC236}">
                  <a16:creationId xmlns:a16="http://schemas.microsoft.com/office/drawing/2014/main" id="{947EB8B1-BC30-E187-C160-25BF93377A27}"/>
                </a:ext>
              </a:extLst>
            </p:cNvPr>
            <p:cNvGrpSpPr/>
            <p:nvPr/>
          </p:nvGrpSpPr>
          <p:grpSpPr>
            <a:xfrm>
              <a:off x="313186" y="1564692"/>
              <a:ext cx="1361652" cy="1250755"/>
              <a:chOff x="275963" y="1545182"/>
              <a:chExt cx="1361652" cy="1250755"/>
            </a:xfrm>
          </p:grpSpPr>
          <p:sp>
            <p:nvSpPr>
              <p:cNvPr id="57" name="Rectangle: Rounded Corners 56">
                <a:extLst>
                  <a:ext uri="{FF2B5EF4-FFF2-40B4-BE49-F238E27FC236}">
                    <a16:creationId xmlns:a16="http://schemas.microsoft.com/office/drawing/2014/main" id="{62C04D66-AF85-8DD2-609E-C602AFEA9E2C}"/>
                  </a:ext>
                </a:extLst>
              </p:cNvPr>
              <p:cNvSpPr/>
              <p:nvPr/>
            </p:nvSpPr>
            <p:spPr>
              <a:xfrm>
                <a:off x="275963" y="1558018"/>
                <a:ext cx="1361652" cy="121085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descr="Sleep with solid fill">
                <a:extLst>
                  <a:ext uri="{FF2B5EF4-FFF2-40B4-BE49-F238E27FC236}">
                    <a16:creationId xmlns:a16="http://schemas.microsoft.com/office/drawing/2014/main" id="{83ADEA52-6A2B-B88B-3680-43A210DF74D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9297" y="1545182"/>
                <a:ext cx="440521" cy="440521"/>
              </a:xfrm>
              <a:prstGeom prst="rect">
                <a:avLst/>
              </a:prstGeom>
            </p:spPr>
          </p:pic>
          <p:pic>
            <p:nvPicPr>
              <p:cNvPr id="59" name="Graphic 58" descr="Sleep with solid fill">
                <a:extLst>
                  <a:ext uri="{FF2B5EF4-FFF2-40B4-BE49-F238E27FC236}">
                    <a16:creationId xmlns:a16="http://schemas.microsoft.com/office/drawing/2014/main" id="{EE6DD4DD-BEC7-7053-782C-D32404E85F4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30494" y="2341182"/>
                <a:ext cx="454755" cy="454755"/>
              </a:xfrm>
              <a:prstGeom prst="rect">
                <a:avLst/>
              </a:prstGeom>
            </p:spPr>
          </p:pic>
          <p:pic>
            <p:nvPicPr>
              <p:cNvPr id="60" name="Graphic 59" descr="Sleep with solid fill">
                <a:extLst>
                  <a:ext uri="{FF2B5EF4-FFF2-40B4-BE49-F238E27FC236}">
                    <a16:creationId xmlns:a16="http://schemas.microsoft.com/office/drawing/2014/main" id="{0A2086BB-42A7-BB34-A5AA-2751030C9D8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22017" y="1958244"/>
                <a:ext cx="454755" cy="454755"/>
              </a:xfrm>
              <a:prstGeom prst="rect">
                <a:avLst/>
              </a:prstGeom>
            </p:spPr>
          </p:pic>
          <p:pic>
            <p:nvPicPr>
              <p:cNvPr id="61" name="Graphic 60" descr="Doctor female with solid fill">
                <a:extLst>
                  <a:ext uri="{FF2B5EF4-FFF2-40B4-BE49-F238E27FC236}">
                    <a16:creationId xmlns:a16="http://schemas.microsoft.com/office/drawing/2014/main" id="{BB699A9E-C48A-2127-4676-A87EF2479D0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65196" y="1895735"/>
                <a:ext cx="455081" cy="455081"/>
              </a:xfrm>
              <a:prstGeom prst="rect">
                <a:avLst/>
              </a:prstGeom>
            </p:spPr>
          </p:pic>
        </p:grpSp>
        <p:grpSp>
          <p:nvGrpSpPr>
            <p:cNvPr id="53" name="Group 52">
              <a:extLst>
                <a:ext uri="{FF2B5EF4-FFF2-40B4-BE49-F238E27FC236}">
                  <a16:creationId xmlns:a16="http://schemas.microsoft.com/office/drawing/2014/main" id="{9361ED90-23E8-7833-310C-C542AB1D71CD}"/>
                </a:ext>
              </a:extLst>
            </p:cNvPr>
            <p:cNvGrpSpPr/>
            <p:nvPr/>
          </p:nvGrpSpPr>
          <p:grpSpPr>
            <a:xfrm>
              <a:off x="308010" y="3493986"/>
              <a:ext cx="1313829" cy="1324528"/>
              <a:chOff x="372389" y="3498247"/>
              <a:chExt cx="1313829" cy="1324528"/>
            </a:xfrm>
          </p:grpSpPr>
          <p:pic>
            <p:nvPicPr>
              <p:cNvPr id="55" name="Graphic 54" descr="Vlog with solid fill">
                <a:extLst>
                  <a:ext uri="{FF2B5EF4-FFF2-40B4-BE49-F238E27FC236}">
                    <a16:creationId xmlns:a16="http://schemas.microsoft.com/office/drawing/2014/main" id="{429DBD9A-48EB-FAC4-85D4-0FE7E6A8242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72389" y="3498247"/>
                <a:ext cx="1313829" cy="1324528"/>
              </a:xfrm>
              <a:prstGeom prst="rect">
                <a:avLst/>
              </a:prstGeom>
            </p:spPr>
          </p:pic>
          <p:sp>
            <p:nvSpPr>
              <p:cNvPr id="56" name="Rectangle 55">
                <a:extLst>
                  <a:ext uri="{FF2B5EF4-FFF2-40B4-BE49-F238E27FC236}">
                    <a16:creationId xmlns:a16="http://schemas.microsoft.com/office/drawing/2014/main" id="{2B469003-8AC9-D34B-511D-C01E928935E0}"/>
                  </a:ext>
                </a:extLst>
              </p:cNvPr>
              <p:cNvSpPr/>
              <p:nvPr/>
            </p:nvSpPr>
            <p:spPr>
              <a:xfrm>
                <a:off x="486333" y="3733915"/>
                <a:ext cx="1064645" cy="23685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 Virtual Nurse</a:t>
                </a:r>
              </a:p>
            </p:txBody>
          </p:sp>
        </p:grpSp>
        <p:sp>
          <p:nvSpPr>
            <p:cNvPr id="54" name="Arrow: Down 53">
              <a:extLst>
                <a:ext uri="{FF2B5EF4-FFF2-40B4-BE49-F238E27FC236}">
                  <a16:creationId xmlns:a16="http://schemas.microsoft.com/office/drawing/2014/main" id="{1FD3E9A2-BCF4-9F58-B1CD-361EA3E9F032}"/>
                </a:ext>
              </a:extLst>
            </p:cNvPr>
            <p:cNvSpPr/>
            <p:nvPr/>
          </p:nvSpPr>
          <p:spPr>
            <a:xfrm rot="10800000">
              <a:off x="814640" y="2985413"/>
              <a:ext cx="300567" cy="333604"/>
            </a:xfrm>
            <a:prstGeom prst="downArrow">
              <a:avLst/>
            </a:prstGeom>
            <a:solidFill>
              <a:schemeClr val="accent1">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18373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A4050-B5FB-2535-B93A-1E6B6844FAF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CF89149-30FE-1C57-D976-137D83F024C8}"/>
              </a:ext>
            </a:extLst>
          </p:cNvPr>
          <p:cNvSpPr/>
          <p:nvPr/>
        </p:nvSpPr>
        <p:spPr>
          <a:xfrm>
            <a:off x="322604" y="1412192"/>
            <a:ext cx="8456062" cy="4930921"/>
          </a:xfrm>
          <a:prstGeom prst="roundRect">
            <a:avLst/>
          </a:prstGeom>
          <a:solidFill>
            <a:schemeClr val="tx2">
              <a:lumMod val="40000"/>
              <a:lumOff val="60000"/>
            </a:schemeClr>
          </a:solidFill>
          <a:ln>
            <a:solidFill>
              <a:schemeClr val="tx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D86CAA1C-1557-AF93-7539-C92643C1D212}"/>
              </a:ext>
            </a:extLst>
          </p:cNvPr>
          <p:cNvSpPr>
            <a:spLocks noGrp="1"/>
          </p:cNvSpPr>
          <p:nvPr>
            <p:ph type="title"/>
          </p:nvPr>
        </p:nvSpPr>
        <p:spPr/>
        <p:txBody>
          <a:bodyPr/>
          <a:lstStyle/>
          <a:p>
            <a:r>
              <a:rPr lang="en-US" b="1" dirty="0"/>
              <a:t>Our Top Goals</a:t>
            </a:r>
          </a:p>
        </p:txBody>
      </p:sp>
      <p:grpSp>
        <p:nvGrpSpPr>
          <p:cNvPr id="28" name="Group 27">
            <a:extLst>
              <a:ext uri="{FF2B5EF4-FFF2-40B4-BE49-F238E27FC236}">
                <a16:creationId xmlns:a16="http://schemas.microsoft.com/office/drawing/2014/main" id="{CBE33C28-0D33-FDAB-05E9-76B47DBD813A}"/>
              </a:ext>
            </a:extLst>
          </p:cNvPr>
          <p:cNvGrpSpPr/>
          <p:nvPr/>
        </p:nvGrpSpPr>
        <p:grpSpPr>
          <a:xfrm>
            <a:off x="481859" y="1750487"/>
            <a:ext cx="2407563" cy="3769087"/>
            <a:chOff x="713437" y="1180690"/>
            <a:chExt cx="3210084" cy="5025449"/>
          </a:xfrm>
        </p:grpSpPr>
        <p:sp>
          <p:nvSpPr>
            <p:cNvPr id="8" name="Rounded Rectangle 7">
              <a:extLst>
                <a:ext uri="{FF2B5EF4-FFF2-40B4-BE49-F238E27FC236}">
                  <a16:creationId xmlns:a16="http://schemas.microsoft.com/office/drawing/2014/main" id="{304D7C13-735B-4305-B6B9-7D3020118158}"/>
                </a:ext>
              </a:extLst>
            </p:cNvPr>
            <p:cNvSpPr/>
            <p:nvPr/>
          </p:nvSpPr>
          <p:spPr>
            <a:xfrm>
              <a:off x="713437" y="2182640"/>
              <a:ext cx="3210084" cy="4023499"/>
            </a:xfrm>
            <a:prstGeom prst="roundRect">
              <a:avLst>
                <a:gd name="adj" fmla="val 1458"/>
              </a:avLst>
            </a:prstGeom>
            <a:solidFill>
              <a:schemeClr val="bg1">
                <a:alpha val="70000"/>
              </a:schemeClr>
            </a:solidFill>
            <a:ln w="12700">
              <a:gradFill>
                <a:gsLst>
                  <a:gs pos="0">
                    <a:schemeClr val="accent2">
                      <a:lumMod val="20000"/>
                      <a:lumOff val="80000"/>
                    </a:schemeClr>
                  </a:gs>
                  <a:gs pos="100000">
                    <a:schemeClr val="accent2"/>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fontScale="70000" lnSpcReduction="20000"/>
            </a:bodyPr>
            <a:lstStyle/>
            <a:p>
              <a:pPr algn="ctr">
                <a:spcAft>
                  <a:spcPts val="900"/>
                </a:spcAft>
                <a:defRPr/>
              </a:pPr>
              <a:r>
                <a:rPr lang="en-US" sz="2300" cap="all" spc="-38" dirty="0">
                  <a:solidFill>
                    <a:schemeClr val="tx2"/>
                  </a:solidFill>
                  <a:latin typeface="Arial" panose="020B0604020202020204" pitchFamily="34" charset="0"/>
                  <a:cs typeface="Arial" panose="020B0604020202020204" pitchFamily="34" charset="0"/>
                </a:rPr>
                <a:t>Support Timely admissions and discharges</a:t>
              </a:r>
              <a:endParaRPr lang="en-US"/>
            </a:p>
            <a:p>
              <a:pPr>
                <a:lnSpc>
                  <a:spcPct val="110000"/>
                </a:lnSpc>
                <a:spcAft>
                  <a:spcPts val="900"/>
                </a:spcAft>
                <a:defRPr/>
              </a:pPr>
              <a:r>
                <a:rPr lang="en-US" sz="2000" dirty="0">
                  <a:solidFill>
                    <a:schemeClr val="tx1"/>
                  </a:solidFill>
                  <a:latin typeface="Arial" panose="020B0604020202020204" pitchFamily="34" charset="0"/>
                  <a:cs typeface="Arial" panose="020B0604020202020204" pitchFamily="34" charset="0"/>
                </a:rPr>
                <a:t>Decrease the time from discharge order to discharge time</a:t>
              </a:r>
            </a:p>
            <a:p>
              <a:pPr>
                <a:lnSpc>
                  <a:spcPct val="110000"/>
                </a:lnSpc>
                <a:spcAft>
                  <a:spcPts val="900"/>
                </a:spcAft>
                <a:defRPr/>
              </a:pPr>
              <a:r>
                <a:rPr lang="en-US" sz="2000" dirty="0">
                  <a:solidFill>
                    <a:schemeClr val="tx1"/>
                  </a:solidFill>
                  <a:latin typeface="Arial" panose="020B0604020202020204" pitchFamily="34" charset="0"/>
                  <a:cs typeface="Arial" panose="020B0604020202020204" pitchFamily="34" charset="0"/>
                </a:rPr>
                <a:t>Improve 11am discharges</a:t>
              </a:r>
            </a:p>
            <a:p>
              <a:pPr>
                <a:lnSpc>
                  <a:spcPct val="110000"/>
                </a:lnSpc>
                <a:spcAft>
                  <a:spcPts val="900"/>
                </a:spcAft>
                <a:defRPr/>
              </a:pPr>
              <a:r>
                <a:rPr lang="en-US" sz="2000" dirty="0">
                  <a:solidFill>
                    <a:schemeClr val="tx1"/>
                  </a:solidFill>
                  <a:latin typeface="Arial" panose="020B0604020202020204" pitchFamily="34" charset="0"/>
                  <a:cs typeface="Arial" panose="020B0604020202020204" pitchFamily="34" charset="0"/>
                </a:rPr>
                <a:t>Percentage of admissions discharges supported by the Virtual Nurse</a:t>
              </a:r>
              <a:endParaRPr lang="en-US" sz="2000" dirty="0">
                <a:solidFill>
                  <a:schemeClr val="tx1"/>
                </a:solidFill>
                <a:latin typeface="Arial" panose="020B0604020202020204" pitchFamily="34" charset="0"/>
                <a:ea typeface="Yu Gothic"/>
                <a:cs typeface="Arial" panose="020B0604020202020204" pitchFamily="34" charset="0"/>
              </a:endParaRPr>
            </a:p>
            <a:p>
              <a:pPr>
                <a:lnSpc>
                  <a:spcPct val="110000"/>
                </a:lnSpc>
                <a:spcAft>
                  <a:spcPts val="900"/>
                </a:spcAft>
                <a:defRPr/>
              </a:pPr>
              <a:endParaRPr lang="en-US" sz="1350" dirty="0">
                <a:solidFill>
                  <a:schemeClr val="tx1"/>
                </a:solidFill>
                <a:latin typeface="Yu Gothic"/>
                <a:ea typeface="Yu Gothic"/>
              </a:endParaRPr>
            </a:p>
          </p:txBody>
        </p:sp>
        <p:grpSp>
          <p:nvGrpSpPr>
            <p:cNvPr id="120" name="Group 119">
              <a:extLst>
                <a:ext uri="{FF2B5EF4-FFF2-40B4-BE49-F238E27FC236}">
                  <a16:creationId xmlns:a16="http://schemas.microsoft.com/office/drawing/2014/main" id="{357B488C-A652-3327-5577-2794DDEEFB62}"/>
                </a:ext>
              </a:extLst>
            </p:cNvPr>
            <p:cNvGrpSpPr/>
            <p:nvPr/>
          </p:nvGrpSpPr>
          <p:grpSpPr>
            <a:xfrm>
              <a:off x="1613942" y="1180690"/>
              <a:ext cx="1409074" cy="1409074"/>
              <a:chOff x="1613942" y="1345369"/>
              <a:chExt cx="1409074" cy="1409074"/>
            </a:xfrm>
          </p:grpSpPr>
          <p:sp useBgFill="1">
            <p:nvSpPr>
              <p:cNvPr id="10" name="Oval 9">
                <a:extLst>
                  <a:ext uri="{FF2B5EF4-FFF2-40B4-BE49-F238E27FC236}">
                    <a16:creationId xmlns:a16="http://schemas.microsoft.com/office/drawing/2014/main" id="{D0758E13-3345-5106-328C-A4D5B1F085F8}"/>
                  </a:ext>
                </a:extLst>
              </p:cNvPr>
              <p:cNvSpPr/>
              <p:nvPr/>
            </p:nvSpPr>
            <p:spPr>
              <a:xfrm>
                <a:off x="1613942" y="1345369"/>
                <a:ext cx="1409074" cy="1409074"/>
              </a:xfrm>
              <a:prstGeom prst="ellipse">
                <a:avLst/>
              </a:prstGeom>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2050A"/>
                  </a:solidFill>
                  <a:latin typeface="Yu Gothic"/>
                </a:endParaRPr>
              </a:p>
            </p:txBody>
          </p:sp>
          <p:sp>
            <p:nvSpPr>
              <p:cNvPr id="11" name="Oval 10">
                <a:extLst>
                  <a:ext uri="{FF2B5EF4-FFF2-40B4-BE49-F238E27FC236}">
                    <a16:creationId xmlns:a16="http://schemas.microsoft.com/office/drawing/2014/main" id="{D53B6091-1B6A-F306-84BD-322799FAFB2B}"/>
                  </a:ext>
                </a:extLst>
              </p:cNvPr>
              <p:cNvSpPr/>
              <p:nvPr/>
            </p:nvSpPr>
            <p:spPr>
              <a:xfrm>
                <a:off x="1613942" y="1345369"/>
                <a:ext cx="1409074" cy="1409074"/>
              </a:xfrm>
              <a:prstGeom prst="ellipse">
                <a:avLst/>
              </a:prstGeom>
              <a:solidFill>
                <a:schemeClr val="accent2">
                  <a:alpha val="19976"/>
                </a:schemeClr>
              </a:solidFill>
              <a:ln w="12700">
                <a:gradFill>
                  <a:gsLst>
                    <a:gs pos="0">
                      <a:schemeClr val="accent2">
                        <a:lumMod val="20000"/>
                        <a:lumOff val="80000"/>
                      </a:schemeClr>
                    </a:gs>
                    <a:gs pos="100000">
                      <a:schemeClr val="accent2"/>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2050A"/>
                  </a:solidFill>
                  <a:latin typeface="Yu Gothic"/>
                </a:endParaRPr>
              </a:p>
            </p:txBody>
          </p:sp>
        </p:grpSp>
        <p:pic>
          <p:nvPicPr>
            <p:cNvPr id="7" name="Graphic 6" descr="Clock with solid fill">
              <a:extLst>
                <a:ext uri="{FF2B5EF4-FFF2-40B4-BE49-F238E27FC236}">
                  <a16:creationId xmlns:a16="http://schemas.microsoft.com/office/drawing/2014/main" id="{E6F17740-3D09-049B-4F37-E71FB1F6975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861280" y="1409953"/>
              <a:ext cx="914400" cy="914400"/>
            </a:xfrm>
            <a:prstGeom prst="rect">
              <a:avLst/>
            </a:prstGeom>
          </p:spPr>
        </p:pic>
      </p:grpSp>
      <p:grpSp>
        <p:nvGrpSpPr>
          <p:cNvPr id="27" name="Group 26">
            <a:extLst>
              <a:ext uri="{FF2B5EF4-FFF2-40B4-BE49-F238E27FC236}">
                <a16:creationId xmlns:a16="http://schemas.microsoft.com/office/drawing/2014/main" id="{21BBC7BD-C095-9777-E34D-4A5A96168711}"/>
              </a:ext>
            </a:extLst>
          </p:cNvPr>
          <p:cNvGrpSpPr/>
          <p:nvPr/>
        </p:nvGrpSpPr>
        <p:grpSpPr>
          <a:xfrm>
            <a:off x="3358531" y="1771541"/>
            <a:ext cx="2383407" cy="4016073"/>
            <a:chOff x="4490958" y="1180690"/>
            <a:chExt cx="3210084" cy="5382016"/>
          </a:xfrm>
        </p:grpSpPr>
        <p:sp>
          <p:nvSpPr>
            <p:cNvPr id="5" name="Rounded Rectangle 4">
              <a:extLst>
                <a:ext uri="{FF2B5EF4-FFF2-40B4-BE49-F238E27FC236}">
                  <a16:creationId xmlns:a16="http://schemas.microsoft.com/office/drawing/2014/main" id="{5E12304D-F3C9-B308-07E4-68F8DC1797BE}"/>
                </a:ext>
              </a:extLst>
            </p:cNvPr>
            <p:cNvSpPr/>
            <p:nvPr/>
          </p:nvSpPr>
          <p:spPr>
            <a:xfrm>
              <a:off x="4490958" y="2182642"/>
              <a:ext cx="3210084" cy="4380064"/>
            </a:xfrm>
            <a:prstGeom prst="roundRect">
              <a:avLst>
                <a:gd name="adj" fmla="val 1458"/>
              </a:avLst>
            </a:prstGeom>
            <a:solidFill>
              <a:schemeClr val="bg1">
                <a:alpha val="70000"/>
              </a:schemeClr>
            </a:solidFill>
            <a:ln w="12700">
              <a:gradFill>
                <a:gsLst>
                  <a:gs pos="0">
                    <a:schemeClr val="accent5">
                      <a:lumMod val="20000"/>
                      <a:lumOff val="80000"/>
                    </a:schemeClr>
                  </a:gs>
                  <a:gs pos="100000">
                    <a:schemeClr val="accent5"/>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fontScale="92500"/>
            </a:bodyPr>
            <a:lstStyle/>
            <a:p>
              <a:pPr algn="ctr">
                <a:spcAft>
                  <a:spcPts val="900"/>
                </a:spcAft>
                <a:defRPr/>
              </a:pPr>
              <a:r>
                <a:rPr lang="en-US" sz="1900" cap="all" spc="-38" dirty="0">
                  <a:solidFill>
                    <a:schemeClr val="tx2"/>
                  </a:solidFill>
                  <a:latin typeface="Arial" panose="020B0604020202020204" pitchFamily="34" charset="0"/>
                  <a:cs typeface="Arial" panose="020B0604020202020204" pitchFamily="34" charset="0"/>
                </a:rPr>
                <a:t>Improve Staff Retention</a:t>
              </a:r>
              <a:endParaRPr lang="en-US"/>
            </a:p>
            <a:p>
              <a:pPr>
                <a:lnSpc>
                  <a:spcPct val="110000"/>
                </a:lnSpc>
                <a:spcAft>
                  <a:spcPts val="900"/>
                </a:spcAft>
                <a:buClr>
                  <a:srgbClr val="3700B2"/>
                </a:buClr>
                <a:defRPr/>
              </a:pPr>
              <a:r>
                <a:rPr lang="en-US" sz="1500" dirty="0">
                  <a:solidFill>
                    <a:schemeClr val="tx1"/>
                  </a:solidFill>
                  <a:latin typeface="Arial" panose="020B0604020202020204" pitchFamily="34" charset="0"/>
                  <a:cs typeface="Arial" panose="020B0604020202020204" pitchFamily="34" charset="0"/>
                </a:rPr>
                <a:t>Reduce administrative tasks for the Bedside RN</a:t>
              </a:r>
              <a:endParaRPr lang="en-US" sz="1500" dirty="0">
                <a:solidFill>
                  <a:schemeClr val="tx1"/>
                </a:solidFill>
                <a:latin typeface="Arial" panose="020B0604020202020204" pitchFamily="34" charset="0"/>
                <a:ea typeface="Yu Gothic"/>
                <a:cs typeface="Arial" panose="020B0604020202020204" pitchFamily="34" charset="0"/>
              </a:endParaRPr>
            </a:p>
            <a:p>
              <a:pPr>
                <a:lnSpc>
                  <a:spcPct val="110000"/>
                </a:lnSpc>
                <a:spcAft>
                  <a:spcPts val="900"/>
                </a:spcAft>
                <a:buClr>
                  <a:srgbClr val="3700B2"/>
                </a:buClr>
                <a:defRPr/>
              </a:pPr>
              <a:r>
                <a:rPr lang="en-US" sz="1500" dirty="0">
                  <a:solidFill>
                    <a:schemeClr val="tx1"/>
                  </a:solidFill>
                  <a:latin typeface="Arial"/>
                  <a:cs typeface="Arial"/>
                </a:rPr>
                <a:t>Alternative staffing &amp; scheduling option (Hybrid RN Role): 2 shifts as the Virtual Nurse and 1 shift at the Bedside</a:t>
              </a:r>
              <a:endParaRPr lang="en-US" sz="1500" dirty="0">
                <a:solidFill>
                  <a:schemeClr val="tx1"/>
                </a:solidFill>
                <a:latin typeface="Arial"/>
                <a:ea typeface="Yu Gothic"/>
                <a:cs typeface="Arial"/>
              </a:endParaRPr>
            </a:p>
          </p:txBody>
        </p:sp>
        <p:grpSp>
          <p:nvGrpSpPr>
            <p:cNvPr id="122" name="Group 121">
              <a:extLst>
                <a:ext uri="{FF2B5EF4-FFF2-40B4-BE49-F238E27FC236}">
                  <a16:creationId xmlns:a16="http://schemas.microsoft.com/office/drawing/2014/main" id="{4AE34B43-3807-32E7-A615-E31B651FB8E3}"/>
                </a:ext>
              </a:extLst>
            </p:cNvPr>
            <p:cNvGrpSpPr/>
            <p:nvPr/>
          </p:nvGrpSpPr>
          <p:grpSpPr>
            <a:xfrm>
              <a:off x="5391463" y="1180690"/>
              <a:ext cx="1409074" cy="1420543"/>
              <a:chOff x="5391463" y="1345369"/>
              <a:chExt cx="1409074" cy="1420543"/>
            </a:xfrm>
          </p:grpSpPr>
          <p:sp useBgFill="1">
            <p:nvSpPr>
              <p:cNvPr id="13" name="Oval 12">
                <a:extLst>
                  <a:ext uri="{FF2B5EF4-FFF2-40B4-BE49-F238E27FC236}">
                    <a16:creationId xmlns:a16="http://schemas.microsoft.com/office/drawing/2014/main" id="{D8FE874B-D103-3F98-BD86-73F180888E36}"/>
                  </a:ext>
                </a:extLst>
              </p:cNvPr>
              <p:cNvSpPr/>
              <p:nvPr/>
            </p:nvSpPr>
            <p:spPr>
              <a:xfrm>
                <a:off x="5391463" y="1345369"/>
                <a:ext cx="1409074" cy="1409074"/>
              </a:xfrm>
              <a:prstGeom prst="ellipse">
                <a:avLst/>
              </a:prstGeom>
              <a:ln w="1270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2050A"/>
                  </a:solidFill>
                  <a:latin typeface="Yu Gothic"/>
                </a:endParaRPr>
              </a:p>
            </p:txBody>
          </p:sp>
          <p:sp>
            <p:nvSpPr>
              <p:cNvPr id="14" name="Oval 13">
                <a:extLst>
                  <a:ext uri="{FF2B5EF4-FFF2-40B4-BE49-F238E27FC236}">
                    <a16:creationId xmlns:a16="http://schemas.microsoft.com/office/drawing/2014/main" id="{83F3956F-D021-68FF-DE64-FA770B74FE15}"/>
                  </a:ext>
                </a:extLst>
              </p:cNvPr>
              <p:cNvSpPr/>
              <p:nvPr/>
            </p:nvSpPr>
            <p:spPr>
              <a:xfrm>
                <a:off x="5391463" y="1356838"/>
                <a:ext cx="1409074" cy="1409074"/>
              </a:xfrm>
              <a:prstGeom prst="ellipse">
                <a:avLst/>
              </a:prstGeom>
              <a:solidFill>
                <a:schemeClr val="accent5">
                  <a:alpha val="20040"/>
                </a:schemeClr>
              </a:solidFill>
              <a:ln w="12700">
                <a:gradFill>
                  <a:gsLst>
                    <a:gs pos="0">
                      <a:schemeClr val="accent5">
                        <a:lumMod val="20000"/>
                        <a:lumOff val="80000"/>
                      </a:schemeClr>
                    </a:gs>
                    <a:gs pos="100000">
                      <a:schemeClr val="accent5"/>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2050A"/>
                  </a:solidFill>
                  <a:latin typeface="Yu Gothic"/>
                </a:endParaRPr>
              </a:p>
            </p:txBody>
          </p:sp>
        </p:grpSp>
      </p:grpSp>
      <p:grpSp>
        <p:nvGrpSpPr>
          <p:cNvPr id="29" name="Group 28">
            <a:extLst>
              <a:ext uri="{FF2B5EF4-FFF2-40B4-BE49-F238E27FC236}">
                <a16:creationId xmlns:a16="http://schemas.microsoft.com/office/drawing/2014/main" id="{00B90FF1-872D-0112-A07C-153E0D519A01}"/>
              </a:ext>
            </a:extLst>
          </p:cNvPr>
          <p:cNvGrpSpPr/>
          <p:nvPr/>
        </p:nvGrpSpPr>
        <p:grpSpPr>
          <a:xfrm>
            <a:off x="6211047" y="1771828"/>
            <a:ext cx="2322106" cy="3769088"/>
            <a:chOff x="8268479" y="1180690"/>
            <a:chExt cx="3096141" cy="5025451"/>
          </a:xfrm>
        </p:grpSpPr>
        <p:sp>
          <p:nvSpPr>
            <p:cNvPr id="16" name="Rounded Rectangle 15">
              <a:extLst>
                <a:ext uri="{FF2B5EF4-FFF2-40B4-BE49-F238E27FC236}">
                  <a16:creationId xmlns:a16="http://schemas.microsoft.com/office/drawing/2014/main" id="{7F60C0EF-0DA8-F282-FA91-E4919A38EAE2}"/>
                </a:ext>
              </a:extLst>
            </p:cNvPr>
            <p:cNvSpPr/>
            <p:nvPr/>
          </p:nvSpPr>
          <p:spPr>
            <a:xfrm>
              <a:off x="8268479" y="2182641"/>
              <a:ext cx="3096141" cy="4023500"/>
            </a:xfrm>
            <a:prstGeom prst="roundRect">
              <a:avLst>
                <a:gd name="adj" fmla="val 1458"/>
              </a:avLst>
            </a:prstGeom>
            <a:solidFill>
              <a:schemeClr val="bg1">
                <a:alpha val="70000"/>
              </a:schemeClr>
            </a:solidFill>
            <a:ln w="12700">
              <a:solidFill>
                <a:srgbClr val="84BD00"/>
              </a:soli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a:bodyPr>
            <a:lstStyle/>
            <a:p>
              <a:pPr algn="ctr">
                <a:spcAft>
                  <a:spcPts val="900"/>
                </a:spcAft>
                <a:defRPr/>
              </a:pPr>
              <a:r>
                <a:rPr lang="en-US" cap="all" spc="-38" dirty="0">
                  <a:solidFill>
                    <a:schemeClr val="tx2"/>
                  </a:solidFill>
                  <a:latin typeface="Arial" panose="020B0604020202020204" pitchFamily="34" charset="0"/>
                  <a:cs typeface="Arial" panose="020B0604020202020204" pitchFamily="34" charset="0"/>
                </a:rPr>
                <a:t>Patient Satisfaction </a:t>
              </a:r>
              <a:endParaRPr lang="en-US"/>
            </a:p>
            <a:p>
              <a:pPr>
                <a:lnSpc>
                  <a:spcPct val="110000"/>
                </a:lnSpc>
                <a:spcAft>
                  <a:spcPts val="900"/>
                </a:spcAft>
                <a:defRPr/>
              </a:pPr>
              <a:r>
                <a:rPr lang="en-US" sz="1400" dirty="0">
                  <a:solidFill>
                    <a:schemeClr val="tx1"/>
                  </a:solidFill>
                  <a:latin typeface="Arial" panose="020B0604020202020204" pitchFamily="34" charset="0"/>
                  <a:cs typeface="Arial" panose="020B0604020202020204" pitchFamily="34" charset="0"/>
                </a:rPr>
                <a:t>Support an optimum patient experience</a:t>
              </a:r>
            </a:p>
            <a:p>
              <a:pPr>
                <a:lnSpc>
                  <a:spcPct val="110000"/>
                </a:lnSpc>
                <a:spcAft>
                  <a:spcPts val="900"/>
                </a:spcAft>
                <a:defRPr/>
              </a:pPr>
              <a:r>
                <a:rPr lang="en-US" sz="1400" dirty="0">
                  <a:solidFill>
                    <a:schemeClr val="tx1"/>
                  </a:solidFill>
                  <a:latin typeface="Arial" panose="020B0604020202020204" pitchFamily="34" charset="0"/>
                  <a:cs typeface="Arial" panose="020B0604020202020204" pitchFamily="34" charset="0"/>
                </a:rPr>
                <a:t>Improve patient outcomes</a:t>
              </a:r>
            </a:p>
            <a:p>
              <a:pPr>
                <a:lnSpc>
                  <a:spcPct val="110000"/>
                </a:lnSpc>
                <a:spcAft>
                  <a:spcPts val="900"/>
                </a:spcAft>
                <a:defRPr/>
              </a:pPr>
              <a:endParaRPr lang="en-US" sz="1350" dirty="0">
                <a:solidFill>
                  <a:schemeClr val="tx1"/>
                </a:solidFill>
                <a:latin typeface="Yu Gothic"/>
                <a:ea typeface="Yu Gothic"/>
              </a:endParaRPr>
            </a:p>
          </p:txBody>
        </p:sp>
        <p:grpSp>
          <p:nvGrpSpPr>
            <p:cNvPr id="124" name="Group 123">
              <a:extLst>
                <a:ext uri="{FF2B5EF4-FFF2-40B4-BE49-F238E27FC236}">
                  <a16:creationId xmlns:a16="http://schemas.microsoft.com/office/drawing/2014/main" id="{30A01B4B-85F1-FCEC-38E4-029D980F6CD4}"/>
                </a:ext>
              </a:extLst>
            </p:cNvPr>
            <p:cNvGrpSpPr/>
            <p:nvPr/>
          </p:nvGrpSpPr>
          <p:grpSpPr>
            <a:xfrm>
              <a:off x="9168984" y="1180690"/>
              <a:ext cx="1409074" cy="1409074"/>
              <a:chOff x="9168984" y="1345369"/>
              <a:chExt cx="1409074" cy="1409074"/>
            </a:xfrm>
          </p:grpSpPr>
          <p:sp>
            <p:nvSpPr>
              <p:cNvPr id="19" name="Oval 18">
                <a:extLst>
                  <a:ext uri="{FF2B5EF4-FFF2-40B4-BE49-F238E27FC236}">
                    <a16:creationId xmlns:a16="http://schemas.microsoft.com/office/drawing/2014/main" id="{FEB6835B-FC19-2DED-CDAD-DEBC6EE028B1}"/>
                  </a:ext>
                </a:extLst>
              </p:cNvPr>
              <p:cNvSpPr/>
              <p:nvPr/>
            </p:nvSpPr>
            <p:spPr>
              <a:xfrm>
                <a:off x="9168984" y="1345369"/>
                <a:ext cx="1409074" cy="1409074"/>
              </a:xfrm>
              <a:prstGeom prst="ellipse">
                <a:avLst/>
              </a:prstGeom>
              <a:solidFill>
                <a:schemeClr val="accent6">
                  <a:alpha val="20040"/>
                </a:schemeClr>
              </a:solidFill>
              <a:ln w="12700">
                <a:gradFill>
                  <a:gsLst>
                    <a:gs pos="0">
                      <a:schemeClr val="accent6">
                        <a:lumMod val="20000"/>
                        <a:lumOff val="80000"/>
                      </a:schemeClr>
                    </a:gs>
                    <a:gs pos="99000">
                      <a:schemeClr val="accent6"/>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2050A"/>
                  </a:solidFill>
                  <a:latin typeface="Yu Gothic"/>
                </a:endParaRPr>
              </a:p>
            </p:txBody>
          </p:sp>
          <p:sp>
            <p:nvSpPr>
              <p:cNvPr id="18" name="Oval 17">
                <a:extLst>
                  <a:ext uri="{FF2B5EF4-FFF2-40B4-BE49-F238E27FC236}">
                    <a16:creationId xmlns:a16="http://schemas.microsoft.com/office/drawing/2014/main" id="{441C0BF1-1367-6590-0EA2-DB51697E246A}"/>
                  </a:ext>
                </a:extLst>
              </p:cNvPr>
              <p:cNvSpPr/>
              <p:nvPr/>
            </p:nvSpPr>
            <p:spPr>
              <a:xfrm>
                <a:off x="9168984" y="1345369"/>
                <a:ext cx="1409074" cy="1409074"/>
              </a:xfrm>
              <a:prstGeom prst="ellipse">
                <a:avLst/>
              </a:prstGeom>
              <a:solidFill>
                <a:schemeClr val="accent3">
                  <a:lumMod val="20000"/>
                  <a:lumOff val="80000"/>
                </a:schemeClr>
              </a:solidFill>
              <a:ln w="12700">
                <a:solidFill>
                  <a:srgbClr val="7030A0"/>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srgbClr val="02050A"/>
                  </a:solidFill>
                  <a:latin typeface="Yu Gothic"/>
                </a:endParaRPr>
              </a:p>
            </p:txBody>
          </p:sp>
        </p:grpSp>
      </p:grpSp>
      <p:pic>
        <p:nvPicPr>
          <p:cNvPr id="12" name="Graphic 11" descr="Stethoscope with solid fill">
            <a:extLst>
              <a:ext uri="{FF2B5EF4-FFF2-40B4-BE49-F238E27FC236}">
                <a16:creationId xmlns:a16="http://schemas.microsoft.com/office/drawing/2014/main" id="{5EA111AD-26B9-07AB-7E6E-2986ED959C7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230134" y="1988021"/>
            <a:ext cx="685800" cy="685800"/>
          </a:xfrm>
          <a:prstGeom prst="rect">
            <a:avLst/>
          </a:prstGeom>
        </p:spPr>
      </p:pic>
      <p:pic>
        <p:nvPicPr>
          <p:cNvPr id="21" name="Graphic 20" descr="Smiling face outline with solid fill">
            <a:extLst>
              <a:ext uri="{FF2B5EF4-FFF2-40B4-BE49-F238E27FC236}">
                <a16:creationId xmlns:a16="http://schemas.microsoft.com/office/drawing/2014/main" id="{CFE5D5B5-0E37-894A-DCAC-05012ED67B0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7073663" y="1956104"/>
            <a:ext cx="682328" cy="682328"/>
          </a:xfrm>
          <a:prstGeom prst="rect">
            <a:avLst/>
          </a:prstGeom>
        </p:spPr>
      </p:pic>
    </p:spTree>
    <p:extLst>
      <p:ext uri="{BB962C8B-B14F-4D97-AF65-F5344CB8AC3E}">
        <p14:creationId xmlns:p14="http://schemas.microsoft.com/office/powerpoint/2010/main" val="377896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F7488-2D0F-964C-3639-3CA49007FE0A}"/>
              </a:ext>
            </a:extLst>
          </p:cNvPr>
          <p:cNvSpPr>
            <a:spLocks noGrp="1"/>
          </p:cNvSpPr>
          <p:nvPr>
            <p:ph type="ctrTitle"/>
          </p:nvPr>
        </p:nvSpPr>
        <p:spPr/>
        <p:txBody>
          <a:bodyPr>
            <a:normAutofit fontScale="90000"/>
          </a:bodyPr>
          <a:lstStyle/>
          <a:p>
            <a:r>
              <a:rPr lang="en-US" sz="3200" b="1" dirty="0">
                <a:solidFill>
                  <a:schemeClr val="tx2"/>
                </a:solidFill>
              </a:rPr>
              <a:t>Virtual Care Infrastructure:</a:t>
            </a:r>
            <a:endParaRPr lang="en-US" dirty="0"/>
          </a:p>
        </p:txBody>
      </p:sp>
      <p:sp>
        <p:nvSpPr>
          <p:cNvPr id="3" name="Subtitle 2">
            <a:extLst>
              <a:ext uri="{FF2B5EF4-FFF2-40B4-BE49-F238E27FC236}">
                <a16:creationId xmlns:a16="http://schemas.microsoft.com/office/drawing/2014/main" id="{D17F9723-23CE-88D7-509C-36E28DEB9942}"/>
              </a:ext>
            </a:extLst>
          </p:cNvPr>
          <p:cNvSpPr>
            <a:spLocks noGrp="1"/>
          </p:cNvSpPr>
          <p:nvPr>
            <p:ph type="subTitle" idx="1"/>
          </p:nvPr>
        </p:nvSpPr>
        <p:spPr>
          <a:xfrm>
            <a:off x="685800" y="3075939"/>
            <a:ext cx="7772400" cy="1485303"/>
          </a:xfrm>
        </p:spPr>
        <p:txBody>
          <a:bodyPr>
            <a:normAutofit fontScale="25000" lnSpcReduction="20000"/>
          </a:bodyPr>
          <a:lstStyle/>
          <a:p>
            <a:pPr marL="342900" indent="-342900">
              <a:buFont typeface="Arial" panose="020B0604020202020204" pitchFamily="34" charset="0"/>
              <a:buChar char="•"/>
            </a:pPr>
            <a:r>
              <a:rPr lang="en-US" sz="8000" dirty="0"/>
              <a:t>Strategy &amp; Vision</a:t>
            </a:r>
          </a:p>
          <a:p>
            <a:pPr marL="342900" indent="-342900">
              <a:buFont typeface="Arial" panose="020B0604020202020204" pitchFamily="34" charset="0"/>
              <a:buChar char="•"/>
            </a:pPr>
            <a:r>
              <a:rPr lang="en-US" sz="8000" dirty="0"/>
              <a:t>Business Plan and Value Drivers</a:t>
            </a:r>
          </a:p>
          <a:p>
            <a:pPr marL="342900" indent="-342900">
              <a:buFont typeface="Arial" panose="020B0604020202020204" pitchFamily="34" charset="0"/>
              <a:buChar char="•"/>
            </a:pPr>
            <a:r>
              <a:rPr lang="en-US" sz="8000" dirty="0"/>
              <a:t>Virtual Care Model Timeline</a:t>
            </a:r>
          </a:p>
          <a:p>
            <a:pPr marL="342900" indent="-342900">
              <a:buFont typeface="Arial" panose="020B0604020202020204" pitchFamily="34" charset="0"/>
              <a:buChar char="•"/>
            </a:pPr>
            <a:r>
              <a:rPr lang="en-US" sz="8000" dirty="0"/>
              <a:t>Committee Structure/Governance</a:t>
            </a:r>
            <a:br>
              <a:rPr lang="en-US" sz="3200" dirty="0"/>
            </a:br>
            <a:endParaRPr lang="en-US" dirty="0"/>
          </a:p>
          <a:p>
            <a:endParaRPr lang="en-US" dirty="0"/>
          </a:p>
        </p:txBody>
      </p:sp>
    </p:spTree>
    <p:extLst>
      <p:ext uri="{BB962C8B-B14F-4D97-AF65-F5344CB8AC3E}">
        <p14:creationId xmlns:p14="http://schemas.microsoft.com/office/powerpoint/2010/main" val="3774276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9624C8-7438-5AAF-8519-94B2FCDCA50E}"/>
              </a:ext>
            </a:extLst>
          </p:cNvPr>
          <p:cNvSpPr>
            <a:spLocks noGrp="1"/>
          </p:cNvSpPr>
          <p:nvPr>
            <p:ph type="title"/>
          </p:nvPr>
        </p:nvSpPr>
        <p:spPr/>
        <p:txBody>
          <a:bodyPr>
            <a:noAutofit/>
          </a:bodyPr>
          <a:lstStyle/>
          <a:p>
            <a:r>
              <a:rPr lang="en-US" sz="2800" b="1" dirty="0">
                <a:solidFill>
                  <a:schemeClr val="tx2">
                    <a:lumMod val="75000"/>
                  </a:schemeClr>
                </a:solidFill>
              </a:rPr>
              <a:t>Virtual Care Platform: Strategy and Objectives</a:t>
            </a:r>
          </a:p>
        </p:txBody>
      </p:sp>
      <p:graphicFrame>
        <p:nvGraphicFramePr>
          <p:cNvPr id="11" name="Diagram 10">
            <a:extLst>
              <a:ext uri="{FF2B5EF4-FFF2-40B4-BE49-F238E27FC236}">
                <a16:creationId xmlns:a16="http://schemas.microsoft.com/office/drawing/2014/main" id="{ABC94C34-976F-E827-B3C0-D72FDF68C408}"/>
              </a:ext>
            </a:extLst>
          </p:cNvPr>
          <p:cNvGraphicFramePr/>
          <p:nvPr>
            <p:extLst>
              <p:ext uri="{D42A27DB-BD31-4B8C-83A1-F6EECF244321}">
                <p14:modId xmlns:p14="http://schemas.microsoft.com/office/powerpoint/2010/main" val="3242398614"/>
              </p:ext>
            </p:extLst>
          </p:nvPr>
        </p:nvGraphicFramePr>
        <p:xfrm>
          <a:off x="0" y="1664435"/>
          <a:ext cx="8949381" cy="42668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Graphic 12" descr="Group with solid fill">
            <a:extLst>
              <a:ext uri="{FF2B5EF4-FFF2-40B4-BE49-F238E27FC236}">
                <a16:creationId xmlns:a16="http://schemas.microsoft.com/office/drawing/2014/main" id="{51BDC425-FD5E-E915-436F-CFA9993C78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2292" y="1805796"/>
            <a:ext cx="685800" cy="685800"/>
          </a:xfrm>
          <a:prstGeom prst="rect">
            <a:avLst/>
          </a:prstGeom>
        </p:spPr>
      </p:pic>
      <p:pic>
        <p:nvPicPr>
          <p:cNvPr id="15" name="Graphic 14" descr="Cloud Computing with solid fill">
            <a:extLst>
              <a:ext uri="{FF2B5EF4-FFF2-40B4-BE49-F238E27FC236}">
                <a16:creationId xmlns:a16="http://schemas.microsoft.com/office/drawing/2014/main" id="{558D0D61-33C2-B2D9-FAC0-25F6040A4D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3848" y="2993512"/>
            <a:ext cx="618999" cy="618999"/>
          </a:xfrm>
          <a:prstGeom prst="rect">
            <a:avLst/>
          </a:prstGeom>
        </p:spPr>
      </p:pic>
      <p:pic>
        <p:nvPicPr>
          <p:cNvPr id="17" name="Graphic 16" descr="Inpatient with solid fill">
            <a:extLst>
              <a:ext uri="{FF2B5EF4-FFF2-40B4-BE49-F238E27FC236}">
                <a16:creationId xmlns:a16="http://schemas.microsoft.com/office/drawing/2014/main" id="{77097DAC-1FC1-E65C-F6FB-23AC14F08F8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7106" y="4057282"/>
            <a:ext cx="512484" cy="512484"/>
          </a:xfrm>
          <a:prstGeom prst="rect">
            <a:avLst/>
          </a:prstGeom>
        </p:spPr>
      </p:pic>
      <p:pic>
        <p:nvPicPr>
          <p:cNvPr id="21" name="Graphic 20" descr="Remote learning language with solid fill">
            <a:extLst>
              <a:ext uri="{FF2B5EF4-FFF2-40B4-BE49-F238E27FC236}">
                <a16:creationId xmlns:a16="http://schemas.microsoft.com/office/drawing/2014/main" id="{E0E7607E-0526-5F78-FC0D-C1020D457B8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3857" y="4996676"/>
            <a:ext cx="618999" cy="618999"/>
          </a:xfrm>
          <a:prstGeom prst="rect">
            <a:avLst/>
          </a:prstGeom>
        </p:spPr>
      </p:pic>
    </p:spTree>
    <p:extLst>
      <p:ext uri="{BB962C8B-B14F-4D97-AF65-F5344CB8AC3E}">
        <p14:creationId xmlns:p14="http://schemas.microsoft.com/office/powerpoint/2010/main" val="34027474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351FA-077C-4746-892E-BE425605FEBD}"/>
              </a:ext>
            </a:extLst>
          </p:cNvPr>
          <p:cNvSpPr>
            <a:spLocks noGrp="1"/>
          </p:cNvSpPr>
          <p:nvPr>
            <p:ph type="title"/>
          </p:nvPr>
        </p:nvSpPr>
        <p:spPr>
          <a:xfrm>
            <a:off x="457200" y="274638"/>
            <a:ext cx="8229600" cy="789235"/>
          </a:xfrm>
        </p:spPr>
        <p:txBody>
          <a:bodyPr anchor="ctr">
            <a:normAutofit/>
          </a:bodyPr>
          <a:lstStyle/>
          <a:p>
            <a:r>
              <a:rPr lang="en-US" b="1" dirty="0"/>
              <a:t>Vision for Inpatient Virtual Care Model</a:t>
            </a:r>
          </a:p>
        </p:txBody>
      </p:sp>
      <p:sp>
        <p:nvSpPr>
          <p:cNvPr id="13" name="Text Placeholder 2">
            <a:extLst>
              <a:ext uri="{FF2B5EF4-FFF2-40B4-BE49-F238E27FC236}">
                <a16:creationId xmlns:a16="http://schemas.microsoft.com/office/drawing/2014/main" id="{1313CA4C-57C0-3B07-8F7B-7050BEBCCBAD}"/>
              </a:ext>
            </a:extLst>
          </p:cNvPr>
          <p:cNvSpPr>
            <a:spLocks noGrp="1"/>
          </p:cNvSpPr>
          <p:nvPr>
            <p:ph type="body" idx="1"/>
          </p:nvPr>
        </p:nvSpPr>
        <p:spPr>
          <a:xfrm>
            <a:off x="457200" y="1420513"/>
            <a:ext cx="4040188" cy="639762"/>
          </a:xfrm>
          <a:solidFill>
            <a:srgbClr val="003A70"/>
          </a:solidFill>
        </p:spPr>
        <p:txBody>
          <a:bodyPr>
            <a:normAutofit/>
          </a:bodyPr>
          <a:lstStyle/>
          <a:p>
            <a:pPr algn="ctr"/>
            <a:r>
              <a:rPr lang="en-US">
                <a:solidFill>
                  <a:schemeClr val="bg1"/>
                </a:solidFill>
              </a:rPr>
              <a:t>Vision Statement</a:t>
            </a:r>
          </a:p>
        </p:txBody>
      </p:sp>
      <p:sp>
        <p:nvSpPr>
          <p:cNvPr id="4" name="Content Placeholder 3">
            <a:extLst>
              <a:ext uri="{FF2B5EF4-FFF2-40B4-BE49-F238E27FC236}">
                <a16:creationId xmlns:a16="http://schemas.microsoft.com/office/drawing/2014/main" id="{E56F15A7-200B-DCF3-2868-7689980220CE}"/>
              </a:ext>
            </a:extLst>
          </p:cNvPr>
          <p:cNvSpPr>
            <a:spLocks noGrp="1"/>
          </p:cNvSpPr>
          <p:nvPr>
            <p:ph sz="half" idx="2"/>
          </p:nvPr>
        </p:nvSpPr>
        <p:spPr>
          <a:xfrm>
            <a:off x="222422" y="2174875"/>
            <a:ext cx="4274966" cy="3951288"/>
          </a:xfrm>
        </p:spPr>
        <p:txBody>
          <a:bodyPr>
            <a:normAutofit/>
          </a:bodyPr>
          <a:lstStyle/>
          <a:p>
            <a:r>
              <a:rPr lang="en-US"/>
              <a:t>Develop a </a:t>
            </a:r>
            <a:r>
              <a:rPr lang="en-US" b="1"/>
              <a:t>unified technology platform</a:t>
            </a:r>
            <a:r>
              <a:rPr lang="en-US"/>
              <a:t> for clinical programs</a:t>
            </a:r>
          </a:p>
          <a:p>
            <a:r>
              <a:rPr lang="en-US"/>
              <a:t>Incorporate an </a:t>
            </a:r>
            <a:r>
              <a:rPr lang="en-US" b="1"/>
              <a:t>AI-enabled workflows </a:t>
            </a:r>
            <a:r>
              <a:rPr lang="en-US"/>
              <a:t>to enhance patient care</a:t>
            </a:r>
          </a:p>
          <a:p>
            <a:r>
              <a:rPr lang="en-US" b="1"/>
              <a:t>Streamline</a:t>
            </a:r>
            <a:r>
              <a:rPr lang="en-US"/>
              <a:t> operations and provide advanced analytics.</a:t>
            </a:r>
          </a:p>
          <a:p>
            <a:r>
              <a:rPr lang="en-US"/>
              <a:t>Ensure </a:t>
            </a:r>
            <a:r>
              <a:rPr lang="en-US" b="1"/>
              <a:t>centralized governance </a:t>
            </a:r>
            <a:r>
              <a:rPr lang="en-US"/>
              <a:t>and standard metrics.</a:t>
            </a:r>
          </a:p>
          <a:p>
            <a:r>
              <a:rPr lang="en-US"/>
              <a:t>Focus on </a:t>
            </a:r>
            <a:r>
              <a:rPr lang="en-US" b="1"/>
              <a:t>patient and family engagement </a:t>
            </a:r>
            <a:r>
              <a:rPr lang="en-US"/>
              <a:t>in care.</a:t>
            </a:r>
          </a:p>
        </p:txBody>
      </p:sp>
      <p:sp>
        <p:nvSpPr>
          <p:cNvPr id="15" name="Text Placeholder 4">
            <a:extLst>
              <a:ext uri="{FF2B5EF4-FFF2-40B4-BE49-F238E27FC236}">
                <a16:creationId xmlns:a16="http://schemas.microsoft.com/office/drawing/2014/main" id="{7075EA5B-AA37-A930-7FCB-77B21F0E1D5F}"/>
              </a:ext>
            </a:extLst>
          </p:cNvPr>
          <p:cNvSpPr>
            <a:spLocks noGrp="1"/>
          </p:cNvSpPr>
          <p:nvPr>
            <p:ph type="body" sz="quarter" idx="3"/>
          </p:nvPr>
        </p:nvSpPr>
        <p:spPr>
          <a:xfrm>
            <a:off x="4645025" y="1420513"/>
            <a:ext cx="4264197" cy="639762"/>
          </a:xfrm>
          <a:solidFill>
            <a:srgbClr val="003A70"/>
          </a:solidFill>
        </p:spPr>
        <p:txBody>
          <a:bodyPr>
            <a:normAutofit/>
          </a:bodyPr>
          <a:lstStyle/>
          <a:p>
            <a:pPr algn="ctr"/>
            <a:r>
              <a:rPr lang="en-US" sz="1600">
                <a:solidFill>
                  <a:schemeClr val="bg1"/>
                </a:solidFill>
              </a:rPr>
              <a:t>Digitally Enabled Clinical Program Portfolio </a:t>
            </a:r>
          </a:p>
        </p:txBody>
      </p:sp>
      <p:pic>
        <p:nvPicPr>
          <p:cNvPr id="8" name="Picture 7">
            <a:extLst>
              <a:ext uri="{FF2B5EF4-FFF2-40B4-BE49-F238E27FC236}">
                <a16:creationId xmlns:a16="http://schemas.microsoft.com/office/drawing/2014/main" id="{ABA245AF-C6FB-8868-BD01-AE4FF117A80D}"/>
              </a:ext>
            </a:extLst>
          </p:cNvPr>
          <p:cNvPicPr>
            <a:picLocks noChangeAspect="1"/>
          </p:cNvPicPr>
          <p:nvPr/>
        </p:nvPicPr>
        <p:blipFill>
          <a:blip r:embed="rId3"/>
          <a:stretch>
            <a:fillRect/>
          </a:stretch>
        </p:blipFill>
        <p:spPr>
          <a:xfrm>
            <a:off x="4645025" y="2416915"/>
            <a:ext cx="4041775" cy="3467208"/>
          </a:xfrm>
          <a:prstGeom prst="rect">
            <a:avLst/>
          </a:prstGeom>
          <a:noFill/>
        </p:spPr>
      </p:pic>
      <p:sp>
        <p:nvSpPr>
          <p:cNvPr id="3" name="TextBox 2">
            <a:extLst>
              <a:ext uri="{FF2B5EF4-FFF2-40B4-BE49-F238E27FC236}">
                <a16:creationId xmlns:a16="http://schemas.microsoft.com/office/drawing/2014/main" id="{E08B05E3-1DBC-4E67-8D69-816675688CEF}"/>
              </a:ext>
            </a:extLst>
          </p:cNvPr>
          <p:cNvSpPr txBox="1"/>
          <p:nvPr/>
        </p:nvSpPr>
        <p:spPr>
          <a:xfrm>
            <a:off x="6032810" y="3975853"/>
            <a:ext cx="1014761" cy="523220"/>
          </a:xfrm>
          <a:prstGeom prst="rect">
            <a:avLst/>
          </a:prstGeom>
          <a:noFill/>
        </p:spPr>
        <p:txBody>
          <a:bodyPr wrap="square" rtlCol="0">
            <a:spAutoFit/>
          </a:bodyPr>
          <a:lstStyle/>
          <a:p>
            <a:r>
              <a:rPr lang="en-US" sz="1400"/>
              <a:t>AI-enabled workflows</a:t>
            </a:r>
          </a:p>
        </p:txBody>
      </p:sp>
    </p:spTree>
    <p:extLst>
      <p:ext uri="{BB962C8B-B14F-4D97-AF65-F5344CB8AC3E}">
        <p14:creationId xmlns:p14="http://schemas.microsoft.com/office/powerpoint/2010/main" val="796161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36039-65E7-6E2D-C2C6-C7F5CB719606}"/>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1078395C-C675-A206-998D-738C18461577}"/>
              </a:ext>
            </a:extLst>
          </p:cNvPr>
          <p:cNvSpPr>
            <a:spLocks noGrp="1"/>
          </p:cNvSpPr>
          <p:nvPr>
            <p:ph idx="1"/>
          </p:nvPr>
        </p:nvSpPr>
        <p:spPr>
          <a:xfrm>
            <a:off x="268941" y="1600200"/>
            <a:ext cx="8417859" cy="4525963"/>
          </a:xfrm>
        </p:spPr>
        <p:txBody>
          <a:bodyPr/>
          <a:lstStyle/>
          <a:p>
            <a:pPr marL="0" indent="0">
              <a:buNone/>
            </a:pPr>
            <a:r>
              <a:rPr lang="en-US" altLang="en-US" sz="2000" dirty="0">
                <a:latin typeface="Arial" panose="020B0604020202020204" pitchFamily="34" charset="0"/>
                <a:cs typeface="Arial" panose="020B0604020202020204" pitchFamily="34" charset="0"/>
              </a:rPr>
              <a:t>The following speaker has no relevant financial relationships to disclose:</a:t>
            </a:r>
          </a:p>
          <a:p>
            <a:pPr marL="0" indent="0" algn="ctr">
              <a:buNone/>
            </a:pPr>
            <a:endParaRPr lang="en-US" altLang="en-US" dirty="0">
              <a:latin typeface="Arial" panose="020B0604020202020204" pitchFamily="34" charset="0"/>
              <a:cs typeface="Arial" panose="020B0604020202020204" pitchFamily="34" charset="0"/>
            </a:endParaRPr>
          </a:p>
          <a:p>
            <a:pPr marL="0" indent="0" algn="ctr">
              <a:buNone/>
            </a:pPr>
            <a:r>
              <a:rPr lang="en-US" altLang="en-US" dirty="0">
                <a:latin typeface="Arial" panose="020B0604020202020204" pitchFamily="34" charset="0"/>
                <a:cs typeface="Arial" panose="020B0604020202020204" pitchFamily="34" charset="0"/>
              </a:rPr>
              <a:t>Leslie Hutchins</a:t>
            </a:r>
            <a:endParaRPr lang="en-US" altLang="en-US" sz="2000" dirty="0">
              <a:latin typeface="Arial" panose="020B06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3364438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F0C58-104E-F09E-46A4-8A0CED9510AC}"/>
            </a:ext>
          </a:extLst>
        </p:cNvPr>
        <p:cNvGrpSpPr/>
        <p:nvPr/>
      </p:nvGrpSpPr>
      <p:grpSpPr>
        <a:xfrm>
          <a:off x="0" y="0"/>
          <a:ext cx="0" cy="0"/>
          <a:chOff x="0" y="0"/>
          <a:chExt cx="0" cy="0"/>
        </a:xfrm>
      </p:grpSpPr>
      <p:sp>
        <p:nvSpPr>
          <p:cNvPr id="45" name="Rounded Rectangle 44">
            <a:extLst>
              <a:ext uri="{FF2B5EF4-FFF2-40B4-BE49-F238E27FC236}">
                <a16:creationId xmlns:a16="http://schemas.microsoft.com/office/drawing/2014/main" id="{10C19DB6-F5A6-13E8-79DA-FB2E73E8E5DC}"/>
              </a:ext>
            </a:extLst>
          </p:cNvPr>
          <p:cNvSpPr/>
          <p:nvPr/>
        </p:nvSpPr>
        <p:spPr>
          <a:xfrm>
            <a:off x="374820" y="1086829"/>
            <a:ext cx="8320943" cy="5420402"/>
          </a:xfrm>
          <a:prstGeom prst="roundRect">
            <a:avLst>
              <a:gd name="adj" fmla="val 1458"/>
            </a:avLst>
          </a:prstGeom>
          <a:solidFill>
            <a:schemeClr val="bg1">
              <a:alpha val="70000"/>
            </a:schemeClr>
          </a:solidFill>
          <a:ln w="12700">
            <a:gradFill>
              <a:gsLst>
                <a:gs pos="0">
                  <a:schemeClr val="accent2">
                    <a:lumMod val="60000"/>
                    <a:lumOff val="40000"/>
                  </a:schemeClr>
                </a:gs>
                <a:gs pos="100000">
                  <a:schemeClr val="accent2">
                    <a:lumMod val="75000"/>
                  </a:schemeClr>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342900" rIns="137160" bIns="137160" rtlCol="0" anchor="t">
            <a:noAutofit/>
          </a:bodyPr>
          <a:lstStyle/>
          <a:p>
            <a:pPr defTabSz="685800">
              <a:spcAft>
                <a:spcPts val="900"/>
              </a:spcAft>
              <a:defRPr/>
            </a:pPr>
            <a:endParaRPr lang="en-US" sz="2400" cap="all" spc="-38">
              <a:solidFill>
                <a:srgbClr val="C6F1F7"/>
              </a:solidFill>
              <a:latin typeface="+mj-lt"/>
            </a:endParaRPr>
          </a:p>
        </p:txBody>
      </p:sp>
      <p:sp>
        <p:nvSpPr>
          <p:cNvPr id="2" name="Title 1">
            <a:extLst>
              <a:ext uri="{FF2B5EF4-FFF2-40B4-BE49-F238E27FC236}">
                <a16:creationId xmlns:a16="http://schemas.microsoft.com/office/drawing/2014/main" id="{C42C8F22-308B-A0A5-1FFB-01B09FA0501D}"/>
              </a:ext>
            </a:extLst>
          </p:cNvPr>
          <p:cNvSpPr>
            <a:spLocks noGrp="1"/>
          </p:cNvSpPr>
          <p:nvPr>
            <p:ph type="title"/>
          </p:nvPr>
        </p:nvSpPr>
        <p:spPr>
          <a:xfrm>
            <a:off x="379357" y="264268"/>
            <a:ext cx="8320943" cy="569476"/>
          </a:xfrm>
        </p:spPr>
        <p:txBody>
          <a:bodyPr>
            <a:normAutofit/>
          </a:bodyPr>
          <a:lstStyle/>
          <a:p>
            <a:r>
              <a:rPr lang="en-US" sz="2800" b="1" dirty="0">
                <a:latin typeface="Arial" panose="020B0604020202020204" pitchFamily="34" charset="0"/>
                <a:cs typeface="Arial" panose="020B0604020202020204" pitchFamily="34" charset="0"/>
              </a:rPr>
              <a:t>Virtual Care Model Journey Timeline</a:t>
            </a:r>
          </a:p>
        </p:txBody>
      </p:sp>
      <p:cxnSp>
        <p:nvCxnSpPr>
          <p:cNvPr id="24" name="Straight Connector 23">
            <a:extLst>
              <a:ext uri="{FF2B5EF4-FFF2-40B4-BE49-F238E27FC236}">
                <a16:creationId xmlns:a16="http://schemas.microsoft.com/office/drawing/2014/main" id="{D8E5B19E-33F6-8FE4-CDB3-40A35DD0E0B6}"/>
              </a:ext>
            </a:extLst>
          </p:cNvPr>
          <p:cNvCxnSpPr>
            <a:cxnSpLocks/>
          </p:cNvCxnSpPr>
          <p:nvPr/>
        </p:nvCxnSpPr>
        <p:spPr>
          <a:xfrm flipV="1">
            <a:off x="925340" y="3682398"/>
            <a:ext cx="7770423" cy="10767"/>
          </a:xfrm>
          <a:prstGeom prst="line">
            <a:avLst/>
          </a:prstGeom>
          <a:ln w="19050">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BB43E41F-FBC1-9E50-87FB-376B436EA894}"/>
              </a:ext>
            </a:extLst>
          </p:cNvPr>
          <p:cNvGrpSpPr/>
          <p:nvPr/>
        </p:nvGrpSpPr>
        <p:grpSpPr>
          <a:xfrm>
            <a:off x="4805128" y="2151922"/>
            <a:ext cx="185429" cy="1623896"/>
            <a:chOff x="8148103" y="2109125"/>
            <a:chExt cx="247238" cy="2165194"/>
          </a:xfrm>
        </p:grpSpPr>
        <p:cxnSp>
          <p:nvCxnSpPr>
            <p:cNvPr id="26" name="Straight Connector 25">
              <a:extLst>
                <a:ext uri="{FF2B5EF4-FFF2-40B4-BE49-F238E27FC236}">
                  <a16:creationId xmlns:a16="http://schemas.microsoft.com/office/drawing/2014/main" id="{60CE14F2-37DA-E7EB-DDA1-59106B2B1427}"/>
                </a:ext>
              </a:extLst>
            </p:cNvPr>
            <p:cNvCxnSpPr>
              <a:cxnSpLocks/>
              <a:stCxn id="28" idx="0"/>
            </p:cNvCxnSpPr>
            <p:nvPr/>
          </p:nvCxnSpPr>
          <p:spPr>
            <a:xfrm flipH="1" flipV="1">
              <a:off x="8269955" y="2109125"/>
              <a:ext cx="1767" cy="1917958"/>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8633ECF6-3266-5667-A698-3536E34C2C42}"/>
                </a:ext>
              </a:extLst>
            </p:cNvPr>
            <p:cNvSpPr/>
            <p:nvPr/>
          </p:nvSpPr>
          <p:spPr>
            <a:xfrm>
              <a:off x="8148103" y="4027083"/>
              <a:ext cx="247238" cy="247236"/>
            </a:xfrm>
            <a:prstGeom prst="roundRect">
              <a:avLst>
                <a:gd name="adj" fmla="val 50000"/>
              </a:avLst>
            </a:prstGeom>
            <a:solidFill>
              <a:schemeClr val="bg1"/>
            </a:solidFill>
            <a:ln w="19050">
              <a:solidFill>
                <a:schemeClr val="accent6"/>
              </a:solidFill>
            </a:ln>
            <a:effectLst>
              <a:outerShdw dist="50800" dir="8100000" algn="tr" rotWithShape="0">
                <a:schemeClr val="accent6">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grpSp>
        <p:nvGrpSpPr>
          <p:cNvPr id="29" name="Group 28">
            <a:extLst>
              <a:ext uri="{FF2B5EF4-FFF2-40B4-BE49-F238E27FC236}">
                <a16:creationId xmlns:a16="http://schemas.microsoft.com/office/drawing/2014/main" id="{734877C3-A9F0-DEAD-AA45-754ADBDD44C1}"/>
              </a:ext>
            </a:extLst>
          </p:cNvPr>
          <p:cNvGrpSpPr/>
          <p:nvPr/>
        </p:nvGrpSpPr>
        <p:grpSpPr>
          <a:xfrm>
            <a:off x="830245" y="1276039"/>
            <a:ext cx="1952861" cy="2569934"/>
            <a:chOff x="4342026" y="1012982"/>
            <a:chExt cx="2376162" cy="3426578"/>
          </a:xfrm>
        </p:grpSpPr>
        <p:cxnSp>
          <p:nvCxnSpPr>
            <p:cNvPr id="30" name="Straight Connector 29">
              <a:extLst>
                <a:ext uri="{FF2B5EF4-FFF2-40B4-BE49-F238E27FC236}">
                  <a16:creationId xmlns:a16="http://schemas.microsoft.com/office/drawing/2014/main" id="{E212A5DC-6FE8-8EB8-E1BB-852347B0CB7F}"/>
                </a:ext>
              </a:extLst>
            </p:cNvPr>
            <p:cNvCxnSpPr>
              <a:cxnSpLocks/>
              <a:stCxn id="32" idx="0"/>
            </p:cNvCxnSpPr>
            <p:nvPr/>
          </p:nvCxnSpPr>
          <p:spPr>
            <a:xfrm flipV="1">
              <a:off x="4467024" y="2104631"/>
              <a:ext cx="3091" cy="1921074"/>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6893333-BA88-A437-DE3E-9561CF283D26}"/>
                </a:ext>
              </a:extLst>
            </p:cNvPr>
            <p:cNvSpPr txBox="1"/>
            <p:nvPr/>
          </p:nvSpPr>
          <p:spPr>
            <a:xfrm>
              <a:off x="4522840" y="1012982"/>
              <a:ext cx="2195348" cy="3426578"/>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September 2022</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Virtual Observation in place at YNHH Pediatric Emergency Department</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(25 devices)</a:t>
              </a:r>
            </a:p>
            <a:p>
              <a:pPr>
                <a:spcAft>
                  <a:spcPts val="450"/>
                </a:spcAft>
              </a:pPr>
              <a:r>
                <a:rPr lang="en-US">
                  <a:solidFill>
                    <a:schemeClr val="tx2"/>
                  </a:solidFill>
                  <a:ea typeface="Yu Gothic" panose="020B0400000000000000" pitchFamily="34" charset="-128"/>
                  <a:cs typeface="Segoe UI" panose="020B0502040204020203" pitchFamily="34" charset="0"/>
                </a:rPr>
                <a:t>   </a:t>
              </a:r>
            </a:p>
          </p:txBody>
        </p:sp>
        <p:sp>
          <p:nvSpPr>
            <p:cNvPr id="32" name="Rounded Rectangle 31">
              <a:extLst>
                <a:ext uri="{FF2B5EF4-FFF2-40B4-BE49-F238E27FC236}">
                  <a16:creationId xmlns:a16="http://schemas.microsoft.com/office/drawing/2014/main" id="{6FD24ABC-E544-F01C-D650-6B4980223650}"/>
                </a:ext>
              </a:extLst>
            </p:cNvPr>
            <p:cNvSpPr/>
            <p:nvPr/>
          </p:nvSpPr>
          <p:spPr>
            <a:xfrm>
              <a:off x="4342026" y="4025705"/>
              <a:ext cx="249996" cy="249994"/>
            </a:xfrm>
            <a:prstGeom prst="roundRect">
              <a:avLst>
                <a:gd name="adj" fmla="val 50000"/>
              </a:avLst>
            </a:prstGeom>
            <a:solidFill>
              <a:schemeClr val="bg1"/>
            </a:solidFill>
            <a:ln w="19050">
              <a:solidFill>
                <a:schemeClr val="accent2"/>
              </a:solidFill>
            </a:ln>
            <a:effectLst>
              <a:outerShdw dist="50800" dir="8100000" algn="tr" rotWithShape="0">
                <a:schemeClr val="accent2">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ea typeface="Yu Gothic" panose="020B0400000000000000" pitchFamily="34" charset="-128"/>
              </a:endParaRPr>
            </a:p>
          </p:txBody>
        </p:sp>
      </p:grpSp>
      <p:grpSp>
        <p:nvGrpSpPr>
          <p:cNvPr id="33" name="Group 32">
            <a:extLst>
              <a:ext uri="{FF2B5EF4-FFF2-40B4-BE49-F238E27FC236}">
                <a16:creationId xmlns:a16="http://schemas.microsoft.com/office/drawing/2014/main" id="{896B9640-850E-1BDE-E18D-6735408E680A}"/>
              </a:ext>
            </a:extLst>
          </p:cNvPr>
          <p:cNvGrpSpPr/>
          <p:nvPr/>
        </p:nvGrpSpPr>
        <p:grpSpPr>
          <a:xfrm>
            <a:off x="1637917" y="3613104"/>
            <a:ext cx="185429" cy="1621881"/>
            <a:chOff x="5109008" y="4053312"/>
            <a:chExt cx="247238" cy="2162508"/>
          </a:xfrm>
        </p:grpSpPr>
        <p:cxnSp>
          <p:nvCxnSpPr>
            <p:cNvPr id="34" name="Straight Connector 33">
              <a:extLst>
                <a:ext uri="{FF2B5EF4-FFF2-40B4-BE49-F238E27FC236}">
                  <a16:creationId xmlns:a16="http://schemas.microsoft.com/office/drawing/2014/main" id="{BD4E0D19-2489-D98B-6155-2EEC9EC3E426}"/>
                </a:ext>
              </a:extLst>
            </p:cNvPr>
            <p:cNvCxnSpPr>
              <a:cxnSpLocks/>
              <a:stCxn id="36" idx="2"/>
            </p:cNvCxnSpPr>
            <p:nvPr/>
          </p:nvCxnSpPr>
          <p:spPr>
            <a:xfrm>
              <a:off x="5232627" y="4300548"/>
              <a:ext cx="0" cy="1915272"/>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5F3DC336-ECAC-BFE4-FDA7-3439B3E6F932}"/>
                </a:ext>
              </a:extLst>
            </p:cNvPr>
            <p:cNvSpPr/>
            <p:nvPr/>
          </p:nvSpPr>
          <p:spPr>
            <a:xfrm>
              <a:off x="5109008" y="4053312"/>
              <a:ext cx="247238" cy="247236"/>
            </a:xfrm>
            <a:prstGeom prst="roundRect">
              <a:avLst>
                <a:gd name="adj" fmla="val 50000"/>
              </a:avLst>
            </a:prstGeom>
            <a:solidFill>
              <a:schemeClr val="bg1"/>
            </a:solidFill>
            <a:ln w="19050">
              <a:solidFill>
                <a:schemeClr val="accent1"/>
              </a:solidFill>
            </a:ln>
            <a:effectLst>
              <a:outerShdw dist="50800" dir="8100000" algn="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grpSp>
        <p:nvGrpSpPr>
          <p:cNvPr id="37" name="Group 36">
            <a:extLst>
              <a:ext uri="{FF2B5EF4-FFF2-40B4-BE49-F238E27FC236}">
                <a16:creationId xmlns:a16="http://schemas.microsoft.com/office/drawing/2014/main" id="{EA25A2CD-4FCD-6BE0-D573-5931CC3D3F92}"/>
              </a:ext>
            </a:extLst>
          </p:cNvPr>
          <p:cNvGrpSpPr/>
          <p:nvPr/>
        </p:nvGrpSpPr>
        <p:grpSpPr>
          <a:xfrm>
            <a:off x="2700525" y="2140576"/>
            <a:ext cx="185430" cy="1621883"/>
            <a:chOff x="546656" y="2111811"/>
            <a:chExt cx="247240" cy="2162510"/>
          </a:xfrm>
        </p:grpSpPr>
        <p:sp>
          <p:nvSpPr>
            <p:cNvPr id="38" name="Rounded Rectangle 37">
              <a:extLst>
                <a:ext uri="{FF2B5EF4-FFF2-40B4-BE49-F238E27FC236}">
                  <a16:creationId xmlns:a16="http://schemas.microsoft.com/office/drawing/2014/main" id="{F406285A-BA4A-E2F3-0300-B6765C228A65}"/>
                </a:ext>
              </a:extLst>
            </p:cNvPr>
            <p:cNvSpPr/>
            <p:nvPr/>
          </p:nvSpPr>
          <p:spPr>
            <a:xfrm>
              <a:off x="546656" y="4027083"/>
              <a:ext cx="247240" cy="247238"/>
            </a:xfrm>
            <a:prstGeom prst="roundRect">
              <a:avLst>
                <a:gd name="adj" fmla="val 50000"/>
              </a:avLst>
            </a:prstGeom>
            <a:solidFill>
              <a:schemeClr val="bg1"/>
            </a:solidFill>
            <a:ln w="19050">
              <a:solidFill>
                <a:schemeClr val="accent4"/>
              </a:solidFill>
            </a:ln>
            <a:effectLst>
              <a:outerShdw dist="50800" dir="8100000" algn="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cxnSp>
          <p:nvCxnSpPr>
            <p:cNvPr id="39" name="Straight Connector 38">
              <a:extLst>
                <a:ext uri="{FF2B5EF4-FFF2-40B4-BE49-F238E27FC236}">
                  <a16:creationId xmlns:a16="http://schemas.microsoft.com/office/drawing/2014/main" id="{E07F1480-0749-6E31-D0DC-54FE06CE9AF0}"/>
                </a:ext>
              </a:extLst>
            </p:cNvPr>
            <p:cNvCxnSpPr>
              <a:cxnSpLocks/>
              <a:stCxn id="38" idx="0"/>
            </p:cNvCxnSpPr>
            <p:nvPr/>
          </p:nvCxnSpPr>
          <p:spPr>
            <a:xfrm flipH="1" flipV="1">
              <a:off x="670275" y="2111811"/>
              <a:ext cx="1" cy="1915272"/>
            </a:xfrm>
            <a:prstGeom prst="line">
              <a:avLst/>
            </a:prstGeom>
            <a:ln w="1905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6E8F5CD2-64BB-FACA-7FAB-832951FB5069}"/>
              </a:ext>
            </a:extLst>
          </p:cNvPr>
          <p:cNvGrpSpPr/>
          <p:nvPr/>
        </p:nvGrpSpPr>
        <p:grpSpPr>
          <a:xfrm>
            <a:off x="3553684" y="3605909"/>
            <a:ext cx="185430" cy="1621881"/>
            <a:chOff x="2448343" y="4027083"/>
            <a:chExt cx="247240" cy="2162508"/>
          </a:xfrm>
        </p:grpSpPr>
        <p:cxnSp>
          <p:nvCxnSpPr>
            <p:cNvPr id="42" name="Straight Connector 41">
              <a:extLst>
                <a:ext uri="{FF2B5EF4-FFF2-40B4-BE49-F238E27FC236}">
                  <a16:creationId xmlns:a16="http://schemas.microsoft.com/office/drawing/2014/main" id="{CF2FE70D-4873-54C5-7FE5-7EF127D01666}"/>
                </a:ext>
              </a:extLst>
            </p:cNvPr>
            <p:cNvCxnSpPr>
              <a:cxnSpLocks/>
              <a:stCxn id="44" idx="2"/>
            </p:cNvCxnSpPr>
            <p:nvPr/>
          </p:nvCxnSpPr>
          <p:spPr>
            <a:xfrm flipH="1">
              <a:off x="2570195" y="4274321"/>
              <a:ext cx="1768" cy="191527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89E904C0-598D-D7F8-989B-96F3022D389B}"/>
                </a:ext>
              </a:extLst>
            </p:cNvPr>
            <p:cNvSpPr/>
            <p:nvPr/>
          </p:nvSpPr>
          <p:spPr>
            <a:xfrm>
              <a:off x="2448343" y="4027083"/>
              <a:ext cx="247240" cy="247238"/>
            </a:xfrm>
            <a:prstGeom prst="roundRect">
              <a:avLst>
                <a:gd name="adj" fmla="val 50000"/>
              </a:avLst>
            </a:prstGeom>
            <a:solidFill>
              <a:schemeClr val="bg1"/>
            </a:solidFill>
            <a:ln w="19050">
              <a:solidFill>
                <a:schemeClr val="accent5"/>
              </a:solidFill>
            </a:ln>
            <a:effectLst>
              <a:outerShdw dist="50800" dir="8100000" algn="tr" rotWithShape="0">
                <a:schemeClr val="accent5">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grpSp>
        <p:nvGrpSpPr>
          <p:cNvPr id="10" name="Group 9">
            <a:extLst>
              <a:ext uri="{FF2B5EF4-FFF2-40B4-BE49-F238E27FC236}">
                <a16:creationId xmlns:a16="http://schemas.microsoft.com/office/drawing/2014/main" id="{0A4B356E-33BD-E899-D167-74A65FE2C790}"/>
              </a:ext>
            </a:extLst>
          </p:cNvPr>
          <p:cNvGrpSpPr/>
          <p:nvPr/>
        </p:nvGrpSpPr>
        <p:grpSpPr>
          <a:xfrm>
            <a:off x="5848243" y="3605910"/>
            <a:ext cx="185430" cy="1621881"/>
            <a:chOff x="2448343" y="4027083"/>
            <a:chExt cx="247240" cy="2162508"/>
          </a:xfrm>
        </p:grpSpPr>
        <p:cxnSp>
          <p:nvCxnSpPr>
            <p:cNvPr id="11" name="Straight Connector 10">
              <a:extLst>
                <a:ext uri="{FF2B5EF4-FFF2-40B4-BE49-F238E27FC236}">
                  <a16:creationId xmlns:a16="http://schemas.microsoft.com/office/drawing/2014/main" id="{CF51F027-2469-B135-91EC-B00FD2F2378B}"/>
                </a:ext>
              </a:extLst>
            </p:cNvPr>
            <p:cNvCxnSpPr>
              <a:cxnSpLocks/>
              <a:stCxn id="13" idx="2"/>
            </p:cNvCxnSpPr>
            <p:nvPr/>
          </p:nvCxnSpPr>
          <p:spPr>
            <a:xfrm flipH="1">
              <a:off x="2570195" y="4274321"/>
              <a:ext cx="1768" cy="191527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3" name="Rounded Rectangle 43">
              <a:extLst>
                <a:ext uri="{FF2B5EF4-FFF2-40B4-BE49-F238E27FC236}">
                  <a16:creationId xmlns:a16="http://schemas.microsoft.com/office/drawing/2014/main" id="{57A82930-E3D1-C1CD-2218-22A520AC4FE7}"/>
                </a:ext>
              </a:extLst>
            </p:cNvPr>
            <p:cNvSpPr/>
            <p:nvPr/>
          </p:nvSpPr>
          <p:spPr>
            <a:xfrm>
              <a:off x="2448343" y="4027083"/>
              <a:ext cx="247240" cy="247238"/>
            </a:xfrm>
            <a:prstGeom prst="roundRect">
              <a:avLst>
                <a:gd name="adj" fmla="val 50000"/>
              </a:avLst>
            </a:prstGeom>
            <a:solidFill>
              <a:schemeClr val="bg1"/>
            </a:solidFill>
            <a:ln w="19050">
              <a:solidFill>
                <a:schemeClr val="accent5"/>
              </a:solidFill>
            </a:ln>
            <a:effectLst>
              <a:outerShdw dist="50800" dir="8100000" algn="tr" rotWithShape="0">
                <a:schemeClr val="accent5">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sp>
        <p:nvSpPr>
          <p:cNvPr id="18" name="TextBox 17">
            <a:extLst>
              <a:ext uri="{FF2B5EF4-FFF2-40B4-BE49-F238E27FC236}">
                <a16:creationId xmlns:a16="http://schemas.microsoft.com/office/drawing/2014/main" id="{045B8D37-5064-40C5-EE84-BC61778D2F9C}"/>
              </a:ext>
            </a:extLst>
          </p:cNvPr>
          <p:cNvSpPr txBox="1"/>
          <p:nvPr/>
        </p:nvSpPr>
        <p:spPr>
          <a:xfrm>
            <a:off x="2836626" y="1320169"/>
            <a:ext cx="1820891" cy="2292935"/>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December 2023</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Initiated Virtual Care Model at </a:t>
            </a:r>
            <a:r>
              <a:rPr lang="en-US" sz="1350" b="1">
                <a:solidFill>
                  <a:schemeClr val="tx2"/>
                </a:solidFill>
                <a:ea typeface="Yu Gothic" panose="020B0400000000000000" pitchFamily="34" charset="-128"/>
                <a:cs typeface="Segoe UI" panose="020B0502040204020203" pitchFamily="34" charset="0"/>
              </a:rPr>
              <a:t>Lawrence Memorial Hospital</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Started with 2 units covered by 1 Virtual Nurse</a:t>
            </a:r>
          </a:p>
          <a:p>
            <a:pPr>
              <a:spcAft>
                <a:spcPts val="450"/>
              </a:spcAft>
            </a:pPr>
            <a:r>
              <a:rPr lang="en-US">
                <a:solidFill>
                  <a:schemeClr val="tx2"/>
                </a:solidFill>
                <a:ea typeface="Yu Gothic" panose="020B0400000000000000" pitchFamily="34" charset="-128"/>
                <a:cs typeface="Segoe UI" panose="020B0502040204020203" pitchFamily="34" charset="0"/>
              </a:rPr>
              <a:t>   </a:t>
            </a:r>
          </a:p>
        </p:txBody>
      </p:sp>
      <p:sp>
        <p:nvSpPr>
          <p:cNvPr id="20" name="TextBox 19">
            <a:extLst>
              <a:ext uri="{FF2B5EF4-FFF2-40B4-BE49-F238E27FC236}">
                <a16:creationId xmlns:a16="http://schemas.microsoft.com/office/drawing/2014/main" id="{D5D8A600-29AB-AB1C-D31D-3104417CD0F6}"/>
              </a:ext>
            </a:extLst>
          </p:cNvPr>
          <p:cNvSpPr txBox="1"/>
          <p:nvPr/>
        </p:nvSpPr>
        <p:spPr>
          <a:xfrm>
            <a:off x="5994478" y="3746518"/>
            <a:ext cx="2705821" cy="1264449"/>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August 2024</a:t>
            </a:r>
          </a:p>
          <a:p>
            <a:pPr marL="257175" indent="-257175">
              <a:spcAft>
                <a:spcPts val="450"/>
              </a:spcAft>
              <a:buFont typeface="Arial" panose="020B0604020202020204" pitchFamily="34" charset="0"/>
              <a:buChar char="•"/>
            </a:pPr>
            <a:r>
              <a:rPr lang="en-US" sz="1350" b="1">
                <a:solidFill>
                  <a:schemeClr val="tx2"/>
                </a:solidFill>
                <a:ea typeface="Yu Gothic" panose="020B0400000000000000" pitchFamily="34" charset="-128"/>
                <a:cs typeface="Segoe UI" panose="020B0502040204020203" pitchFamily="34" charset="0"/>
              </a:rPr>
              <a:t>Yale New Haven Hospital </a:t>
            </a:r>
            <a:r>
              <a:rPr lang="en-US" sz="1350">
                <a:solidFill>
                  <a:schemeClr val="tx2"/>
                </a:solidFill>
                <a:ea typeface="Yu Gothic" panose="020B0400000000000000" pitchFamily="34" charset="-128"/>
                <a:cs typeface="Segoe UI" panose="020B0502040204020203" pitchFamily="34" charset="0"/>
              </a:rPr>
              <a:t>- Live on 2 units utilizing an omnichannel solution for Virtual Nursing and Virtual Observation</a:t>
            </a:r>
          </a:p>
        </p:txBody>
      </p:sp>
      <p:sp>
        <p:nvSpPr>
          <p:cNvPr id="21" name="TextBox 20">
            <a:extLst>
              <a:ext uri="{FF2B5EF4-FFF2-40B4-BE49-F238E27FC236}">
                <a16:creationId xmlns:a16="http://schemas.microsoft.com/office/drawing/2014/main" id="{5522B478-C5C3-D86E-B980-1430902BB3AC}"/>
              </a:ext>
            </a:extLst>
          </p:cNvPr>
          <p:cNvSpPr txBox="1"/>
          <p:nvPr/>
        </p:nvSpPr>
        <p:spPr>
          <a:xfrm>
            <a:off x="1807933" y="3798797"/>
            <a:ext cx="1551980" cy="2772554"/>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April 2023</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Initiated Virtual Care Model at </a:t>
            </a:r>
            <a:r>
              <a:rPr lang="en-US" sz="1350" b="1">
                <a:solidFill>
                  <a:schemeClr val="tx2"/>
                </a:solidFill>
                <a:ea typeface="Yu Gothic" panose="020B0400000000000000" pitchFamily="34" charset="-128"/>
                <a:cs typeface="Segoe UI" panose="020B0502040204020203" pitchFamily="34" charset="0"/>
              </a:rPr>
              <a:t>Bridgeport Hospital</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Started with 2 units covered by 1 Virtual Nurse</a:t>
            </a:r>
          </a:p>
          <a:p>
            <a:pPr marL="257175" indent="-257175">
              <a:spcAft>
                <a:spcPts val="450"/>
              </a:spcAft>
              <a:buFont typeface="Arial" panose="020B0604020202020204" pitchFamily="34" charset="0"/>
              <a:buChar char="•"/>
            </a:pPr>
            <a:endParaRPr lang="en-US" sz="1350">
              <a:solidFill>
                <a:schemeClr val="tx2"/>
              </a:solidFill>
              <a:ea typeface="Yu Gothic" panose="020B0400000000000000" pitchFamily="34" charset="-128"/>
              <a:cs typeface="Segoe UI" panose="020B0502040204020203" pitchFamily="34" charset="0"/>
            </a:endParaRPr>
          </a:p>
          <a:p>
            <a:pPr>
              <a:spcAft>
                <a:spcPts val="450"/>
              </a:spcAft>
            </a:pPr>
            <a:r>
              <a:rPr lang="en-US">
                <a:solidFill>
                  <a:schemeClr val="tx2"/>
                </a:solidFill>
                <a:ea typeface="Yu Gothic" panose="020B0400000000000000" pitchFamily="34" charset="-128"/>
                <a:cs typeface="Segoe UI" panose="020B0502040204020203" pitchFamily="34" charset="0"/>
              </a:rPr>
              <a:t>   </a:t>
            </a:r>
          </a:p>
        </p:txBody>
      </p:sp>
      <p:sp>
        <p:nvSpPr>
          <p:cNvPr id="22" name="TextBox 21">
            <a:extLst>
              <a:ext uri="{FF2B5EF4-FFF2-40B4-BE49-F238E27FC236}">
                <a16:creationId xmlns:a16="http://schemas.microsoft.com/office/drawing/2014/main" id="{AAD5D1C5-E60C-8BB3-D65D-70AA93293BDC}"/>
              </a:ext>
            </a:extLst>
          </p:cNvPr>
          <p:cNvSpPr txBox="1"/>
          <p:nvPr/>
        </p:nvSpPr>
        <p:spPr>
          <a:xfrm>
            <a:off x="3764036" y="3793970"/>
            <a:ext cx="1700119" cy="1056700"/>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June 2024</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Live on 9 units at </a:t>
            </a:r>
            <a:r>
              <a:rPr lang="en-US" sz="1350" b="1">
                <a:solidFill>
                  <a:schemeClr val="tx2"/>
                </a:solidFill>
                <a:ea typeface="Yu Gothic" panose="020B0400000000000000" pitchFamily="34" charset="-128"/>
                <a:cs typeface="Segoe UI" panose="020B0502040204020203" pitchFamily="34" charset="0"/>
              </a:rPr>
              <a:t>Bridgeport Hospital</a:t>
            </a:r>
          </a:p>
        </p:txBody>
      </p:sp>
      <p:sp>
        <p:nvSpPr>
          <p:cNvPr id="23" name="TextBox 22">
            <a:extLst>
              <a:ext uri="{FF2B5EF4-FFF2-40B4-BE49-F238E27FC236}">
                <a16:creationId xmlns:a16="http://schemas.microsoft.com/office/drawing/2014/main" id="{84E2747A-40B1-40CB-B99F-780928FE94BB}"/>
              </a:ext>
            </a:extLst>
          </p:cNvPr>
          <p:cNvSpPr txBox="1"/>
          <p:nvPr/>
        </p:nvSpPr>
        <p:spPr>
          <a:xfrm>
            <a:off x="4873756" y="1272716"/>
            <a:ext cx="1864650" cy="1056700"/>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July 2024</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Live on 6 units at Lawrence Memorial Hospital</a:t>
            </a:r>
          </a:p>
        </p:txBody>
      </p:sp>
      <p:sp>
        <p:nvSpPr>
          <p:cNvPr id="5" name="TextBox 4">
            <a:extLst>
              <a:ext uri="{FF2B5EF4-FFF2-40B4-BE49-F238E27FC236}">
                <a16:creationId xmlns:a16="http://schemas.microsoft.com/office/drawing/2014/main" id="{FD0FA508-DB38-7029-3170-0623DC856F8E}"/>
              </a:ext>
            </a:extLst>
          </p:cNvPr>
          <p:cNvSpPr txBox="1"/>
          <p:nvPr/>
        </p:nvSpPr>
        <p:spPr>
          <a:xfrm>
            <a:off x="6835753" y="1308917"/>
            <a:ext cx="1816624" cy="1605568"/>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2025</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Approved for 400 Med-Surg beds at </a:t>
            </a:r>
            <a:r>
              <a:rPr lang="en-US" sz="1350" b="1">
                <a:solidFill>
                  <a:schemeClr val="tx2"/>
                </a:solidFill>
                <a:ea typeface="Yu Gothic" panose="020B0400000000000000" pitchFamily="34" charset="-128"/>
                <a:cs typeface="Segoe UI" panose="020B0502040204020203" pitchFamily="34" charset="0"/>
              </a:rPr>
              <a:t>Yale New Haven Hospital</a:t>
            </a:r>
          </a:p>
          <a:p>
            <a:pPr>
              <a:spcAft>
                <a:spcPts val="450"/>
              </a:spcAft>
            </a:pPr>
            <a:r>
              <a:rPr lang="en-US">
                <a:solidFill>
                  <a:schemeClr val="tx2"/>
                </a:solidFill>
                <a:ea typeface="Yu Gothic" panose="020B0400000000000000" pitchFamily="34" charset="-128"/>
                <a:cs typeface="Segoe UI" panose="020B0502040204020203" pitchFamily="34" charset="0"/>
              </a:rPr>
              <a:t>   </a:t>
            </a:r>
          </a:p>
        </p:txBody>
      </p:sp>
      <p:cxnSp>
        <p:nvCxnSpPr>
          <p:cNvPr id="8" name="Straight Connector 7">
            <a:extLst>
              <a:ext uri="{FF2B5EF4-FFF2-40B4-BE49-F238E27FC236}">
                <a16:creationId xmlns:a16="http://schemas.microsoft.com/office/drawing/2014/main" id="{02FE1541-F177-1954-C325-266D31AFEF95}"/>
              </a:ext>
            </a:extLst>
          </p:cNvPr>
          <p:cNvCxnSpPr>
            <a:cxnSpLocks/>
            <a:stCxn id="9" idx="0"/>
          </p:cNvCxnSpPr>
          <p:nvPr/>
        </p:nvCxnSpPr>
        <p:spPr>
          <a:xfrm flipV="1">
            <a:off x="6816449" y="2136225"/>
            <a:ext cx="2318" cy="1440806"/>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9" name="Rounded Rectangle 31">
            <a:extLst>
              <a:ext uri="{FF2B5EF4-FFF2-40B4-BE49-F238E27FC236}">
                <a16:creationId xmlns:a16="http://schemas.microsoft.com/office/drawing/2014/main" id="{E8026D54-57FE-D330-9CC3-2D0070578DA2}"/>
              </a:ext>
            </a:extLst>
          </p:cNvPr>
          <p:cNvSpPr/>
          <p:nvPr/>
        </p:nvSpPr>
        <p:spPr>
          <a:xfrm>
            <a:off x="6722711" y="3577030"/>
            <a:ext cx="187477" cy="187496"/>
          </a:xfrm>
          <a:prstGeom prst="roundRect">
            <a:avLst>
              <a:gd name="adj" fmla="val 50000"/>
            </a:avLst>
          </a:prstGeom>
          <a:solidFill>
            <a:schemeClr val="bg1"/>
          </a:solidFill>
          <a:ln w="19050">
            <a:solidFill>
              <a:schemeClr val="accent2"/>
            </a:solidFill>
          </a:ln>
          <a:effectLst>
            <a:outerShdw dist="50800" dir="8100000" algn="tr" rotWithShape="0">
              <a:schemeClr val="accent2">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ea typeface="Yu Gothic" panose="020B0400000000000000" pitchFamily="34" charset="-128"/>
            </a:endParaRPr>
          </a:p>
        </p:txBody>
      </p:sp>
      <p:sp>
        <p:nvSpPr>
          <p:cNvPr id="3" name="TextBox 2">
            <a:extLst>
              <a:ext uri="{FF2B5EF4-FFF2-40B4-BE49-F238E27FC236}">
                <a16:creationId xmlns:a16="http://schemas.microsoft.com/office/drawing/2014/main" id="{F84EC102-1447-18E4-ED21-D8FFF1EBB502}"/>
              </a:ext>
            </a:extLst>
          </p:cNvPr>
          <p:cNvSpPr txBox="1"/>
          <p:nvPr/>
        </p:nvSpPr>
        <p:spPr>
          <a:xfrm>
            <a:off x="178674" y="6092593"/>
            <a:ext cx="1825406" cy="692497"/>
          </a:xfrm>
          <a:prstGeom prst="rect">
            <a:avLst/>
          </a:prstGeom>
          <a:solidFill>
            <a:schemeClr val="bg1"/>
          </a:solidFill>
          <a:ln>
            <a:solidFill>
              <a:schemeClr val="accent2"/>
            </a:solidFill>
          </a:ln>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chemeClr val="tx2"/>
                </a:solidFill>
                <a:ea typeface="Yu Gothic"/>
              </a:rPr>
              <a:t>Utilizing an in-room</a:t>
            </a:r>
          </a:p>
          <a:p>
            <a:r>
              <a:rPr lang="en-US" sz="1350" dirty="0">
                <a:solidFill>
                  <a:schemeClr val="tx2"/>
                </a:solidFill>
                <a:ea typeface="Yu Gothic"/>
              </a:rPr>
              <a:t>Audio-Video visit technology solution</a:t>
            </a:r>
          </a:p>
        </p:txBody>
      </p:sp>
    </p:spTree>
    <p:extLst>
      <p:ext uri="{BB962C8B-B14F-4D97-AF65-F5344CB8AC3E}">
        <p14:creationId xmlns:p14="http://schemas.microsoft.com/office/powerpoint/2010/main" val="360790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2A2BD-79A2-7365-1C07-59DEDC1A01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AFCC4A-7EE7-8421-C135-AA92D68D026F}"/>
              </a:ext>
            </a:extLst>
          </p:cNvPr>
          <p:cNvSpPr>
            <a:spLocks noGrp="1"/>
          </p:cNvSpPr>
          <p:nvPr>
            <p:ph type="title"/>
          </p:nvPr>
        </p:nvSpPr>
        <p:spPr>
          <a:xfrm>
            <a:off x="374821" y="173239"/>
            <a:ext cx="8320943" cy="523220"/>
          </a:xfrm>
        </p:spPr>
        <p:txBody>
          <a:bodyPr wrap="square">
            <a:spAutoFit/>
          </a:bodyPr>
          <a:lstStyle/>
          <a:p>
            <a:r>
              <a:rPr lang="en-GB" sz="2800" b="1" dirty="0">
                <a:latin typeface="Arial" panose="020B0604020202020204" pitchFamily="34" charset="0"/>
                <a:cs typeface="Arial" panose="020B0604020202020204" pitchFamily="34" charset="0"/>
              </a:rPr>
              <a:t>Setting up for success – Virtual Nursing</a:t>
            </a:r>
          </a:p>
        </p:txBody>
      </p:sp>
      <p:grpSp>
        <p:nvGrpSpPr>
          <p:cNvPr id="80" name="Group 79">
            <a:extLst>
              <a:ext uri="{FF2B5EF4-FFF2-40B4-BE49-F238E27FC236}">
                <a16:creationId xmlns:a16="http://schemas.microsoft.com/office/drawing/2014/main" id="{A1D5D9E7-BB80-C618-419E-26A2CFB3E3C0}"/>
              </a:ext>
            </a:extLst>
          </p:cNvPr>
          <p:cNvGrpSpPr/>
          <p:nvPr/>
        </p:nvGrpSpPr>
        <p:grpSpPr>
          <a:xfrm>
            <a:off x="615419" y="1321950"/>
            <a:ext cx="2535314" cy="1920240"/>
            <a:chOff x="716732" y="1585520"/>
            <a:chExt cx="3380419" cy="2560320"/>
          </a:xfrm>
        </p:grpSpPr>
        <p:sp>
          <p:nvSpPr>
            <p:cNvPr id="73" name="Rounded Rectangle 72">
              <a:extLst>
                <a:ext uri="{FF2B5EF4-FFF2-40B4-BE49-F238E27FC236}">
                  <a16:creationId xmlns:a16="http://schemas.microsoft.com/office/drawing/2014/main" id="{4FBEF021-716A-5748-D1DC-621522486444}"/>
                </a:ext>
              </a:extLst>
            </p:cNvPr>
            <p:cNvSpPr/>
            <p:nvPr/>
          </p:nvSpPr>
          <p:spPr>
            <a:xfrm>
              <a:off x="716732" y="1585520"/>
              <a:ext cx="3380419" cy="2560320"/>
            </a:xfrm>
            <a:prstGeom prst="roundRect">
              <a:avLst>
                <a:gd name="adj" fmla="val 1458"/>
              </a:avLst>
            </a:prstGeom>
            <a:solidFill>
              <a:schemeClr val="bg1">
                <a:alpha val="70000"/>
              </a:schemeClr>
            </a:solidFill>
            <a:ln w="12700">
              <a:gradFill>
                <a:gsLst>
                  <a:gs pos="0">
                    <a:schemeClr val="accent2">
                      <a:lumMod val="75000"/>
                    </a:schemeClr>
                  </a:gs>
                  <a:gs pos="100000">
                    <a:schemeClr val="accent2"/>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a:bodyPr>
            <a:lstStyle/>
            <a:p>
              <a:pPr defTabSz="685800">
                <a:spcAft>
                  <a:spcPts val="450"/>
                </a:spcAft>
                <a:defRPr/>
              </a:pPr>
              <a:r>
                <a:rPr lang="en-US" cap="all" spc="-38">
                  <a:solidFill>
                    <a:schemeClr val="tx2"/>
                  </a:solidFill>
                </a:rPr>
                <a:t>Virtual nurses</a:t>
              </a:r>
            </a:p>
            <a:p>
              <a:pPr defTabSz="685800">
                <a:lnSpc>
                  <a:spcPct val="110000"/>
                </a:lnSpc>
                <a:spcAft>
                  <a:spcPts val="450"/>
                </a:spcAft>
                <a:defRPr/>
              </a:pPr>
              <a:r>
                <a:rPr lang="en-US" sz="1050">
                  <a:solidFill>
                    <a:schemeClr val="tx1"/>
                  </a:solidFill>
                </a:rPr>
                <a:t>At least two years of Med-Surg experience, preceptor and charge capable.</a:t>
              </a:r>
            </a:p>
            <a:p>
              <a:pPr defTabSz="685800">
                <a:lnSpc>
                  <a:spcPct val="110000"/>
                </a:lnSpc>
                <a:spcAft>
                  <a:spcPts val="450"/>
                </a:spcAft>
                <a:defRPr/>
              </a:pPr>
              <a:r>
                <a:rPr lang="en-US" sz="1050">
                  <a:solidFill>
                    <a:schemeClr val="tx1"/>
                  </a:solidFill>
                </a:rPr>
                <a:t>Current staff of the units going virtual.</a:t>
              </a:r>
            </a:p>
          </p:txBody>
        </p:sp>
        <p:pic>
          <p:nvPicPr>
            <p:cNvPr id="30" name="Graphic 29" descr="Hammer with solid fill">
              <a:extLst>
                <a:ext uri="{FF2B5EF4-FFF2-40B4-BE49-F238E27FC236}">
                  <a16:creationId xmlns:a16="http://schemas.microsoft.com/office/drawing/2014/main" id="{1F422107-8687-087B-B35B-F1735F2E9B9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85721" y="1743987"/>
              <a:ext cx="452962" cy="452962"/>
            </a:xfrm>
            <a:prstGeom prst="rect">
              <a:avLst/>
            </a:prstGeom>
          </p:spPr>
        </p:pic>
      </p:grpSp>
      <p:grpSp>
        <p:nvGrpSpPr>
          <p:cNvPr id="82" name="Group 81">
            <a:extLst>
              <a:ext uri="{FF2B5EF4-FFF2-40B4-BE49-F238E27FC236}">
                <a16:creationId xmlns:a16="http://schemas.microsoft.com/office/drawing/2014/main" id="{31F0418F-A60D-1197-5240-754A6AFCDBD3}"/>
              </a:ext>
            </a:extLst>
          </p:cNvPr>
          <p:cNvGrpSpPr/>
          <p:nvPr/>
        </p:nvGrpSpPr>
        <p:grpSpPr>
          <a:xfrm>
            <a:off x="5993268" y="1321950"/>
            <a:ext cx="2535314" cy="1920240"/>
            <a:chOff x="7952513" y="1585520"/>
            <a:chExt cx="3380419" cy="2560320"/>
          </a:xfrm>
        </p:grpSpPr>
        <p:sp>
          <p:nvSpPr>
            <p:cNvPr id="79" name="Rounded Rectangle 78">
              <a:extLst>
                <a:ext uri="{FF2B5EF4-FFF2-40B4-BE49-F238E27FC236}">
                  <a16:creationId xmlns:a16="http://schemas.microsoft.com/office/drawing/2014/main" id="{BB427023-EE0D-12BB-D786-BD0CCF4A0629}"/>
                </a:ext>
              </a:extLst>
            </p:cNvPr>
            <p:cNvSpPr/>
            <p:nvPr/>
          </p:nvSpPr>
          <p:spPr>
            <a:xfrm>
              <a:off x="7952513" y="1585520"/>
              <a:ext cx="3380419" cy="2560320"/>
            </a:xfrm>
            <a:prstGeom prst="roundRect">
              <a:avLst>
                <a:gd name="adj" fmla="val 1458"/>
              </a:avLst>
            </a:prstGeom>
            <a:solidFill>
              <a:schemeClr val="bg1">
                <a:alpha val="70000"/>
              </a:schemeClr>
            </a:solidFill>
            <a:ln w="12700">
              <a:gradFill>
                <a:gsLst>
                  <a:gs pos="0">
                    <a:schemeClr val="accent1">
                      <a:lumMod val="75000"/>
                    </a:schemeClr>
                  </a:gs>
                  <a:gs pos="100000">
                    <a:schemeClr val="accent1"/>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a:bodyPr>
            <a:lstStyle/>
            <a:p>
              <a:pPr defTabSz="685800">
                <a:spcAft>
                  <a:spcPts val="450"/>
                </a:spcAft>
                <a:defRPr/>
              </a:pPr>
              <a:r>
                <a:rPr lang="en-US" cap="all" spc="-38">
                  <a:solidFill>
                    <a:schemeClr val="tx2"/>
                  </a:solidFill>
                </a:rPr>
                <a:t>Unit coverage</a:t>
              </a:r>
            </a:p>
            <a:p>
              <a:pPr defTabSz="685800">
                <a:lnSpc>
                  <a:spcPct val="110000"/>
                </a:lnSpc>
                <a:spcAft>
                  <a:spcPts val="450"/>
                </a:spcAft>
                <a:defRPr/>
              </a:pPr>
              <a:r>
                <a:rPr lang="en-US" sz="1050">
                  <a:solidFill>
                    <a:schemeClr val="tx1"/>
                  </a:solidFill>
                </a:rPr>
                <a:t>One Virtual Nurse covers two units, with the ability to cross-cover other Virtual Nurses as needed.</a:t>
              </a:r>
            </a:p>
            <a:p>
              <a:pPr defTabSz="685800">
                <a:lnSpc>
                  <a:spcPct val="110000"/>
                </a:lnSpc>
                <a:spcAft>
                  <a:spcPts val="450"/>
                </a:spcAft>
                <a:defRPr/>
              </a:pPr>
              <a:r>
                <a:rPr lang="en-US" sz="1050">
                  <a:solidFill>
                    <a:schemeClr val="tx1"/>
                  </a:solidFill>
                </a:rPr>
                <a:t>Consistent Virtual Nurses covering the same units.</a:t>
              </a:r>
            </a:p>
          </p:txBody>
        </p:sp>
        <p:pic>
          <p:nvPicPr>
            <p:cNvPr id="27" name="Graphic 26" descr="Airplane with solid fill">
              <a:extLst>
                <a:ext uri="{FF2B5EF4-FFF2-40B4-BE49-F238E27FC236}">
                  <a16:creationId xmlns:a16="http://schemas.microsoft.com/office/drawing/2014/main" id="{BBD8F5D8-0E3F-C51F-C9D1-AD3C3843F4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21501" y="1743987"/>
              <a:ext cx="452962" cy="452962"/>
            </a:xfrm>
            <a:prstGeom prst="rect">
              <a:avLst/>
            </a:prstGeom>
          </p:spPr>
        </p:pic>
      </p:grpSp>
      <p:grpSp>
        <p:nvGrpSpPr>
          <p:cNvPr id="81" name="Group 80">
            <a:extLst>
              <a:ext uri="{FF2B5EF4-FFF2-40B4-BE49-F238E27FC236}">
                <a16:creationId xmlns:a16="http://schemas.microsoft.com/office/drawing/2014/main" id="{77A45B42-34C7-11D8-4412-809498B2A560}"/>
              </a:ext>
            </a:extLst>
          </p:cNvPr>
          <p:cNvGrpSpPr/>
          <p:nvPr/>
        </p:nvGrpSpPr>
        <p:grpSpPr>
          <a:xfrm>
            <a:off x="3304343" y="1321950"/>
            <a:ext cx="2535314" cy="1920240"/>
            <a:chOff x="4345152" y="1585520"/>
            <a:chExt cx="3380419" cy="2560320"/>
          </a:xfrm>
        </p:grpSpPr>
        <p:sp>
          <p:nvSpPr>
            <p:cNvPr id="77" name="Rounded Rectangle 76">
              <a:extLst>
                <a:ext uri="{FF2B5EF4-FFF2-40B4-BE49-F238E27FC236}">
                  <a16:creationId xmlns:a16="http://schemas.microsoft.com/office/drawing/2014/main" id="{A6698614-7350-1DA5-3381-F3667D185AF2}"/>
                </a:ext>
              </a:extLst>
            </p:cNvPr>
            <p:cNvSpPr/>
            <p:nvPr/>
          </p:nvSpPr>
          <p:spPr>
            <a:xfrm>
              <a:off x="4345152" y="1585520"/>
              <a:ext cx="3380419" cy="2560320"/>
            </a:xfrm>
            <a:prstGeom prst="roundRect">
              <a:avLst>
                <a:gd name="adj" fmla="val 1458"/>
              </a:avLst>
            </a:prstGeom>
            <a:solidFill>
              <a:schemeClr val="bg1">
                <a:alpha val="70000"/>
              </a:schemeClr>
            </a:solidFill>
            <a:ln w="12700">
              <a:gradFill>
                <a:gsLst>
                  <a:gs pos="0">
                    <a:schemeClr val="accent6">
                      <a:lumMod val="75000"/>
                    </a:schemeClr>
                  </a:gs>
                  <a:gs pos="100000">
                    <a:schemeClr val="accent6"/>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a:bodyPr>
            <a:lstStyle/>
            <a:p>
              <a:pPr defTabSz="685800">
                <a:spcAft>
                  <a:spcPts val="450"/>
                </a:spcAft>
                <a:defRPr/>
              </a:pPr>
              <a:r>
                <a:rPr lang="en-US" cap="all" spc="-38" dirty="0">
                  <a:solidFill>
                    <a:schemeClr val="tx2"/>
                  </a:solidFill>
                </a:rPr>
                <a:t>Staffing MODEL</a:t>
              </a:r>
            </a:p>
            <a:p>
              <a:pPr defTabSz="685800">
                <a:lnSpc>
                  <a:spcPct val="110000"/>
                </a:lnSpc>
                <a:spcAft>
                  <a:spcPts val="450"/>
                </a:spcAft>
                <a:defRPr/>
              </a:pPr>
              <a:r>
                <a:rPr lang="en-US" sz="1050" dirty="0">
                  <a:solidFill>
                    <a:schemeClr val="tx1"/>
                  </a:solidFill>
                </a:rPr>
                <a:t>Hybrid positions consisting of two virtual shifts and one on-unit shift per week.</a:t>
              </a:r>
            </a:p>
            <a:p>
              <a:pPr defTabSz="685800">
                <a:lnSpc>
                  <a:spcPct val="110000"/>
                </a:lnSpc>
                <a:spcAft>
                  <a:spcPts val="450"/>
                </a:spcAft>
                <a:defRPr/>
              </a:pPr>
              <a:r>
                <a:rPr lang="en-US" sz="1050" dirty="0">
                  <a:solidFill>
                    <a:schemeClr val="tx1"/>
                  </a:solidFill>
                </a:rPr>
                <a:t>Coverage from 7am – 7pm, 7-days a week, including weekends and holidays.</a:t>
              </a:r>
            </a:p>
          </p:txBody>
        </p:sp>
        <p:pic>
          <p:nvPicPr>
            <p:cNvPr id="9" name="Graphic 8" descr="Document with solid fill">
              <a:extLst>
                <a:ext uri="{FF2B5EF4-FFF2-40B4-BE49-F238E27FC236}">
                  <a16:creationId xmlns:a16="http://schemas.microsoft.com/office/drawing/2014/main" id="{40312F5E-7F5D-6D14-CD75-270957B1AF9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114140" y="1743987"/>
              <a:ext cx="452962" cy="452962"/>
            </a:xfrm>
            <a:prstGeom prst="rect">
              <a:avLst/>
            </a:prstGeom>
          </p:spPr>
        </p:pic>
      </p:grpSp>
      <p:grpSp>
        <p:nvGrpSpPr>
          <p:cNvPr id="90" name="Group 89">
            <a:extLst>
              <a:ext uri="{FF2B5EF4-FFF2-40B4-BE49-F238E27FC236}">
                <a16:creationId xmlns:a16="http://schemas.microsoft.com/office/drawing/2014/main" id="{97980823-D7BB-8BB0-9F58-D5204EF347F8}"/>
              </a:ext>
            </a:extLst>
          </p:cNvPr>
          <p:cNvGrpSpPr/>
          <p:nvPr/>
        </p:nvGrpSpPr>
        <p:grpSpPr>
          <a:xfrm>
            <a:off x="5993268" y="3398523"/>
            <a:ext cx="2535314" cy="1920240"/>
            <a:chOff x="716732" y="1585520"/>
            <a:chExt cx="3380419" cy="2560320"/>
          </a:xfrm>
        </p:grpSpPr>
        <p:sp>
          <p:nvSpPr>
            <p:cNvPr id="91" name="Rounded Rectangle 90">
              <a:extLst>
                <a:ext uri="{FF2B5EF4-FFF2-40B4-BE49-F238E27FC236}">
                  <a16:creationId xmlns:a16="http://schemas.microsoft.com/office/drawing/2014/main" id="{D2D4032B-F286-F2C2-0A5F-A9AD2A69A548}"/>
                </a:ext>
              </a:extLst>
            </p:cNvPr>
            <p:cNvSpPr/>
            <p:nvPr/>
          </p:nvSpPr>
          <p:spPr>
            <a:xfrm>
              <a:off x="716732" y="1585520"/>
              <a:ext cx="3380419" cy="2560320"/>
            </a:xfrm>
            <a:prstGeom prst="roundRect">
              <a:avLst>
                <a:gd name="adj" fmla="val 1458"/>
              </a:avLst>
            </a:prstGeom>
            <a:solidFill>
              <a:schemeClr val="bg1">
                <a:alpha val="70000"/>
              </a:schemeClr>
            </a:solidFill>
            <a:ln w="12700">
              <a:gradFill>
                <a:gsLst>
                  <a:gs pos="0">
                    <a:schemeClr val="accent2">
                      <a:lumMod val="75000"/>
                    </a:schemeClr>
                  </a:gs>
                  <a:gs pos="100000">
                    <a:schemeClr val="accent2"/>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a:bodyPr>
            <a:lstStyle/>
            <a:p>
              <a:pPr defTabSz="685800">
                <a:spcAft>
                  <a:spcPts val="450"/>
                </a:spcAft>
                <a:defRPr/>
              </a:pPr>
              <a:r>
                <a:rPr lang="en-US" cap="all" spc="-38" dirty="0">
                  <a:solidFill>
                    <a:schemeClr val="tx2"/>
                  </a:solidFill>
                </a:rPr>
                <a:t>Optimizations</a:t>
              </a:r>
            </a:p>
            <a:p>
              <a:pPr defTabSz="685800">
                <a:lnSpc>
                  <a:spcPct val="110000"/>
                </a:lnSpc>
                <a:spcAft>
                  <a:spcPts val="450"/>
                </a:spcAft>
                <a:defRPr/>
              </a:pPr>
              <a:r>
                <a:rPr lang="en-US" sz="1050" dirty="0">
                  <a:solidFill>
                    <a:schemeClr val="tx1"/>
                  </a:solidFill>
                </a:rPr>
                <a:t>Build tools within the electronic medical record to keep the Virtual Nursing workflow as similar to a bedside nurse as possible.</a:t>
              </a:r>
            </a:p>
          </p:txBody>
        </p:sp>
        <p:pic>
          <p:nvPicPr>
            <p:cNvPr id="92" name="Graphic 91" descr="Hammer with solid fill">
              <a:extLst>
                <a:ext uri="{FF2B5EF4-FFF2-40B4-BE49-F238E27FC236}">
                  <a16:creationId xmlns:a16="http://schemas.microsoft.com/office/drawing/2014/main" id="{83E2C381-AC98-FB2B-8E07-C9589A124FE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85721" y="1743987"/>
              <a:ext cx="452962" cy="452962"/>
            </a:xfrm>
            <a:prstGeom prst="rect">
              <a:avLst/>
            </a:prstGeom>
          </p:spPr>
        </p:pic>
      </p:grpSp>
      <p:grpSp>
        <p:nvGrpSpPr>
          <p:cNvPr id="93" name="Group 92">
            <a:extLst>
              <a:ext uri="{FF2B5EF4-FFF2-40B4-BE49-F238E27FC236}">
                <a16:creationId xmlns:a16="http://schemas.microsoft.com/office/drawing/2014/main" id="{A4A1EA81-1F45-82DB-C85C-9384A9E24862}"/>
              </a:ext>
            </a:extLst>
          </p:cNvPr>
          <p:cNvGrpSpPr/>
          <p:nvPr/>
        </p:nvGrpSpPr>
        <p:grpSpPr>
          <a:xfrm>
            <a:off x="3304343" y="3398523"/>
            <a:ext cx="2535314" cy="1920240"/>
            <a:chOff x="7952513" y="1585520"/>
            <a:chExt cx="3380419" cy="2560320"/>
          </a:xfrm>
        </p:grpSpPr>
        <p:sp>
          <p:nvSpPr>
            <p:cNvPr id="94" name="Rounded Rectangle 93">
              <a:extLst>
                <a:ext uri="{FF2B5EF4-FFF2-40B4-BE49-F238E27FC236}">
                  <a16:creationId xmlns:a16="http://schemas.microsoft.com/office/drawing/2014/main" id="{270DF9A4-3177-38D3-3138-6E71E754B06D}"/>
                </a:ext>
              </a:extLst>
            </p:cNvPr>
            <p:cNvSpPr/>
            <p:nvPr/>
          </p:nvSpPr>
          <p:spPr>
            <a:xfrm>
              <a:off x="7952513" y="1585520"/>
              <a:ext cx="3380419" cy="2560320"/>
            </a:xfrm>
            <a:prstGeom prst="roundRect">
              <a:avLst>
                <a:gd name="adj" fmla="val 1458"/>
              </a:avLst>
            </a:prstGeom>
            <a:solidFill>
              <a:schemeClr val="bg1">
                <a:alpha val="70000"/>
              </a:schemeClr>
            </a:solidFill>
            <a:ln w="12700">
              <a:gradFill>
                <a:gsLst>
                  <a:gs pos="0">
                    <a:schemeClr val="accent1">
                      <a:lumMod val="75000"/>
                    </a:schemeClr>
                  </a:gs>
                  <a:gs pos="100000">
                    <a:schemeClr val="accent4"/>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a:bodyPr>
            <a:lstStyle/>
            <a:p>
              <a:pPr defTabSz="685800">
                <a:spcAft>
                  <a:spcPts val="450"/>
                </a:spcAft>
                <a:defRPr/>
              </a:pPr>
              <a:r>
                <a:rPr lang="en-US" cap="all" spc="-38">
                  <a:solidFill>
                    <a:schemeClr val="tx2"/>
                  </a:solidFill>
                </a:rPr>
                <a:t>Metrics</a:t>
              </a:r>
            </a:p>
            <a:p>
              <a:pPr defTabSz="685800">
                <a:lnSpc>
                  <a:spcPct val="110000"/>
                </a:lnSpc>
                <a:spcAft>
                  <a:spcPts val="450"/>
                </a:spcAft>
                <a:defRPr/>
              </a:pPr>
              <a:r>
                <a:rPr lang="en-US" sz="1050">
                  <a:solidFill>
                    <a:schemeClr val="tx1"/>
                  </a:solidFill>
                </a:rPr>
                <a:t>Created a structure that includes Nursing Leadership, and Informatics with the purpose of establishing clear, definable and achievable metrics.</a:t>
              </a:r>
            </a:p>
          </p:txBody>
        </p:sp>
        <p:pic>
          <p:nvPicPr>
            <p:cNvPr id="95" name="Graphic 94" descr="Airplane with solid fill">
              <a:extLst>
                <a:ext uri="{FF2B5EF4-FFF2-40B4-BE49-F238E27FC236}">
                  <a16:creationId xmlns:a16="http://schemas.microsoft.com/office/drawing/2014/main" id="{CF44B8D9-AA71-705E-B6B1-404A1BC6473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721501" y="1743987"/>
              <a:ext cx="452962" cy="452962"/>
            </a:xfrm>
            <a:prstGeom prst="rect">
              <a:avLst/>
            </a:prstGeom>
          </p:spPr>
        </p:pic>
      </p:grpSp>
      <p:grpSp>
        <p:nvGrpSpPr>
          <p:cNvPr id="96" name="Group 95">
            <a:extLst>
              <a:ext uri="{FF2B5EF4-FFF2-40B4-BE49-F238E27FC236}">
                <a16:creationId xmlns:a16="http://schemas.microsoft.com/office/drawing/2014/main" id="{7C483C2C-FDD6-ABCA-3DF0-8A502191DE66}"/>
              </a:ext>
            </a:extLst>
          </p:cNvPr>
          <p:cNvGrpSpPr/>
          <p:nvPr/>
        </p:nvGrpSpPr>
        <p:grpSpPr>
          <a:xfrm>
            <a:off x="615418" y="3398523"/>
            <a:ext cx="2535314" cy="1920240"/>
            <a:chOff x="4345152" y="1585520"/>
            <a:chExt cx="3380419" cy="2560320"/>
          </a:xfrm>
        </p:grpSpPr>
        <p:sp>
          <p:nvSpPr>
            <p:cNvPr id="97" name="Rounded Rectangle 96">
              <a:extLst>
                <a:ext uri="{FF2B5EF4-FFF2-40B4-BE49-F238E27FC236}">
                  <a16:creationId xmlns:a16="http://schemas.microsoft.com/office/drawing/2014/main" id="{F7523613-D8DF-0F66-E3DA-E776C2757B8C}"/>
                </a:ext>
              </a:extLst>
            </p:cNvPr>
            <p:cNvSpPr/>
            <p:nvPr/>
          </p:nvSpPr>
          <p:spPr>
            <a:xfrm>
              <a:off x="4345152" y="1585520"/>
              <a:ext cx="3380419" cy="2560320"/>
            </a:xfrm>
            <a:prstGeom prst="roundRect">
              <a:avLst>
                <a:gd name="adj" fmla="val 1458"/>
              </a:avLst>
            </a:prstGeom>
            <a:solidFill>
              <a:schemeClr val="bg1">
                <a:alpha val="70000"/>
              </a:schemeClr>
            </a:solidFill>
            <a:ln w="12700">
              <a:gradFill>
                <a:gsLst>
                  <a:gs pos="0">
                    <a:schemeClr val="accent6">
                      <a:lumMod val="75000"/>
                    </a:schemeClr>
                  </a:gs>
                  <a:gs pos="100000">
                    <a:schemeClr val="accent6"/>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a:bodyPr>
            <a:lstStyle/>
            <a:p>
              <a:pPr defTabSz="685800">
                <a:spcAft>
                  <a:spcPts val="450"/>
                </a:spcAft>
                <a:defRPr/>
              </a:pPr>
              <a:r>
                <a:rPr lang="en-US" cap="all" spc="-38">
                  <a:solidFill>
                    <a:schemeClr val="tx2"/>
                  </a:solidFill>
                </a:rPr>
                <a:t>Communication</a:t>
              </a:r>
            </a:p>
            <a:p>
              <a:pPr defTabSz="685800">
                <a:lnSpc>
                  <a:spcPct val="110000"/>
                </a:lnSpc>
                <a:spcAft>
                  <a:spcPts val="450"/>
                </a:spcAft>
                <a:defRPr/>
              </a:pPr>
              <a:r>
                <a:rPr lang="en-US" sz="1050">
                  <a:solidFill>
                    <a:schemeClr val="tx1"/>
                  </a:solidFill>
                </a:rPr>
                <a:t>Clear and easy communication pathways between the Virtual Nurse and bedside teams.</a:t>
              </a:r>
            </a:p>
          </p:txBody>
        </p:sp>
        <p:pic>
          <p:nvPicPr>
            <p:cNvPr id="98" name="Graphic 97" descr="Document with solid fill">
              <a:extLst>
                <a:ext uri="{FF2B5EF4-FFF2-40B4-BE49-F238E27FC236}">
                  <a16:creationId xmlns:a16="http://schemas.microsoft.com/office/drawing/2014/main" id="{677AF83C-8EEF-3439-E8DA-64EC074521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114140" y="1743987"/>
              <a:ext cx="452962" cy="452962"/>
            </a:xfrm>
            <a:prstGeom prst="rect">
              <a:avLst/>
            </a:prstGeom>
          </p:spPr>
        </p:pic>
      </p:grpSp>
    </p:spTree>
    <p:extLst>
      <p:ext uri="{BB962C8B-B14F-4D97-AF65-F5344CB8AC3E}">
        <p14:creationId xmlns:p14="http://schemas.microsoft.com/office/powerpoint/2010/main" val="655912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3140-D71C-A6B8-60F6-6FA3518911AD}"/>
              </a:ext>
            </a:extLst>
          </p:cNvPr>
          <p:cNvSpPr>
            <a:spLocks noGrp="1"/>
          </p:cNvSpPr>
          <p:nvPr>
            <p:ph type="title"/>
          </p:nvPr>
        </p:nvSpPr>
        <p:spPr>
          <a:xfrm>
            <a:off x="411162" y="236133"/>
            <a:ext cx="8321675" cy="569913"/>
          </a:xfrm>
        </p:spPr>
        <p:txBody>
          <a:bodyPr rtlCol="0">
            <a:noAutofit/>
          </a:bodyPr>
          <a:lstStyle/>
          <a:p>
            <a:pPr fontAlgn="auto">
              <a:spcAft>
                <a:spcPts val="0"/>
              </a:spcAft>
              <a:defRPr/>
            </a:pPr>
            <a:r>
              <a:rPr lang="en-US" sz="2800" b="1" dirty="0">
                <a:latin typeface="Arial" panose="020B0604020202020204" pitchFamily="34" charset="0"/>
                <a:cs typeface="Arial" panose="020B0604020202020204" pitchFamily="34" charset="0"/>
              </a:rPr>
              <a:t>Technology Decision Points</a:t>
            </a:r>
          </a:p>
        </p:txBody>
      </p:sp>
      <p:sp>
        <p:nvSpPr>
          <p:cNvPr id="4" name="TextBox 3">
            <a:extLst>
              <a:ext uri="{FF2B5EF4-FFF2-40B4-BE49-F238E27FC236}">
                <a16:creationId xmlns:a16="http://schemas.microsoft.com/office/drawing/2014/main" id="{06D77F82-06F6-07D1-BF78-4FFC1867606E}"/>
              </a:ext>
            </a:extLst>
          </p:cNvPr>
          <p:cNvSpPr txBox="1"/>
          <p:nvPr/>
        </p:nvSpPr>
        <p:spPr>
          <a:xfrm>
            <a:off x="447675" y="927100"/>
            <a:ext cx="8696325" cy="4015971"/>
          </a:xfrm>
          <a:prstGeom prst="rect">
            <a:avLst/>
          </a:prstGeom>
          <a:noFill/>
        </p:spPr>
        <p:txBody>
          <a:bodyPr lIns="68580" tIns="34290" rIns="68580" bIns="34290">
            <a:spAutoFit/>
          </a:bodyPr>
          <a:lstStyle/>
          <a:p>
            <a:pPr marL="0" marR="0" lvl="0" indent="0" algn="l" defTabSz="457200" rtl="0" eaLnBrk="1" fontAlgn="auto" latinLnBrk="0" hangingPunct="1">
              <a:lnSpc>
                <a:spcPct val="110000"/>
              </a:lnSpc>
              <a:spcBef>
                <a:spcPts val="0"/>
              </a:spcBef>
              <a:spcAft>
                <a:spcPts val="900"/>
              </a:spcAft>
              <a:buClrTx/>
              <a:buSzTx/>
              <a:buFontTx/>
              <a:buNone/>
              <a:tabLst/>
              <a:defRPr/>
            </a:pPr>
            <a:r>
              <a:rPr kumimoji="0" lang="en-US" sz="18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Internal Request for Proposals (RFP)</a:t>
            </a:r>
          </a:p>
          <a:p>
            <a:pPr marL="285750" marR="0" lvl="0" indent="-285750" algn="l" defTabSz="457200" rtl="0" eaLnBrk="1" fontAlgn="auto" latinLnBrk="0" hangingPunct="1">
              <a:lnSpc>
                <a:spcPct val="11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Vetted Vendors with the focus on Omnichannel Solution for multiple use cases using an internal rubric </a:t>
            </a:r>
          </a:p>
          <a:p>
            <a:pPr marL="971550" marR="0" lvl="2" indent="-285750" algn="l" defTabSz="457200" rtl="0" eaLnBrk="1" fontAlgn="auto" latinLnBrk="0" hangingPunct="1">
              <a:lnSpc>
                <a:spcPct val="110000"/>
              </a:lnSpc>
              <a:spcBef>
                <a:spcPts val="0"/>
              </a:spcBef>
              <a:spcAft>
                <a:spcPts val="900"/>
              </a:spcAft>
              <a:buClrTx/>
              <a:buSzTx/>
              <a:buFont typeface="Courier New" panose="02070309020205020404" pitchFamily="49" charset="0"/>
              <a:buChar char="o"/>
              <a:tabLst/>
              <a:defRPr/>
            </a:pPr>
            <a:r>
              <a:rPr lang="en-US" dirty="0">
                <a:solidFill>
                  <a:prstClr val="black"/>
                </a:solidFill>
                <a:latin typeface="Arial" panose="020B0604020202020204" pitchFamily="34" charset="0"/>
                <a:cs typeface="Arial" panose="020B0604020202020204" pitchFamily="34" charset="0"/>
              </a:rPr>
              <a:t>Virtual Nursing, Virtual Observation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Tele-Consults</a:t>
            </a:r>
          </a:p>
          <a:p>
            <a:pPr marL="971550" marR="0" lvl="2" indent="-285750" algn="l" defTabSz="457200" rtl="0" eaLnBrk="1" fontAlgn="auto" latinLnBrk="0" hangingPunct="1">
              <a:lnSpc>
                <a:spcPct val="110000"/>
              </a:lnSpc>
              <a:spcBef>
                <a:spcPts val="0"/>
              </a:spcBef>
              <a:spcAft>
                <a:spcPts val="9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AI Embedded in platform and AI use cases (i.e. Fall Risk)</a:t>
            </a:r>
          </a:p>
          <a:p>
            <a:pPr marL="971550" marR="0" lvl="2" indent="-285750" algn="l" defTabSz="457200" rtl="0" eaLnBrk="1" fontAlgn="auto" latinLnBrk="0" hangingPunct="1">
              <a:lnSpc>
                <a:spcPct val="110000"/>
              </a:lnSpc>
              <a:spcBef>
                <a:spcPts val="0"/>
              </a:spcBef>
              <a:spcAft>
                <a:spcPts val="900"/>
              </a:spcAft>
              <a:buClrTx/>
              <a:buSzTx/>
              <a:buFont typeface="Courier New" panose="02070309020205020404" pitchFamily="49" charset="0"/>
              <a:buChar char="o"/>
              <a:tabLst/>
              <a:defRPr/>
            </a:pPr>
            <a:r>
              <a:rPr lang="en-US" dirty="0">
                <a:solidFill>
                  <a:prstClr val="black"/>
                </a:solidFill>
                <a:latin typeface="Arial" panose="020B0604020202020204" pitchFamily="34" charset="0"/>
                <a:cs typeface="Arial" panose="020B0604020202020204" pitchFamily="34" charset="0"/>
              </a:rPr>
              <a:t>Ability to incorporate Interpreter Services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971550" marR="0" lvl="2" indent="-285750" algn="l" defTabSz="457200" rtl="0" eaLnBrk="1" fontAlgn="auto" latinLnBrk="0" hangingPunct="1">
              <a:lnSpc>
                <a:spcPct val="110000"/>
              </a:lnSpc>
              <a:spcBef>
                <a:spcPts val="0"/>
              </a:spcBef>
              <a:spcAft>
                <a:spcPts val="9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Hardware and Software</a:t>
            </a:r>
          </a:p>
          <a:p>
            <a:pPr marL="971550" marR="0" lvl="2" indent="-285750" algn="l" defTabSz="457200" rtl="0" eaLnBrk="1" fontAlgn="auto" latinLnBrk="0" hangingPunct="1">
              <a:lnSpc>
                <a:spcPct val="110000"/>
              </a:lnSpc>
              <a:spcBef>
                <a:spcPts val="0"/>
              </a:spcBef>
              <a:spcAft>
                <a:spcPts val="9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Technology Support Models</a:t>
            </a:r>
          </a:p>
          <a:p>
            <a:pPr marL="971550" marR="0" lvl="2" indent="-285750" algn="l" defTabSz="457200" rtl="0" eaLnBrk="1" fontAlgn="auto" latinLnBrk="0" hangingPunct="1">
              <a:lnSpc>
                <a:spcPct val="110000"/>
              </a:lnSpc>
              <a:spcBef>
                <a:spcPts val="0"/>
              </a:spcBef>
              <a:spcAft>
                <a:spcPts val="900"/>
              </a:spcAft>
              <a:buClrTx/>
              <a:buSzTx/>
              <a:buFont typeface="Courier New" panose="02070309020205020404" pitchFamily="49" charset="0"/>
              <a:buChar char="o"/>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Dashboard and Metrics </a:t>
            </a:r>
          </a:p>
          <a:p>
            <a:pPr marL="57150" marR="0" lvl="0" indent="-285750" algn="l" defTabSz="457200" rtl="0" eaLnBrk="1" fontAlgn="auto" latinLnBrk="0" hangingPunct="1">
              <a:lnSpc>
                <a:spcPct val="110000"/>
              </a:lnSpc>
              <a:spcBef>
                <a:spcPts val="0"/>
              </a:spcBef>
              <a:spcAft>
                <a:spcPts val="9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Clinical Comparison of technology occurred during pilot phases</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Yu Gothic"/>
              <a:cs typeface="Arial" panose="020B0604020202020204" pitchFamily="34" charset="0"/>
            </a:endParaRPr>
          </a:p>
        </p:txBody>
      </p:sp>
      <p:pic>
        <p:nvPicPr>
          <p:cNvPr id="30724" name="Picture 10">
            <a:extLst>
              <a:ext uri="{FF2B5EF4-FFF2-40B4-BE49-F238E27FC236}">
                <a16:creationId xmlns:a16="http://schemas.microsoft.com/office/drawing/2014/main" id="{A86A3FB9-01D1-8B32-A363-619CC1C605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64125"/>
            <a:ext cx="9144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14819" y="1425600"/>
            <a:ext cx="2146014" cy="5066625"/>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endParaRPr lang="en-US" sz="1013">
              <a:solidFill>
                <a:prstClr val="black"/>
              </a:solidFill>
              <a:latin typeface="Calibri"/>
            </a:endParaRPr>
          </a:p>
          <a:p>
            <a:pPr algn="ctr" defTabSz="257175">
              <a:defRPr/>
            </a:pPr>
            <a:endParaRPr lang="en-US" sz="1013">
              <a:solidFill>
                <a:prstClr val="black"/>
              </a:solidFill>
              <a:latin typeface="Calibri"/>
            </a:endParaRPr>
          </a:p>
          <a:p>
            <a:pPr algn="ctr" defTabSz="257175">
              <a:defRPr/>
            </a:pPr>
            <a:endParaRPr lang="en-US" sz="1013">
              <a:solidFill>
                <a:prstClr val="black"/>
              </a:solidFill>
              <a:latin typeface="Calibri"/>
            </a:endParaRPr>
          </a:p>
          <a:p>
            <a:pPr algn="ctr" defTabSz="257175">
              <a:defRPr/>
            </a:pPr>
            <a:endParaRPr lang="en-US" sz="1013">
              <a:solidFill>
                <a:prstClr val="black"/>
              </a:solidFill>
              <a:latin typeface="Calibri"/>
            </a:endParaRPr>
          </a:p>
        </p:txBody>
      </p:sp>
      <p:sp>
        <p:nvSpPr>
          <p:cNvPr id="7" name="Rectangle 6"/>
          <p:cNvSpPr/>
          <p:nvPr/>
        </p:nvSpPr>
        <p:spPr>
          <a:xfrm>
            <a:off x="3427954" y="1401828"/>
            <a:ext cx="2244605" cy="5136869"/>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endParaRPr lang="en-US" sz="1013">
              <a:solidFill>
                <a:prstClr val="white"/>
              </a:solidFill>
              <a:latin typeface="Calibri"/>
            </a:endParaRPr>
          </a:p>
        </p:txBody>
      </p:sp>
      <p:sp>
        <p:nvSpPr>
          <p:cNvPr id="8" name="Rectangle 7"/>
          <p:cNvSpPr/>
          <p:nvPr/>
        </p:nvSpPr>
        <p:spPr>
          <a:xfrm>
            <a:off x="6358808" y="1401828"/>
            <a:ext cx="2244605" cy="5089323"/>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endParaRPr lang="en-US" sz="1013">
              <a:solidFill>
                <a:prstClr val="white"/>
              </a:solidFill>
              <a:latin typeface="Calibri"/>
            </a:endParaRPr>
          </a:p>
        </p:txBody>
      </p:sp>
      <p:sp>
        <p:nvSpPr>
          <p:cNvPr id="22" name="TextBox 21"/>
          <p:cNvSpPr txBox="1"/>
          <p:nvPr/>
        </p:nvSpPr>
        <p:spPr>
          <a:xfrm>
            <a:off x="6364578" y="1577909"/>
            <a:ext cx="2244672" cy="351623"/>
          </a:xfrm>
          <a:prstGeom prst="rect">
            <a:avLst/>
          </a:prstGeom>
          <a:solidFill>
            <a:schemeClr val="tx1">
              <a:lumMod val="10000"/>
              <a:lumOff val="90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stStyle>
          <a:p>
            <a:pPr defTabSz="257175">
              <a:defRPr/>
            </a:pPr>
            <a:r>
              <a:rPr lang="en-US" b="1">
                <a:solidFill>
                  <a:schemeClr val="tx1"/>
                </a:solidFill>
                <a:latin typeface="Calibri" panose="020F0502020204030204" pitchFamily="34" charset="0"/>
                <a:cs typeface="Calibri" panose="020F0502020204030204" pitchFamily="34" charset="0"/>
              </a:rPr>
              <a:t>Interventions</a:t>
            </a:r>
          </a:p>
        </p:txBody>
      </p:sp>
      <p:sp>
        <p:nvSpPr>
          <p:cNvPr id="20" name="TextBox 19"/>
          <p:cNvSpPr txBox="1"/>
          <p:nvPr/>
        </p:nvSpPr>
        <p:spPr>
          <a:xfrm>
            <a:off x="385462" y="1586934"/>
            <a:ext cx="2363326" cy="318344"/>
          </a:xfrm>
          <a:prstGeom prst="rect">
            <a:avLst/>
          </a:prstGeom>
          <a:solidFill>
            <a:schemeClr val="accent4">
              <a:lumMod val="40000"/>
              <a:lumOff val="60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257175">
              <a:defRPr/>
            </a:pPr>
            <a:r>
              <a:rPr lang="en-US" b="1">
                <a:solidFill>
                  <a:schemeClr val="tx1"/>
                </a:solidFill>
              </a:rPr>
              <a:t>SMART AIM</a:t>
            </a:r>
          </a:p>
        </p:txBody>
      </p:sp>
      <p:sp>
        <p:nvSpPr>
          <p:cNvPr id="21" name="TextBox 20"/>
          <p:cNvSpPr txBox="1"/>
          <p:nvPr/>
        </p:nvSpPr>
        <p:spPr>
          <a:xfrm>
            <a:off x="3421008" y="1566160"/>
            <a:ext cx="2146014" cy="301043"/>
          </a:xfrm>
          <a:prstGeom prst="rect">
            <a:avLst/>
          </a:prstGeom>
          <a:solidFill>
            <a:schemeClr val="tx1">
              <a:lumMod val="25000"/>
              <a:lumOff val="75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R="0" lvl="0" indent="0" algn="ctr" defTabSz="457200"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257175">
              <a:defRPr/>
            </a:pPr>
            <a:r>
              <a:rPr lang="en-US" b="1">
                <a:solidFill>
                  <a:schemeClr val="tx1"/>
                </a:solidFill>
              </a:rPr>
              <a:t>Primary Key Drivers</a:t>
            </a:r>
          </a:p>
        </p:txBody>
      </p:sp>
      <p:sp>
        <p:nvSpPr>
          <p:cNvPr id="11" name="Rectangle 10">
            <a:hlinkClick r:id="" action="ppaction://noaction"/>
          </p:cNvPr>
          <p:cNvSpPr/>
          <p:nvPr/>
        </p:nvSpPr>
        <p:spPr>
          <a:xfrm>
            <a:off x="3411914" y="2139174"/>
            <a:ext cx="2146014" cy="899500"/>
          </a:xfrm>
          <a:prstGeom prst="rect">
            <a:avLst/>
          </a:prstGeom>
          <a:solidFill>
            <a:schemeClr val="tx1">
              <a:lumMod val="25000"/>
              <a:lumOff val="75000"/>
            </a:schemeClr>
          </a:solidFill>
          <a:ln w="38100">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257175">
              <a:defRPr/>
            </a:pPr>
            <a:r>
              <a:rPr lang="en-US" sz="1200" b="1" dirty="0">
                <a:solidFill>
                  <a:srgbClr val="000000"/>
                </a:solidFill>
                <a:ea typeface="Calibri"/>
                <a:cs typeface="Calibri"/>
              </a:rPr>
              <a:t>Staff Outcomes and Satisfaction </a:t>
            </a:r>
          </a:p>
          <a:p>
            <a:pPr algn="ctr" defTabSz="257175">
              <a:defRPr/>
            </a:pPr>
            <a:r>
              <a:rPr lang="en-US" sz="1200" dirty="0">
                <a:solidFill>
                  <a:srgbClr val="000000"/>
                </a:solidFill>
                <a:ea typeface="Calibri"/>
                <a:cs typeface="Calibri"/>
              </a:rPr>
              <a:t>Virtual Nurse for Admission and Discharge Documentation</a:t>
            </a:r>
          </a:p>
          <a:p>
            <a:pPr algn="ctr" defTabSz="257175">
              <a:defRPr/>
            </a:pPr>
            <a:r>
              <a:rPr lang="en-US" sz="1200" dirty="0">
                <a:solidFill>
                  <a:schemeClr val="tx1"/>
                </a:solidFill>
                <a:ea typeface="Calibri"/>
                <a:cs typeface="Calibri"/>
                <a:hlinkClick r:id="rId3">
                  <a:extLst>
                    <a:ext uri="{A12FA001-AC4F-418D-AE19-62706E023703}">
                      <ahyp:hlinkClr xmlns:ahyp="http://schemas.microsoft.com/office/drawing/2018/hyperlinkcolor" val="tx"/>
                    </a:ext>
                  </a:extLst>
                </a:hlinkClick>
              </a:rPr>
              <a:t>Staff </a:t>
            </a:r>
            <a:r>
              <a:rPr lang="en-US" sz="1200" dirty="0">
                <a:solidFill>
                  <a:schemeClr val="tx1"/>
                </a:solidFill>
                <a:ea typeface="Calibri"/>
                <a:cs typeface="Calibri"/>
              </a:rPr>
              <a:t>Retention</a:t>
            </a:r>
            <a:r>
              <a:rPr lang="en-US" sz="1200" dirty="0">
                <a:solidFill>
                  <a:srgbClr val="000000"/>
                </a:solidFill>
                <a:ea typeface="Calibri"/>
                <a:cs typeface="Calibri"/>
              </a:rPr>
              <a:t>/Recruitmen</a:t>
            </a:r>
            <a:r>
              <a:rPr lang="en-US" sz="1050" dirty="0">
                <a:solidFill>
                  <a:srgbClr val="000000"/>
                </a:solidFill>
                <a:ea typeface="Calibri"/>
                <a:cs typeface="Calibri"/>
              </a:rPr>
              <a:t>t</a:t>
            </a:r>
            <a:endParaRPr lang="en-US" sz="1050" dirty="0">
              <a:solidFill>
                <a:prstClr val="black"/>
              </a:solidFill>
              <a:ea typeface="Calibri"/>
              <a:cs typeface="Arial"/>
            </a:endParaRPr>
          </a:p>
        </p:txBody>
      </p:sp>
      <p:sp>
        <p:nvSpPr>
          <p:cNvPr id="4" name="Left Bracket 3"/>
          <p:cNvSpPr/>
          <p:nvPr/>
        </p:nvSpPr>
        <p:spPr>
          <a:xfrm>
            <a:off x="6201279" y="2259545"/>
            <a:ext cx="183297" cy="1243617"/>
          </a:xfrm>
          <a:prstGeom prst="leftBracket">
            <a:avLst/>
          </a:prstGeom>
          <a:ln>
            <a:noFill/>
          </a:ln>
        </p:spPr>
        <p:style>
          <a:lnRef idx="2">
            <a:schemeClr val="accent1"/>
          </a:lnRef>
          <a:fillRef idx="0">
            <a:schemeClr val="accent1"/>
          </a:fillRef>
          <a:effectRef idx="1">
            <a:schemeClr val="accent1"/>
          </a:effectRef>
          <a:fontRef idx="minor">
            <a:schemeClr val="tx1"/>
          </a:fontRef>
        </p:style>
        <p:txBody>
          <a:bodyPr rtlCol="0" anchor="ctr"/>
          <a:lstStyle/>
          <a:p>
            <a:pPr algn="ctr" defTabSz="257175">
              <a:defRPr/>
            </a:pPr>
            <a:endParaRPr lang="en-US" sz="1013">
              <a:solidFill>
                <a:prstClr val="black"/>
              </a:solidFill>
              <a:latin typeface="Calibri"/>
            </a:endParaRPr>
          </a:p>
        </p:txBody>
      </p:sp>
      <p:sp>
        <p:nvSpPr>
          <p:cNvPr id="68" name="Rectangle 67">
            <a:hlinkClick r:id="" action="ppaction://noaction"/>
          </p:cNvPr>
          <p:cNvSpPr/>
          <p:nvPr/>
        </p:nvSpPr>
        <p:spPr>
          <a:xfrm>
            <a:off x="6384509" y="3319498"/>
            <a:ext cx="2244672" cy="846483"/>
          </a:xfrm>
          <a:prstGeom prst="rect">
            <a:avLst/>
          </a:prstGeom>
          <a:solidFill>
            <a:schemeClr val="tx1">
              <a:lumMod val="10000"/>
              <a:lumOff val="90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192881">
              <a:defRPr/>
            </a:pPr>
            <a:r>
              <a:rPr lang="en-US" sz="1200" b="1" dirty="0">
                <a:solidFill>
                  <a:schemeClr val="tx1"/>
                </a:solidFill>
                <a:ea typeface="Calibri"/>
                <a:cs typeface="Calibri"/>
              </a:rPr>
              <a:t>Develop operational workflows</a:t>
            </a:r>
          </a:p>
          <a:p>
            <a:pPr algn="ctr" defTabSz="192881">
              <a:defRPr/>
            </a:pPr>
            <a:r>
              <a:rPr lang="en-US" sz="1200" b="1" dirty="0">
                <a:solidFill>
                  <a:schemeClr val="tx1"/>
                </a:solidFill>
                <a:ea typeface="Calibri"/>
                <a:cs typeface="Calibri"/>
              </a:rPr>
              <a:t>Train staff on technology</a:t>
            </a:r>
          </a:p>
          <a:p>
            <a:pPr algn="ctr" defTabSz="192881">
              <a:defRPr/>
            </a:pPr>
            <a:r>
              <a:rPr lang="en-US" sz="1200" b="1" dirty="0">
                <a:solidFill>
                  <a:schemeClr val="tx1"/>
                </a:solidFill>
                <a:cs typeface="Calibri"/>
              </a:rPr>
              <a:t>Scripting for education </a:t>
            </a:r>
          </a:p>
        </p:txBody>
      </p:sp>
      <p:sp>
        <p:nvSpPr>
          <p:cNvPr id="14" name="Rectangle 13">
            <a:hlinkClick r:id="" action="ppaction://noaction"/>
            <a:extLst>
              <a:ext uri="{FF2B5EF4-FFF2-40B4-BE49-F238E27FC236}">
                <a16:creationId xmlns:a16="http://schemas.microsoft.com/office/drawing/2014/main" id="{7898123B-498E-4E30-C035-404C7BA1D944}"/>
              </a:ext>
            </a:extLst>
          </p:cNvPr>
          <p:cNvSpPr/>
          <p:nvPr/>
        </p:nvSpPr>
        <p:spPr>
          <a:xfrm>
            <a:off x="6384509" y="2748813"/>
            <a:ext cx="2244672" cy="410181"/>
          </a:xfrm>
          <a:prstGeom prst="rect">
            <a:avLst/>
          </a:prstGeom>
          <a:solidFill>
            <a:schemeClr val="tx1">
              <a:lumMod val="10000"/>
              <a:lumOff val="90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257175">
              <a:defRPr/>
            </a:pPr>
            <a:r>
              <a:rPr lang="en-US" sz="1200" b="1" dirty="0">
                <a:solidFill>
                  <a:schemeClr val="tx1"/>
                </a:solidFill>
                <a:ea typeface="Calibri"/>
                <a:cs typeface="Calibri"/>
              </a:rPr>
              <a:t>Order Technology</a:t>
            </a:r>
          </a:p>
          <a:p>
            <a:pPr algn="ctr" defTabSz="257175">
              <a:defRPr/>
            </a:pPr>
            <a:r>
              <a:rPr lang="en-US" sz="1200" b="1" dirty="0">
                <a:solidFill>
                  <a:schemeClr val="tx1"/>
                </a:solidFill>
                <a:ea typeface="Calibri"/>
                <a:cs typeface="Calibri"/>
              </a:rPr>
              <a:t>Install Technology</a:t>
            </a:r>
            <a:endParaRPr lang="en-US" sz="1200" b="1" dirty="0">
              <a:solidFill>
                <a:schemeClr val="tx1"/>
              </a:solidFill>
            </a:endParaRPr>
          </a:p>
        </p:txBody>
      </p:sp>
      <p:sp>
        <p:nvSpPr>
          <p:cNvPr id="15" name="Rectangle 14">
            <a:hlinkClick r:id="" action="ppaction://noaction"/>
            <a:extLst>
              <a:ext uri="{FF2B5EF4-FFF2-40B4-BE49-F238E27FC236}">
                <a16:creationId xmlns:a16="http://schemas.microsoft.com/office/drawing/2014/main" id="{AD9D94BB-FE6D-5469-DD21-85145ED5C85C}"/>
              </a:ext>
            </a:extLst>
          </p:cNvPr>
          <p:cNvSpPr/>
          <p:nvPr/>
        </p:nvSpPr>
        <p:spPr>
          <a:xfrm>
            <a:off x="6384509" y="4335192"/>
            <a:ext cx="2244606" cy="410181"/>
          </a:xfrm>
          <a:prstGeom prst="rect">
            <a:avLst/>
          </a:prstGeom>
          <a:solidFill>
            <a:schemeClr val="tx1">
              <a:lumMod val="10000"/>
              <a:lumOff val="90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192881">
              <a:defRPr/>
            </a:pPr>
            <a:r>
              <a:rPr lang="en-US" sz="1200" b="1" dirty="0">
                <a:solidFill>
                  <a:schemeClr val="tx1"/>
                </a:solidFill>
                <a:ea typeface="Calibri"/>
                <a:cs typeface="Calibri"/>
              </a:rPr>
              <a:t>Implement change management process</a:t>
            </a:r>
          </a:p>
        </p:txBody>
      </p:sp>
      <p:sp>
        <p:nvSpPr>
          <p:cNvPr id="3" name="Rectangle 2">
            <a:hlinkClick r:id="" action="ppaction://noaction"/>
            <a:extLst>
              <a:ext uri="{FF2B5EF4-FFF2-40B4-BE49-F238E27FC236}">
                <a16:creationId xmlns:a16="http://schemas.microsoft.com/office/drawing/2014/main" id="{08A82190-4120-2541-197B-DD6B935B6ADB}"/>
              </a:ext>
            </a:extLst>
          </p:cNvPr>
          <p:cNvSpPr/>
          <p:nvPr/>
        </p:nvSpPr>
        <p:spPr>
          <a:xfrm>
            <a:off x="3432696" y="4270960"/>
            <a:ext cx="2158646" cy="820205"/>
          </a:xfrm>
          <a:prstGeom prst="rect">
            <a:avLst/>
          </a:prstGeom>
          <a:solidFill>
            <a:schemeClr val="tx1">
              <a:lumMod val="25000"/>
              <a:lumOff val="75000"/>
            </a:schemeClr>
          </a:solidFill>
          <a:ln w="38100">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192881">
              <a:defRPr/>
            </a:pPr>
            <a:r>
              <a:rPr lang="en-US" sz="1200" b="1">
                <a:solidFill>
                  <a:srgbClr val="000000"/>
                </a:solidFill>
                <a:ea typeface="Calibri"/>
                <a:cs typeface="Calibri"/>
              </a:rPr>
              <a:t>ROI</a:t>
            </a:r>
          </a:p>
          <a:p>
            <a:pPr algn="ctr" defTabSz="192881">
              <a:defRPr/>
            </a:pPr>
            <a:r>
              <a:rPr lang="en-US" sz="1200">
                <a:solidFill>
                  <a:srgbClr val="000000"/>
                </a:solidFill>
                <a:ea typeface="Calibri"/>
                <a:cs typeface="Calibri"/>
              </a:rPr>
              <a:t>Decrease Sitter Spend</a:t>
            </a:r>
          </a:p>
          <a:p>
            <a:pPr algn="ctr" defTabSz="192881">
              <a:defRPr/>
            </a:pPr>
            <a:r>
              <a:rPr lang="en-US" sz="1200">
                <a:solidFill>
                  <a:srgbClr val="000000"/>
                </a:solidFill>
                <a:ea typeface="Calibri"/>
                <a:cs typeface="Calibri"/>
              </a:rPr>
              <a:t> Decrease Travelers</a:t>
            </a:r>
          </a:p>
          <a:p>
            <a:pPr algn="ctr" defTabSz="192881">
              <a:defRPr/>
            </a:pPr>
            <a:r>
              <a:rPr lang="en-US" sz="1200">
                <a:solidFill>
                  <a:srgbClr val="000000"/>
                </a:solidFill>
                <a:ea typeface="Calibri"/>
                <a:cs typeface="Calibri"/>
              </a:rPr>
              <a:t>Decrease Incremental OT </a:t>
            </a:r>
          </a:p>
        </p:txBody>
      </p:sp>
      <p:sp>
        <p:nvSpPr>
          <p:cNvPr id="10" name="Rectangle 9">
            <a:hlinkClick r:id="" action="ppaction://noaction"/>
          </p:cNvPr>
          <p:cNvSpPr/>
          <p:nvPr/>
        </p:nvSpPr>
        <p:spPr>
          <a:xfrm>
            <a:off x="3399440" y="3124205"/>
            <a:ext cx="2180215" cy="1014465"/>
          </a:xfrm>
          <a:prstGeom prst="rect">
            <a:avLst/>
          </a:prstGeom>
          <a:solidFill>
            <a:schemeClr val="tx1">
              <a:lumMod val="25000"/>
              <a:lumOff val="75000"/>
            </a:schemeClr>
          </a:solidFill>
          <a:ln w="38100">
            <a:solidFill>
              <a:schemeClr val="bg2">
                <a:lumMod val="25000"/>
              </a:schemeClr>
            </a:solidFill>
          </a:ln>
        </p:spPr>
        <p:style>
          <a:lnRef idx="2">
            <a:schemeClr val="dk1"/>
          </a:lnRef>
          <a:fillRef idx="1">
            <a:schemeClr val="lt1"/>
          </a:fillRef>
          <a:effectRef idx="0">
            <a:schemeClr val="dk1"/>
          </a:effectRef>
          <a:fontRef idx="minor">
            <a:schemeClr val="dk1"/>
          </a:fontRef>
        </p:style>
        <p:txBody>
          <a:bodyPr lIns="68580" tIns="34290" rIns="68580" bIns="34290" rtlCol="0" anchor="ctr"/>
          <a:lstStyle/>
          <a:p>
            <a:pPr algn="ctr" defTabSz="342900">
              <a:defRPr/>
            </a:pPr>
            <a:r>
              <a:rPr lang="en-US" sz="1200" b="1">
                <a:solidFill>
                  <a:srgbClr val="000000"/>
                </a:solidFill>
                <a:ea typeface="Calibri"/>
                <a:cs typeface="Calibri"/>
              </a:rPr>
              <a:t>Patient Outcomes and Satisfaction ​</a:t>
            </a:r>
          </a:p>
          <a:p>
            <a:pPr algn="ctr" defTabSz="342900">
              <a:defRPr/>
            </a:pPr>
            <a:r>
              <a:rPr lang="en-US" sz="1200">
                <a:solidFill>
                  <a:srgbClr val="000000"/>
                </a:solidFill>
                <a:ea typeface="Calibri"/>
                <a:cs typeface="Arial"/>
              </a:rPr>
              <a:t>11am Discharges, </a:t>
            </a:r>
          </a:p>
          <a:p>
            <a:pPr algn="ctr" defTabSz="342900">
              <a:defRPr/>
            </a:pPr>
            <a:r>
              <a:rPr lang="en-US" sz="1200">
                <a:solidFill>
                  <a:srgbClr val="000000"/>
                </a:solidFill>
                <a:ea typeface="Calibri"/>
                <a:cs typeface="Segoe UI"/>
              </a:rPr>
              <a:t>Press Ganey</a:t>
            </a:r>
          </a:p>
          <a:p>
            <a:pPr algn="ctr" defTabSz="342900">
              <a:defRPr/>
            </a:pPr>
            <a:r>
              <a:rPr lang="en-US" sz="1200">
                <a:solidFill>
                  <a:srgbClr val="000000"/>
                </a:solidFill>
                <a:ea typeface="Calibri"/>
                <a:cs typeface="Segoe UI"/>
              </a:rPr>
              <a:t> HCAHPS</a:t>
            </a:r>
          </a:p>
        </p:txBody>
      </p:sp>
      <p:sp>
        <p:nvSpPr>
          <p:cNvPr id="27" name="Rectangle 26">
            <a:hlinkClick r:id="" action="ppaction://noaction"/>
            <a:extLst>
              <a:ext uri="{FF2B5EF4-FFF2-40B4-BE49-F238E27FC236}">
                <a16:creationId xmlns:a16="http://schemas.microsoft.com/office/drawing/2014/main" id="{9599FD49-C2BB-775A-D071-2037D3214367}"/>
              </a:ext>
            </a:extLst>
          </p:cNvPr>
          <p:cNvSpPr/>
          <p:nvPr/>
        </p:nvSpPr>
        <p:spPr>
          <a:xfrm>
            <a:off x="225911" y="2079145"/>
            <a:ext cx="2541833" cy="3863786"/>
          </a:xfrm>
          <a:prstGeom prst="rect">
            <a:avLst/>
          </a:prstGeom>
          <a:solidFill>
            <a:schemeClr val="accent4">
              <a:lumMod val="40000"/>
              <a:lumOff val="60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defTabSz="257175">
              <a:defRPr/>
            </a:pPr>
            <a:r>
              <a:rPr lang="en-US" sz="1200" b="1" dirty="0">
                <a:solidFill>
                  <a:schemeClr val="tx1"/>
                </a:solidFill>
              </a:rPr>
              <a:t>Implement a comprehensive inpatient virtual care solution for YNHHS utilizing an omni-channel technology solution </a:t>
            </a:r>
          </a:p>
          <a:p>
            <a:pPr marL="214313" indent="-214313" defTabSz="257175">
              <a:buFont typeface="Arial" panose="020B0604020202020204" pitchFamily="34" charset="0"/>
              <a:buChar char="•"/>
              <a:defRPr/>
            </a:pPr>
            <a:endParaRPr lang="en-US" sz="1200" b="1" dirty="0">
              <a:solidFill>
                <a:schemeClr val="tx1"/>
              </a:solidFill>
            </a:endParaRPr>
          </a:p>
          <a:p>
            <a:pPr defTabSz="257175">
              <a:defRPr/>
            </a:pPr>
            <a:r>
              <a:rPr lang="en-US" sz="1200" b="1" dirty="0">
                <a:solidFill>
                  <a:schemeClr val="tx1"/>
                </a:solidFill>
              </a:rPr>
              <a:t>Initial workflows to include Virtual Observation (1:12 ratio) and Virtual Nursing (1:50 ratio) to support admissions, patient education, hourly rounding and discharge </a:t>
            </a:r>
          </a:p>
          <a:p>
            <a:pPr marL="214313" indent="-214313" defTabSz="257175">
              <a:buFont typeface="Arial" panose="020B0604020202020204" pitchFamily="34" charset="0"/>
              <a:buChar char="•"/>
              <a:defRPr/>
            </a:pPr>
            <a:endParaRPr lang="en-US" sz="1200" b="1" dirty="0">
              <a:solidFill>
                <a:schemeClr val="tx1"/>
              </a:solidFill>
            </a:endParaRPr>
          </a:p>
          <a:p>
            <a:pPr defTabSz="257175">
              <a:defRPr/>
            </a:pPr>
            <a:r>
              <a:rPr lang="en-US" sz="1200" b="1" dirty="0">
                <a:solidFill>
                  <a:schemeClr val="tx1"/>
                </a:solidFill>
              </a:rPr>
              <a:t>60-day user acceptance before full roll-out  </a:t>
            </a:r>
            <a:endParaRPr lang="en-US" sz="1200" b="1" dirty="0">
              <a:solidFill>
                <a:schemeClr val="tx1"/>
              </a:solidFill>
              <a:ea typeface="Calibri"/>
              <a:cs typeface="Calibri"/>
            </a:endParaRPr>
          </a:p>
        </p:txBody>
      </p:sp>
      <p:sp>
        <p:nvSpPr>
          <p:cNvPr id="17" name="Rectangle 16">
            <a:hlinkClick r:id="" action="ppaction://noaction"/>
            <a:extLst>
              <a:ext uri="{FF2B5EF4-FFF2-40B4-BE49-F238E27FC236}">
                <a16:creationId xmlns:a16="http://schemas.microsoft.com/office/drawing/2014/main" id="{6854530D-1962-B74E-9F60-DBE5FD946C37}"/>
              </a:ext>
            </a:extLst>
          </p:cNvPr>
          <p:cNvSpPr/>
          <p:nvPr/>
        </p:nvSpPr>
        <p:spPr>
          <a:xfrm>
            <a:off x="3444383" y="5222585"/>
            <a:ext cx="2135271" cy="677373"/>
          </a:xfrm>
          <a:prstGeom prst="rect">
            <a:avLst/>
          </a:prstGeom>
          <a:solidFill>
            <a:schemeClr val="tx1">
              <a:lumMod val="25000"/>
              <a:lumOff val="75000"/>
            </a:schemeClr>
          </a:solidFill>
          <a:ln w="38100">
            <a:solidFill>
              <a:schemeClr val="bg2">
                <a:lumMod val="25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257175">
              <a:defRPr/>
            </a:pPr>
            <a:r>
              <a:rPr lang="en-US" sz="1200" b="1">
                <a:solidFill>
                  <a:srgbClr val="000000"/>
                </a:solidFill>
                <a:ea typeface="Calibri"/>
                <a:cs typeface="Calibri"/>
              </a:rPr>
              <a:t>Quality &amp; Safety</a:t>
            </a:r>
          </a:p>
          <a:p>
            <a:pPr algn="ctr" defTabSz="257175">
              <a:defRPr/>
            </a:pPr>
            <a:r>
              <a:rPr lang="en-US" sz="1200">
                <a:solidFill>
                  <a:srgbClr val="000000"/>
                </a:solidFill>
                <a:ea typeface="Calibri"/>
                <a:cs typeface="Calibri"/>
              </a:rPr>
              <a:t>Decrease Fall Risk</a:t>
            </a:r>
            <a:endParaRPr lang="en-US" sz="825">
              <a:solidFill>
                <a:prstClr val="black"/>
              </a:solidFill>
              <a:latin typeface="Calibri"/>
              <a:ea typeface="Calibri"/>
              <a:cs typeface="Calibri"/>
            </a:endParaRPr>
          </a:p>
        </p:txBody>
      </p:sp>
      <p:sp>
        <p:nvSpPr>
          <p:cNvPr id="23" name="Title 17">
            <a:extLst>
              <a:ext uri="{FF2B5EF4-FFF2-40B4-BE49-F238E27FC236}">
                <a16:creationId xmlns:a16="http://schemas.microsoft.com/office/drawing/2014/main" id="{ED756B89-4F37-DB89-10C3-FBCD9FFA725A}"/>
              </a:ext>
            </a:extLst>
          </p:cNvPr>
          <p:cNvSpPr txBox="1">
            <a:spLocks/>
          </p:cNvSpPr>
          <p:nvPr/>
        </p:nvSpPr>
        <p:spPr>
          <a:xfrm>
            <a:off x="404418" y="16859"/>
            <a:ext cx="7857110" cy="710130"/>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000" kern="1200" cap="all" spc="-50" baseline="0">
                <a:gradFill>
                  <a:gsLst>
                    <a:gs pos="0">
                      <a:schemeClr val="tx1"/>
                    </a:gs>
                    <a:gs pos="100000">
                      <a:schemeClr val="tx2"/>
                    </a:gs>
                  </a:gsLst>
                  <a:lin ang="16800000" scaled="0"/>
                </a:gradFill>
                <a:latin typeface="+mj-lt"/>
                <a:ea typeface="+mj-ea"/>
                <a:cs typeface="+mj-cs"/>
              </a:defRPr>
            </a:lvl1pPr>
          </a:lstStyle>
          <a:p>
            <a:pPr defTabSz="457200"/>
            <a:r>
              <a:rPr lang="en-GB" sz="1800" b="1" dirty="0">
                <a:solidFill>
                  <a:srgbClr val="002060"/>
                </a:solidFill>
                <a:latin typeface="Arial" panose="020B0604020202020204" pitchFamily="34" charset="0"/>
                <a:cs typeface="Arial" panose="020B0604020202020204" pitchFamily="34" charset="0"/>
              </a:rPr>
              <a:t>Inpatient Virtual Care business planning and development</a:t>
            </a:r>
          </a:p>
        </p:txBody>
      </p:sp>
      <p:sp>
        <p:nvSpPr>
          <p:cNvPr id="52" name="Rectangle 51">
            <a:hlinkClick r:id="" action="ppaction://noaction"/>
            <a:extLst>
              <a:ext uri="{FF2B5EF4-FFF2-40B4-BE49-F238E27FC236}">
                <a16:creationId xmlns:a16="http://schemas.microsoft.com/office/drawing/2014/main" id="{F1A2772D-2F2F-45D8-04B7-08C0CCC352F8}"/>
              </a:ext>
            </a:extLst>
          </p:cNvPr>
          <p:cNvSpPr/>
          <p:nvPr/>
        </p:nvSpPr>
        <p:spPr>
          <a:xfrm>
            <a:off x="6384510" y="4920470"/>
            <a:ext cx="2244605" cy="359621"/>
          </a:xfrm>
          <a:prstGeom prst="rect">
            <a:avLst/>
          </a:prstGeom>
          <a:solidFill>
            <a:schemeClr val="tx1">
              <a:lumMod val="10000"/>
              <a:lumOff val="90000"/>
            </a:schemeClr>
          </a:solidFill>
          <a:ln w="38100">
            <a:solidFill>
              <a:schemeClr val="bg2">
                <a:lumMod val="1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257175">
              <a:defRPr/>
            </a:pPr>
            <a:r>
              <a:rPr lang="en-US" sz="1200" b="1">
                <a:solidFill>
                  <a:schemeClr val="tx1"/>
                </a:solidFill>
              </a:rPr>
              <a:t>Identify and track metrics </a:t>
            </a:r>
            <a:r>
              <a:rPr lang="en-US" sz="1200" b="1">
                <a:solidFill>
                  <a:prstClr val="white"/>
                </a:solidFill>
                <a:ea typeface="Calibri"/>
                <a:cs typeface="Calibri"/>
              </a:rPr>
              <a:t>​</a:t>
            </a:r>
            <a:endParaRPr lang="en-US" sz="1200" b="1">
              <a:solidFill>
                <a:prstClr val="white"/>
              </a:solidFill>
            </a:endParaRPr>
          </a:p>
        </p:txBody>
      </p:sp>
      <p:sp>
        <p:nvSpPr>
          <p:cNvPr id="114" name="Right Brace 113">
            <a:extLst>
              <a:ext uri="{FF2B5EF4-FFF2-40B4-BE49-F238E27FC236}">
                <a16:creationId xmlns:a16="http://schemas.microsoft.com/office/drawing/2014/main" id="{01A58B68-DEC0-21B6-80A8-8C64D3564B8A}"/>
              </a:ext>
            </a:extLst>
          </p:cNvPr>
          <p:cNvSpPr/>
          <p:nvPr/>
        </p:nvSpPr>
        <p:spPr>
          <a:xfrm>
            <a:off x="2939603" y="2006553"/>
            <a:ext cx="365400" cy="3893405"/>
          </a:xfrm>
          <a:prstGeom prst="rightBrace">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sp>
        <p:nvSpPr>
          <p:cNvPr id="115" name="Right Brace 114">
            <a:extLst>
              <a:ext uri="{FF2B5EF4-FFF2-40B4-BE49-F238E27FC236}">
                <a16:creationId xmlns:a16="http://schemas.microsoft.com/office/drawing/2014/main" id="{D0216527-A38B-59D0-932E-DF27767AA15E}"/>
              </a:ext>
            </a:extLst>
          </p:cNvPr>
          <p:cNvSpPr/>
          <p:nvPr/>
        </p:nvSpPr>
        <p:spPr>
          <a:xfrm>
            <a:off x="5795511" y="2139174"/>
            <a:ext cx="422628" cy="3713497"/>
          </a:xfrm>
          <a:prstGeom prst="rightBrace">
            <a:avLst>
              <a:gd name="adj1" fmla="val 0"/>
              <a:gd name="adj2" fmla="val 50000"/>
            </a:avLst>
          </a:prstGeom>
          <a:ln/>
        </p:spPr>
        <p:style>
          <a:lnRef idx="3">
            <a:schemeClr val="dk1"/>
          </a:lnRef>
          <a:fillRef idx="0">
            <a:schemeClr val="dk1"/>
          </a:fillRef>
          <a:effectRef idx="2">
            <a:schemeClr val="dk1"/>
          </a:effectRef>
          <a:fontRef idx="minor">
            <a:schemeClr val="tx1"/>
          </a:fontRef>
        </p:style>
        <p:txBody>
          <a:bodyPr rtlCol="0" anchor="ctr"/>
          <a:lstStyle/>
          <a:p>
            <a:pPr algn="ctr"/>
            <a:endParaRPr lang="en-US" sz="1350"/>
          </a:p>
        </p:txBody>
      </p:sp>
    </p:spTree>
    <p:extLst>
      <p:ext uri="{BB962C8B-B14F-4D97-AF65-F5344CB8AC3E}">
        <p14:creationId xmlns:p14="http://schemas.microsoft.com/office/powerpoint/2010/main" val="1570196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388BF-F923-A2F8-97D3-D55DB54B9877}"/>
              </a:ext>
            </a:extLst>
          </p:cNvPr>
          <p:cNvSpPr>
            <a:spLocks noGrp="1"/>
          </p:cNvSpPr>
          <p:nvPr>
            <p:ph type="title"/>
          </p:nvPr>
        </p:nvSpPr>
        <p:spPr/>
        <p:txBody>
          <a:bodyPr>
            <a:normAutofit/>
          </a:bodyPr>
          <a:lstStyle/>
          <a:p>
            <a:r>
              <a:rPr lang="en-US" sz="2800" dirty="0">
                <a:latin typeface="Arial" panose="020B0604020202020204" pitchFamily="34" charset="0"/>
                <a:cs typeface="Arial" panose="020B0604020202020204" pitchFamily="34" charset="0"/>
              </a:rPr>
              <a:t>Roles and Responsibilities</a:t>
            </a:r>
          </a:p>
        </p:txBody>
      </p:sp>
      <p:graphicFrame>
        <p:nvGraphicFramePr>
          <p:cNvPr id="6" name="Content Placeholder 5">
            <a:extLst>
              <a:ext uri="{FF2B5EF4-FFF2-40B4-BE49-F238E27FC236}">
                <a16:creationId xmlns:a16="http://schemas.microsoft.com/office/drawing/2014/main" id="{6B22AB96-2789-D7B3-6B57-CA26A431590C}"/>
              </a:ext>
            </a:extLst>
          </p:cNvPr>
          <p:cNvGraphicFramePr>
            <a:graphicFrameLocks noGrp="1"/>
          </p:cNvGraphicFramePr>
          <p:nvPr>
            <p:ph idx="1"/>
            <p:extLst>
              <p:ext uri="{D42A27DB-BD31-4B8C-83A1-F6EECF244321}">
                <p14:modId xmlns:p14="http://schemas.microsoft.com/office/powerpoint/2010/main" val="2849863937"/>
              </p:ext>
            </p:extLst>
          </p:nvPr>
        </p:nvGraphicFramePr>
        <p:xfrm>
          <a:off x="268941" y="883508"/>
          <a:ext cx="8595360" cy="5196840"/>
        </p:xfrm>
        <a:graphic>
          <a:graphicData uri="http://schemas.openxmlformats.org/drawingml/2006/table">
            <a:tbl>
              <a:tblPr firstRow="1" bandRow="1">
                <a:tableStyleId>{5C22544A-7EE6-4342-B048-85BDC9FD1C3A}</a:tableStyleId>
              </a:tblPr>
              <a:tblGrid>
                <a:gridCol w="2452744">
                  <a:extLst>
                    <a:ext uri="{9D8B030D-6E8A-4147-A177-3AD203B41FA5}">
                      <a16:colId xmlns:a16="http://schemas.microsoft.com/office/drawing/2014/main" val="3804743292"/>
                    </a:ext>
                  </a:extLst>
                </a:gridCol>
                <a:gridCol w="6142616">
                  <a:extLst>
                    <a:ext uri="{9D8B030D-6E8A-4147-A177-3AD203B41FA5}">
                      <a16:colId xmlns:a16="http://schemas.microsoft.com/office/drawing/2014/main" val="3444880377"/>
                    </a:ext>
                  </a:extLst>
                </a:gridCol>
              </a:tblGrid>
              <a:tr h="370840">
                <a:tc>
                  <a:txBody>
                    <a:bodyPr/>
                    <a:lstStyle/>
                    <a:p>
                      <a:r>
                        <a:rPr lang="en-US" sz="1400">
                          <a:latin typeface="Arial" panose="020B0604020202020204" pitchFamily="34" charset="0"/>
                          <a:cs typeface="Arial" panose="020B0604020202020204" pitchFamily="34" charset="0"/>
                        </a:rPr>
                        <a:t>Role</a:t>
                      </a:r>
                    </a:p>
                  </a:txBody>
                  <a:tcPr/>
                </a:tc>
                <a:tc>
                  <a:txBody>
                    <a:bodyPr/>
                    <a:lstStyle/>
                    <a:p>
                      <a:r>
                        <a:rPr lang="en-US" dirty="0">
                          <a:latin typeface="Arial" panose="020B0604020202020204" pitchFamily="34" charset="0"/>
                          <a:cs typeface="Arial" panose="020B0604020202020204" pitchFamily="34" charset="0"/>
                        </a:rPr>
                        <a:t>Responsibility</a:t>
                      </a:r>
                    </a:p>
                  </a:txBody>
                  <a:tcPr/>
                </a:tc>
                <a:extLst>
                  <a:ext uri="{0D108BD9-81ED-4DB2-BD59-A6C34878D82A}">
                    <a16:rowId xmlns:a16="http://schemas.microsoft.com/office/drawing/2014/main" val="3722544038"/>
                  </a:ext>
                </a:extLst>
              </a:tr>
              <a:tr h="370840">
                <a:tc>
                  <a:txBody>
                    <a:bodyPr/>
                    <a:lstStyle/>
                    <a:p>
                      <a:r>
                        <a:rPr lang="en-US" sz="1400" b="1">
                          <a:latin typeface="Arial" panose="020B0604020202020204" pitchFamily="34" charset="0"/>
                          <a:cs typeface="Arial" panose="020B0604020202020204" pitchFamily="34" charset="0"/>
                        </a:rPr>
                        <a:t>CNOs</a:t>
                      </a:r>
                    </a:p>
                  </a:txBody>
                  <a:tcPr/>
                </a:tc>
                <a:tc>
                  <a:txBody>
                    <a:bodyPr/>
                    <a:lstStyle/>
                    <a:p>
                      <a:r>
                        <a:rPr lang="en-US" sz="1400" dirty="0">
                          <a:latin typeface="Arial" panose="020B0604020202020204" pitchFamily="34" charset="0"/>
                          <a:cs typeface="Arial" panose="020B0604020202020204" pitchFamily="34" charset="0"/>
                        </a:rPr>
                        <a:t>Leadership oversight for Virtual Nursing within their hospital</a:t>
                      </a:r>
                    </a:p>
                  </a:txBody>
                  <a:tcPr/>
                </a:tc>
                <a:extLst>
                  <a:ext uri="{0D108BD9-81ED-4DB2-BD59-A6C34878D82A}">
                    <a16:rowId xmlns:a16="http://schemas.microsoft.com/office/drawing/2014/main" val="2148968607"/>
                  </a:ext>
                </a:extLst>
              </a:tr>
              <a:tr h="370840">
                <a:tc>
                  <a:txBody>
                    <a:bodyPr/>
                    <a:lstStyle/>
                    <a:p>
                      <a:r>
                        <a:rPr lang="en-US" sz="1400" b="1">
                          <a:latin typeface="Arial" panose="020B0604020202020204" pitchFamily="34" charset="0"/>
                          <a:cs typeface="Arial" panose="020B0604020202020204" pitchFamily="34" charset="0"/>
                        </a:rPr>
                        <a:t>Accountable Leads</a:t>
                      </a:r>
                    </a:p>
                  </a:txBody>
                  <a:tcPr/>
                </a:tc>
                <a:tc>
                  <a:txBody>
                    <a:bodyPr/>
                    <a:lstStyle/>
                    <a:p>
                      <a:r>
                        <a:rPr lang="en-US" sz="1400" dirty="0">
                          <a:latin typeface="Arial" panose="020B0604020202020204" pitchFamily="34" charset="0"/>
                          <a:cs typeface="Arial" panose="020B0604020202020204" pitchFamily="34" charset="0"/>
                        </a:rPr>
                        <a:t>Executive Directors within nursing to provide leadership and direction for nursing workflows; Working in collaboration with IT Virtual Care team </a:t>
                      </a:r>
                    </a:p>
                  </a:txBody>
                  <a:tcPr/>
                </a:tc>
                <a:extLst>
                  <a:ext uri="{0D108BD9-81ED-4DB2-BD59-A6C34878D82A}">
                    <a16:rowId xmlns:a16="http://schemas.microsoft.com/office/drawing/2014/main" val="3753721693"/>
                  </a:ext>
                </a:extLst>
              </a:tr>
              <a:tr h="370840">
                <a:tc>
                  <a:txBody>
                    <a:bodyPr/>
                    <a:lstStyle/>
                    <a:p>
                      <a:r>
                        <a:rPr lang="en-US" sz="1400" b="1" dirty="0">
                          <a:latin typeface="Arial" panose="020B0604020202020204" pitchFamily="34" charset="0"/>
                          <a:cs typeface="Arial" panose="020B0604020202020204" pitchFamily="34" charset="0"/>
                        </a:rPr>
                        <a:t>Virtual Care Team Support Leads</a:t>
                      </a:r>
                    </a:p>
                  </a:txBody>
                  <a:tcPr/>
                </a:tc>
                <a:tc>
                  <a:txBody>
                    <a:bodyPr/>
                    <a:lstStyle/>
                    <a:p>
                      <a:r>
                        <a:rPr lang="en-US" sz="1400" dirty="0">
                          <a:latin typeface="Arial" panose="020B0604020202020204" pitchFamily="34" charset="0"/>
                          <a:cs typeface="Arial" panose="020B0604020202020204" pitchFamily="34" charset="0"/>
                        </a:rPr>
                        <a:t>Workflow experts</a:t>
                      </a:r>
                    </a:p>
                    <a:p>
                      <a:r>
                        <a:rPr lang="en-US" sz="1400" dirty="0">
                          <a:latin typeface="Arial" panose="020B0604020202020204" pitchFamily="34" charset="0"/>
                          <a:cs typeface="Arial" panose="020B0604020202020204" pitchFamily="34" charset="0"/>
                        </a:rPr>
                        <a:t>Workflow development, training development</a:t>
                      </a:r>
                    </a:p>
                    <a:p>
                      <a:r>
                        <a:rPr lang="en-US" sz="1400" dirty="0">
                          <a:latin typeface="Arial" panose="020B0604020202020204" pitchFamily="34" charset="0"/>
                          <a:cs typeface="Arial" panose="020B0604020202020204" pitchFamily="34" charset="0"/>
                        </a:rPr>
                        <a:t>Virtual Nursing staffing oversight in collaboration with nursing managers</a:t>
                      </a:r>
                    </a:p>
                    <a:p>
                      <a:r>
                        <a:rPr lang="en-US" sz="1400" dirty="0">
                          <a:latin typeface="Arial" panose="020B0604020202020204" pitchFamily="34" charset="0"/>
                          <a:cs typeface="Arial" panose="020B0604020202020204" pitchFamily="34" charset="0"/>
                        </a:rPr>
                        <a:t>Metric Dashboard development</a:t>
                      </a:r>
                    </a:p>
                    <a:p>
                      <a:r>
                        <a:rPr lang="en-US" sz="1400" dirty="0">
                          <a:latin typeface="Arial" panose="020B0604020202020204" pitchFamily="34" charset="0"/>
                          <a:cs typeface="Arial" panose="020B0604020202020204" pitchFamily="34" charset="0"/>
                        </a:rPr>
                        <a:t>Co-lead Business Planning and Development with stakeholders</a:t>
                      </a:r>
                    </a:p>
                  </a:txBody>
                  <a:tcPr/>
                </a:tc>
                <a:extLst>
                  <a:ext uri="{0D108BD9-81ED-4DB2-BD59-A6C34878D82A}">
                    <a16:rowId xmlns:a16="http://schemas.microsoft.com/office/drawing/2014/main" val="1578301488"/>
                  </a:ext>
                </a:extLst>
              </a:tr>
              <a:tr h="370840">
                <a:tc>
                  <a:txBody>
                    <a:bodyPr/>
                    <a:lstStyle/>
                    <a:p>
                      <a:r>
                        <a:rPr lang="en-US" sz="1400" b="1">
                          <a:latin typeface="Arial" panose="020B0604020202020204" pitchFamily="34" charset="0"/>
                          <a:cs typeface="Arial" panose="020B0604020202020204" pitchFamily="34" charset="0"/>
                        </a:rPr>
                        <a:t>Project Managers</a:t>
                      </a:r>
                    </a:p>
                  </a:txBody>
                  <a:tcPr/>
                </a:tc>
                <a:tc>
                  <a:txBody>
                    <a:bodyPr/>
                    <a:lstStyle/>
                    <a:p>
                      <a:r>
                        <a:rPr lang="en-US" sz="1400" dirty="0">
                          <a:latin typeface="Arial" panose="020B0604020202020204" pitchFamily="34" charset="0"/>
                          <a:cs typeface="Arial" panose="020B0604020202020204" pitchFamily="34" charset="0"/>
                        </a:rPr>
                        <a:t>Clinical Workflow experts</a:t>
                      </a:r>
                    </a:p>
                    <a:p>
                      <a:r>
                        <a:rPr lang="en-US" sz="1400" dirty="0">
                          <a:latin typeface="Arial" panose="020B0604020202020204" pitchFamily="34" charset="0"/>
                          <a:cs typeface="Arial" panose="020B0604020202020204" pitchFamily="34" charset="0"/>
                        </a:rPr>
                        <a:t>Collaborate on Workflow development</a:t>
                      </a:r>
                    </a:p>
                    <a:p>
                      <a:pPr lvl="0"/>
                      <a:r>
                        <a:rPr lang="en-US" sz="1400" dirty="0">
                          <a:latin typeface="Arial" panose="020B0604020202020204" pitchFamily="34" charset="0"/>
                          <a:cs typeface="Arial" panose="020B0604020202020204" pitchFamily="34" charset="0"/>
                        </a:rPr>
                        <a:t>Collaborate on job description, training materials, standard operating procedures,   playbooks and other materials</a:t>
                      </a:r>
                    </a:p>
                    <a:p>
                      <a:r>
                        <a:rPr lang="en-US" sz="1400" dirty="0">
                          <a:latin typeface="Arial" panose="020B0604020202020204" pitchFamily="34" charset="0"/>
                          <a:cs typeface="Arial" panose="020B0604020202020204" pitchFamily="34" charset="0"/>
                        </a:rPr>
                        <a:t>On-site with Bedside teams at go live</a:t>
                      </a:r>
                    </a:p>
                  </a:txBody>
                  <a:tcPr/>
                </a:tc>
                <a:extLst>
                  <a:ext uri="{0D108BD9-81ED-4DB2-BD59-A6C34878D82A}">
                    <a16:rowId xmlns:a16="http://schemas.microsoft.com/office/drawing/2014/main" val="3661680523"/>
                  </a:ext>
                </a:extLst>
              </a:tr>
              <a:tr h="370840">
                <a:tc>
                  <a:txBody>
                    <a:bodyPr/>
                    <a:lstStyle/>
                    <a:p>
                      <a:r>
                        <a:rPr lang="en-US" sz="1400" b="1" dirty="0">
                          <a:latin typeface="Arial" panose="020B0604020202020204" pitchFamily="34" charset="0"/>
                          <a:cs typeface="Arial" panose="020B0604020202020204" pitchFamily="34" charset="0"/>
                        </a:rPr>
                        <a:t>Clinical Leads – Nursing</a:t>
                      </a:r>
                    </a:p>
                  </a:txBody>
                  <a:tcPr/>
                </a:tc>
                <a:tc>
                  <a:txBody>
                    <a:bodyPr/>
                    <a:lstStyle/>
                    <a:p>
                      <a:r>
                        <a:rPr lang="en-US" sz="1400" dirty="0">
                          <a:latin typeface="Arial" panose="020B0604020202020204" pitchFamily="34" charset="0"/>
                          <a:cs typeface="Arial" panose="020B0604020202020204" pitchFamily="34" charset="0"/>
                        </a:rPr>
                        <a:t>Ensure effective use of Virtual Nurse by bedside teams</a:t>
                      </a:r>
                    </a:p>
                    <a:p>
                      <a:r>
                        <a:rPr lang="en-US" sz="1400" dirty="0">
                          <a:latin typeface="Arial" panose="020B0604020202020204" pitchFamily="34" charset="0"/>
                          <a:cs typeface="Arial" panose="020B0604020202020204" pitchFamily="34" charset="0"/>
                        </a:rPr>
                        <a:t>Lead manager between beside/virtual teams</a:t>
                      </a:r>
                    </a:p>
                    <a:p>
                      <a:r>
                        <a:rPr lang="en-US" sz="1400" dirty="0">
                          <a:latin typeface="Arial" panose="020B0604020202020204" pitchFamily="34" charset="0"/>
                          <a:cs typeface="Arial" panose="020B0604020202020204" pitchFamily="34" charset="0"/>
                        </a:rPr>
                        <a:t>Ensures metrics adherence </a:t>
                      </a:r>
                    </a:p>
                  </a:txBody>
                  <a:tcPr/>
                </a:tc>
                <a:extLst>
                  <a:ext uri="{0D108BD9-81ED-4DB2-BD59-A6C34878D82A}">
                    <a16:rowId xmlns:a16="http://schemas.microsoft.com/office/drawing/2014/main" val="2254339224"/>
                  </a:ext>
                </a:extLst>
              </a:tr>
              <a:tr h="370840">
                <a:tc>
                  <a:txBody>
                    <a:bodyPr/>
                    <a:lstStyle/>
                    <a:p>
                      <a:r>
                        <a:rPr lang="en-US" sz="1400" b="1" dirty="0">
                          <a:latin typeface="Arial" panose="020B0604020202020204" pitchFamily="34" charset="0"/>
                          <a:cs typeface="Arial" panose="020B0604020202020204" pitchFamily="34" charset="0"/>
                        </a:rPr>
                        <a:t>Technical Support</a:t>
                      </a:r>
                    </a:p>
                  </a:txBody>
                  <a:tcPr/>
                </a:tc>
                <a:tc>
                  <a:txBody>
                    <a:bodyPr/>
                    <a:lstStyle/>
                    <a:p>
                      <a:r>
                        <a:rPr lang="en-US" sz="1400" dirty="0">
                          <a:latin typeface="Arial" panose="020B0604020202020204" pitchFamily="34" charset="0"/>
                          <a:cs typeface="Arial" panose="020B0604020202020204" pitchFamily="34" charset="0"/>
                        </a:rPr>
                        <a:t>Implementation of technical devices and ongoing technical support</a:t>
                      </a:r>
                    </a:p>
                  </a:txBody>
                  <a:tcPr/>
                </a:tc>
                <a:extLst>
                  <a:ext uri="{0D108BD9-81ED-4DB2-BD59-A6C34878D82A}">
                    <a16:rowId xmlns:a16="http://schemas.microsoft.com/office/drawing/2014/main" val="1544251653"/>
                  </a:ext>
                </a:extLst>
              </a:tr>
              <a:tr h="370840">
                <a:tc>
                  <a:txBody>
                    <a:bodyPr/>
                    <a:lstStyle/>
                    <a:p>
                      <a:r>
                        <a:rPr lang="en-US" sz="1400" b="1" dirty="0">
                          <a:latin typeface="Arial" panose="020B0604020202020204" pitchFamily="34" charset="0"/>
                          <a:cs typeface="Arial" panose="020B0604020202020204" pitchFamily="34" charset="0"/>
                        </a:rPr>
                        <a:t>Reporting/Data Analytics</a:t>
                      </a:r>
                    </a:p>
                  </a:txBody>
                  <a:tcPr/>
                </a:tc>
                <a:tc>
                  <a:txBody>
                    <a:bodyPr/>
                    <a:lstStyle/>
                    <a:p>
                      <a:r>
                        <a:rPr lang="en-US" sz="1400" dirty="0">
                          <a:latin typeface="Arial" panose="020B0604020202020204" pitchFamily="34" charset="0"/>
                          <a:cs typeface="Arial" panose="020B0604020202020204" pitchFamily="34" charset="0"/>
                        </a:rPr>
                        <a:t>Create metrics and reporting; Works closely with virtual care team to develop and then vetted thru the committee structure</a:t>
                      </a:r>
                    </a:p>
                  </a:txBody>
                  <a:tcPr/>
                </a:tc>
                <a:extLst>
                  <a:ext uri="{0D108BD9-81ED-4DB2-BD59-A6C34878D82A}">
                    <a16:rowId xmlns:a16="http://schemas.microsoft.com/office/drawing/2014/main" val="1448226584"/>
                  </a:ext>
                </a:extLst>
              </a:tr>
            </a:tbl>
          </a:graphicData>
        </a:graphic>
      </p:graphicFrame>
    </p:spTree>
    <p:extLst>
      <p:ext uri="{BB962C8B-B14F-4D97-AF65-F5344CB8AC3E}">
        <p14:creationId xmlns:p14="http://schemas.microsoft.com/office/powerpoint/2010/main" val="2385514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2A06D-6B02-6485-F440-44322FF9CA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0B6144-51D5-D212-F5A3-B6F166833728}"/>
              </a:ext>
            </a:extLst>
          </p:cNvPr>
          <p:cNvSpPr>
            <a:spLocks noGrp="1"/>
          </p:cNvSpPr>
          <p:nvPr>
            <p:ph type="title"/>
          </p:nvPr>
        </p:nvSpPr>
        <p:spPr>
          <a:xfrm>
            <a:off x="344094" y="140205"/>
            <a:ext cx="7821711" cy="529646"/>
          </a:xfrm>
          <a:solidFill>
            <a:schemeClr val="bg1"/>
          </a:solidFill>
        </p:spPr>
        <p:txBody>
          <a:bodyPr>
            <a:noAutofit/>
          </a:bodyPr>
          <a:lstStyle/>
          <a:p>
            <a:r>
              <a:rPr lang="en-US" sz="2800">
                <a:solidFill>
                  <a:srgbClr val="003A70"/>
                </a:solidFill>
              </a:rPr>
              <a:t>Governance Structure for Virtual Nursing Initiative</a:t>
            </a:r>
            <a:endParaRPr lang="en-US" sz="2800">
              <a:solidFill>
                <a:srgbClr val="003A70"/>
              </a:solidFill>
              <a:latin typeface="+mn-lt"/>
            </a:endParaRPr>
          </a:p>
        </p:txBody>
      </p:sp>
      <p:sp>
        <p:nvSpPr>
          <p:cNvPr id="15" name="TextBox 14">
            <a:extLst>
              <a:ext uri="{FF2B5EF4-FFF2-40B4-BE49-F238E27FC236}">
                <a16:creationId xmlns:a16="http://schemas.microsoft.com/office/drawing/2014/main" id="{879E95A9-799B-98BA-18BA-B2934BA3B421}"/>
              </a:ext>
            </a:extLst>
          </p:cNvPr>
          <p:cNvSpPr txBox="1"/>
          <p:nvPr/>
        </p:nvSpPr>
        <p:spPr>
          <a:xfrm>
            <a:off x="464024" y="833603"/>
            <a:ext cx="4640238" cy="478272"/>
          </a:xfrm>
          <a:prstGeom prst="rect">
            <a:avLst/>
          </a:prstGeom>
          <a:noFill/>
        </p:spPr>
        <p:txBody>
          <a:bodyPr wrap="square">
            <a:spAutoFit/>
          </a:bodyPr>
          <a:lstStyle/>
          <a:p>
            <a:pPr>
              <a:lnSpc>
                <a:spcPct val="110000"/>
              </a:lnSpc>
              <a:spcAft>
                <a:spcPts val="900"/>
              </a:spcAft>
              <a:defRPr/>
            </a:pPr>
            <a:r>
              <a:rPr lang="en-US" sz="2400" b="1" dirty="0">
                <a:solidFill>
                  <a:srgbClr val="0070C0"/>
                </a:solidFill>
              </a:rPr>
              <a:t>Nursing Driven</a:t>
            </a:r>
            <a:endParaRPr lang="en-US" sz="2400" b="1" dirty="0"/>
          </a:p>
        </p:txBody>
      </p:sp>
      <p:sp>
        <p:nvSpPr>
          <p:cNvPr id="21" name="Rectangle 20">
            <a:extLst>
              <a:ext uri="{FF2B5EF4-FFF2-40B4-BE49-F238E27FC236}">
                <a16:creationId xmlns:a16="http://schemas.microsoft.com/office/drawing/2014/main" id="{8F980C95-3301-9CA7-57A5-CB84E833DFC9}"/>
              </a:ext>
            </a:extLst>
          </p:cNvPr>
          <p:cNvSpPr/>
          <p:nvPr/>
        </p:nvSpPr>
        <p:spPr>
          <a:xfrm>
            <a:off x="182790" y="4875211"/>
            <a:ext cx="2158738" cy="1764518"/>
          </a:xfrm>
          <a:prstGeom prst="rect">
            <a:avLst/>
          </a:prstGeom>
          <a:gradFill flip="none" rotWithShape="1">
            <a:gsLst>
              <a:gs pos="0">
                <a:schemeClr val="accent2">
                  <a:lumMod val="60000"/>
                  <a:lumOff val="40000"/>
                  <a:tint val="66000"/>
                  <a:satMod val="160000"/>
                </a:schemeClr>
              </a:gs>
              <a:gs pos="50000">
                <a:schemeClr val="accent2">
                  <a:lumMod val="60000"/>
                  <a:lumOff val="40000"/>
                  <a:tint val="44500"/>
                  <a:satMod val="160000"/>
                </a:schemeClr>
              </a:gs>
              <a:gs pos="100000">
                <a:schemeClr val="accent2">
                  <a:lumMod val="60000"/>
                  <a:lumOff val="40000"/>
                  <a:tint val="23500"/>
                  <a:satMod val="16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rPr>
              <a:t>Role descriptions, hiring criteria, Competency Based Orientation (CBO)</a:t>
            </a:r>
          </a:p>
          <a:p>
            <a:pPr marL="285750" indent="-285750">
              <a:buFont typeface="Arial" panose="020B0604020202020204" pitchFamily="34" charset="0"/>
              <a:buChar char="•"/>
            </a:pPr>
            <a:r>
              <a:rPr lang="en-US" sz="1400" dirty="0">
                <a:solidFill>
                  <a:schemeClr val="tx1"/>
                </a:solidFill>
              </a:rPr>
              <a:t>Role responsibilities</a:t>
            </a:r>
          </a:p>
          <a:p>
            <a:pPr marL="285750" indent="-285750">
              <a:buFont typeface="Arial" panose="020B0604020202020204" pitchFamily="34" charset="0"/>
              <a:buChar char="•"/>
            </a:pPr>
            <a:r>
              <a:rPr lang="en-US" sz="1400" dirty="0">
                <a:solidFill>
                  <a:schemeClr val="tx1"/>
                </a:solidFill>
              </a:rPr>
              <a:t>Protocols &amp; procedures</a:t>
            </a:r>
          </a:p>
          <a:p>
            <a:pPr marL="285750" indent="-285750">
              <a:buFont typeface="Arial" panose="020B0604020202020204" pitchFamily="34" charset="0"/>
              <a:buChar char="•"/>
            </a:pPr>
            <a:r>
              <a:rPr lang="en-US" sz="1400" dirty="0">
                <a:solidFill>
                  <a:schemeClr val="tx1"/>
                </a:solidFill>
              </a:rPr>
              <a:t>Unit specific processes</a:t>
            </a:r>
          </a:p>
        </p:txBody>
      </p:sp>
      <p:sp>
        <p:nvSpPr>
          <p:cNvPr id="24" name="Rectangle 23">
            <a:extLst>
              <a:ext uri="{FF2B5EF4-FFF2-40B4-BE49-F238E27FC236}">
                <a16:creationId xmlns:a16="http://schemas.microsoft.com/office/drawing/2014/main" id="{CDB0B6A0-3EEC-96BE-55F0-2645EED2A84B}"/>
              </a:ext>
            </a:extLst>
          </p:cNvPr>
          <p:cNvSpPr/>
          <p:nvPr/>
        </p:nvSpPr>
        <p:spPr>
          <a:xfrm>
            <a:off x="2341528" y="3947190"/>
            <a:ext cx="2158738" cy="1764518"/>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rPr>
              <a:t>Oversee project execution</a:t>
            </a:r>
          </a:p>
          <a:p>
            <a:pPr marL="285750" indent="-285750">
              <a:buFont typeface="Arial" panose="020B0604020202020204" pitchFamily="34" charset="0"/>
              <a:buChar char="•"/>
            </a:pPr>
            <a:r>
              <a:rPr lang="en-US" sz="1400" dirty="0">
                <a:solidFill>
                  <a:schemeClr val="tx1"/>
                </a:solidFill>
              </a:rPr>
              <a:t>Integrate processes into daily operations</a:t>
            </a:r>
          </a:p>
          <a:p>
            <a:pPr marL="285750" indent="-285750">
              <a:buFont typeface="Arial" panose="020B0604020202020204" pitchFamily="34" charset="0"/>
              <a:buChar char="•"/>
            </a:pPr>
            <a:r>
              <a:rPr lang="en-US" sz="1400" dirty="0">
                <a:solidFill>
                  <a:schemeClr val="tx1"/>
                </a:solidFill>
              </a:rPr>
              <a:t>Ensure engagement of clinical nurses (Nursing Professional Governance)</a:t>
            </a:r>
            <a:endParaRPr lang="en-US" sz="1200" dirty="0">
              <a:solidFill>
                <a:schemeClr val="tx1"/>
              </a:solidFill>
            </a:endParaRPr>
          </a:p>
        </p:txBody>
      </p:sp>
      <p:sp>
        <p:nvSpPr>
          <p:cNvPr id="26" name="Rectangle 25">
            <a:extLst>
              <a:ext uri="{FF2B5EF4-FFF2-40B4-BE49-F238E27FC236}">
                <a16:creationId xmlns:a16="http://schemas.microsoft.com/office/drawing/2014/main" id="{BBBEF787-B814-2D37-1A52-7F7782982734}"/>
              </a:ext>
            </a:extLst>
          </p:cNvPr>
          <p:cNvSpPr/>
          <p:nvPr/>
        </p:nvSpPr>
        <p:spPr>
          <a:xfrm>
            <a:off x="4500266" y="3010752"/>
            <a:ext cx="2158738" cy="1764518"/>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rPr>
              <a:t>Integrate technology into nursing practice</a:t>
            </a:r>
          </a:p>
          <a:p>
            <a:pPr marL="285750" indent="-285750">
              <a:buFont typeface="Arial" panose="020B0604020202020204" pitchFamily="34" charset="0"/>
              <a:buChar char="•"/>
            </a:pPr>
            <a:r>
              <a:rPr lang="en-US" sz="1400" dirty="0">
                <a:solidFill>
                  <a:schemeClr val="tx1"/>
                </a:solidFill>
              </a:rPr>
              <a:t>Evaluate opportunities to expand activities of virtual nursing roles</a:t>
            </a:r>
          </a:p>
          <a:p>
            <a:pPr marL="285750" indent="-285750">
              <a:buFont typeface="Arial" panose="020B0604020202020204" pitchFamily="34" charset="0"/>
              <a:buChar char="•"/>
            </a:pPr>
            <a:r>
              <a:rPr lang="en-US" sz="1400" dirty="0">
                <a:solidFill>
                  <a:schemeClr val="tx1"/>
                </a:solidFill>
              </a:rPr>
              <a:t>Ensure alignment across system &amp; with interprofessional team</a:t>
            </a:r>
          </a:p>
        </p:txBody>
      </p:sp>
      <p:sp>
        <p:nvSpPr>
          <p:cNvPr id="20" name="Rectangle 19">
            <a:extLst>
              <a:ext uri="{FF2B5EF4-FFF2-40B4-BE49-F238E27FC236}">
                <a16:creationId xmlns:a16="http://schemas.microsoft.com/office/drawing/2014/main" id="{FCEA3DBE-75BC-141D-D8AD-8DA3CD1089A8}"/>
              </a:ext>
            </a:extLst>
          </p:cNvPr>
          <p:cNvSpPr/>
          <p:nvPr/>
        </p:nvSpPr>
        <p:spPr>
          <a:xfrm>
            <a:off x="182790" y="3947190"/>
            <a:ext cx="2158738" cy="928021"/>
          </a:xfrm>
          <a:prstGeom prst="rect">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Clinical Operations Group</a:t>
            </a:r>
          </a:p>
        </p:txBody>
      </p:sp>
      <p:sp>
        <p:nvSpPr>
          <p:cNvPr id="23" name="Rectangle 22">
            <a:extLst>
              <a:ext uri="{FF2B5EF4-FFF2-40B4-BE49-F238E27FC236}">
                <a16:creationId xmlns:a16="http://schemas.microsoft.com/office/drawing/2014/main" id="{8435D687-8FD2-803C-9715-F17F0EAB6F7F}"/>
              </a:ext>
            </a:extLst>
          </p:cNvPr>
          <p:cNvSpPr/>
          <p:nvPr/>
        </p:nvSpPr>
        <p:spPr>
          <a:xfrm>
            <a:off x="2341528" y="3019169"/>
            <a:ext cx="2158738" cy="928021"/>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Virtual Nursing Strategy Working Group</a:t>
            </a:r>
          </a:p>
        </p:txBody>
      </p:sp>
      <p:sp>
        <p:nvSpPr>
          <p:cNvPr id="25" name="Rectangle 24">
            <a:extLst>
              <a:ext uri="{FF2B5EF4-FFF2-40B4-BE49-F238E27FC236}">
                <a16:creationId xmlns:a16="http://schemas.microsoft.com/office/drawing/2014/main" id="{36F80804-FDBE-470C-D44A-E22375BC9690}"/>
              </a:ext>
            </a:extLst>
          </p:cNvPr>
          <p:cNvSpPr/>
          <p:nvPr/>
        </p:nvSpPr>
        <p:spPr>
          <a:xfrm>
            <a:off x="4500266" y="2082731"/>
            <a:ext cx="2158738" cy="928021"/>
          </a:xfrm>
          <a:prstGeom prst="rect">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Re-Imagining Nursing Care Model Redesign Pillar Team</a:t>
            </a:r>
          </a:p>
        </p:txBody>
      </p:sp>
      <p:sp>
        <p:nvSpPr>
          <p:cNvPr id="28" name="Rectangle 27">
            <a:extLst>
              <a:ext uri="{FF2B5EF4-FFF2-40B4-BE49-F238E27FC236}">
                <a16:creationId xmlns:a16="http://schemas.microsoft.com/office/drawing/2014/main" id="{C1BBEDEF-1600-40E7-CEA2-A6EF47BD1B18}"/>
              </a:ext>
            </a:extLst>
          </p:cNvPr>
          <p:cNvSpPr/>
          <p:nvPr/>
        </p:nvSpPr>
        <p:spPr>
          <a:xfrm>
            <a:off x="6659004" y="2082731"/>
            <a:ext cx="2248328" cy="1764518"/>
          </a:xfrm>
          <a:prstGeom prst="rect">
            <a:avLst/>
          </a:prstGeom>
          <a:gradFill flip="none" rotWithShape="1">
            <a:gsLst>
              <a:gs pos="0">
                <a:schemeClr val="tx2">
                  <a:lumMod val="60000"/>
                  <a:lumOff val="40000"/>
                  <a:tint val="66000"/>
                  <a:satMod val="160000"/>
                </a:schemeClr>
              </a:gs>
              <a:gs pos="50000">
                <a:schemeClr val="tx2">
                  <a:lumMod val="60000"/>
                  <a:lumOff val="40000"/>
                  <a:tint val="44500"/>
                  <a:satMod val="160000"/>
                </a:schemeClr>
              </a:gs>
              <a:gs pos="100000">
                <a:schemeClr val="tx2">
                  <a:lumMod val="60000"/>
                  <a:lumOff val="40000"/>
                  <a:tint val="23500"/>
                  <a:satMod val="160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pitchFamily="34" charset="0"/>
              <a:buChar char="•"/>
            </a:pPr>
            <a:r>
              <a:rPr lang="en-US" sz="1400" dirty="0">
                <a:solidFill>
                  <a:schemeClr val="tx1"/>
                </a:solidFill>
              </a:rPr>
              <a:t>Project scope, goals &amp; objectives</a:t>
            </a:r>
          </a:p>
          <a:p>
            <a:pPr marL="285750" indent="-285750">
              <a:buFont typeface="Arial" panose="020B0604020202020204" pitchFamily="34" charset="0"/>
              <a:buChar char="•"/>
            </a:pPr>
            <a:r>
              <a:rPr lang="en-US" sz="1400" dirty="0">
                <a:solidFill>
                  <a:schemeClr val="tx1"/>
                </a:solidFill>
              </a:rPr>
              <a:t>Budget, expenses, resources &amp; productivity</a:t>
            </a:r>
          </a:p>
          <a:p>
            <a:pPr marL="285750" indent="-285750">
              <a:buFont typeface="Arial" panose="020B0604020202020204" pitchFamily="34" charset="0"/>
              <a:buChar char="•"/>
            </a:pPr>
            <a:r>
              <a:rPr lang="en-US" sz="1400" dirty="0">
                <a:solidFill>
                  <a:schemeClr val="tx1"/>
                </a:solidFill>
              </a:rPr>
              <a:t>Establish outcome measures/KPIs</a:t>
            </a:r>
          </a:p>
          <a:p>
            <a:pPr marL="285750" indent="-285750">
              <a:buFont typeface="Arial" panose="020B0604020202020204" pitchFamily="34" charset="0"/>
              <a:buChar char="•"/>
            </a:pPr>
            <a:r>
              <a:rPr lang="en-US" sz="1400" dirty="0">
                <a:solidFill>
                  <a:schemeClr val="tx1"/>
                </a:solidFill>
              </a:rPr>
              <a:t>Policies</a:t>
            </a:r>
          </a:p>
        </p:txBody>
      </p:sp>
      <p:sp>
        <p:nvSpPr>
          <p:cNvPr id="29" name="Rectangle 28">
            <a:extLst>
              <a:ext uri="{FF2B5EF4-FFF2-40B4-BE49-F238E27FC236}">
                <a16:creationId xmlns:a16="http://schemas.microsoft.com/office/drawing/2014/main" id="{73479956-994F-DA10-A08E-119E18FCFA84}"/>
              </a:ext>
            </a:extLst>
          </p:cNvPr>
          <p:cNvSpPr/>
          <p:nvPr/>
        </p:nvSpPr>
        <p:spPr>
          <a:xfrm>
            <a:off x="6659024" y="1154710"/>
            <a:ext cx="2248308" cy="928021"/>
          </a:xfrm>
          <a:prstGeom prst="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Virtual Nursing Executive Steering Committee</a:t>
            </a:r>
          </a:p>
        </p:txBody>
      </p:sp>
    </p:spTree>
    <p:extLst>
      <p:ext uri="{BB962C8B-B14F-4D97-AF65-F5344CB8AC3E}">
        <p14:creationId xmlns:p14="http://schemas.microsoft.com/office/powerpoint/2010/main" val="225693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B531F-005B-D8D3-AF6B-333EC33E38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D88405-9231-92C9-3185-75D5484D1AF7}"/>
              </a:ext>
            </a:extLst>
          </p:cNvPr>
          <p:cNvSpPr>
            <a:spLocks noGrp="1"/>
          </p:cNvSpPr>
          <p:nvPr>
            <p:ph type="ctrTitle"/>
          </p:nvPr>
        </p:nvSpPr>
        <p:spPr/>
        <p:txBody>
          <a:bodyPr>
            <a:normAutofit fontScale="90000"/>
          </a:bodyPr>
          <a:lstStyle/>
          <a:p>
            <a:r>
              <a:rPr lang="en-US" dirty="0">
                <a:solidFill>
                  <a:schemeClr val="tx2"/>
                </a:solidFill>
              </a:rPr>
              <a:t>Workflow Operations</a:t>
            </a:r>
            <a:r>
              <a:rPr lang="en-US" sz="3200" b="1" dirty="0">
                <a:solidFill>
                  <a:schemeClr val="tx2"/>
                </a:solidFill>
              </a:rPr>
              <a:t>:</a:t>
            </a:r>
            <a:endParaRPr lang="en-US" dirty="0"/>
          </a:p>
        </p:txBody>
      </p:sp>
      <p:sp>
        <p:nvSpPr>
          <p:cNvPr id="3" name="Subtitle 2">
            <a:extLst>
              <a:ext uri="{FF2B5EF4-FFF2-40B4-BE49-F238E27FC236}">
                <a16:creationId xmlns:a16="http://schemas.microsoft.com/office/drawing/2014/main" id="{CC490EAE-6CA0-776E-037D-32AB774D2761}"/>
              </a:ext>
            </a:extLst>
          </p:cNvPr>
          <p:cNvSpPr>
            <a:spLocks noGrp="1"/>
          </p:cNvSpPr>
          <p:nvPr>
            <p:ph type="subTitle" idx="1"/>
          </p:nvPr>
        </p:nvSpPr>
        <p:spPr>
          <a:xfrm>
            <a:off x="685799" y="3075940"/>
            <a:ext cx="7500769" cy="1173331"/>
          </a:xfrm>
        </p:spPr>
        <p:txBody>
          <a:bodyPr>
            <a:normAutofit fontScale="40000" lnSpcReduction="20000"/>
          </a:bodyPr>
          <a:lstStyle/>
          <a:p>
            <a:pPr marL="342900" indent="-342900">
              <a:buFont typeface="Arial" panose="020B0604020202020204" pitchFamily="34" charset="0"/>
              <a:buChar char="•"/>
            </a:pPr>
            <a:r>
              <a:rPr lang="en-US" sz="6000" dirty="0"/>
              <a:t>Day in the Life with the Virtual Care Model</a:t>
            </a:r>
          </a:p>
          <a:p>
            <a:pPr marL="342900" indent="-342900">
              <a:buFont typeface="Arial" panose="020B0604020202020204" pitchFamily="34" charset="0"/>
              <a:buChar char="•"/>
            </a:pPr>
            <a:r>
              <a:rPr lang="en-US" sz="6000" dirty="0"/>
              <a:t>Staffing Models</a:t>
            </a:r>
          </a:p>
          <a:p>
            <a:pPr marL="342900" indent="-342900">
              <a:buFont typeface="Arial" panose="020B0604020202020204" pitchFamily="34" charset="0"/>
              <a:buChar char="•"/>
            </a:pPr>
            <a:r>
              <a:rPr lang="en-US" sz="6000" dirty="0"/>
              <a:t>Implementation Playbook</a:t>
            </a:r>
          </a:p>
          <a:p>
            <a:endParaRPr lang="en-US" dirty="0"/>
          </a:p>
        </p:txBody>
      </p:sp>
    </p:spTree>
    <p:extLst>
      <p:ext uri="{BB962C8B-B14F-4D97-AF65-F5344CB8AC3E}">
        <p14:creationId xmlns:p14="http://schemas.microsoft.com/office/powerpoint/2010/main" val="2554405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92"/>
            <a:ext cx="8229600" cy="1143000"/>
          </a:xfrm>
        </p:spPr>
        <p:txBody>
          <a:bodyPr/>
          <a:lstStyle/>
          <a:p>
            <a:r>
              <a:rPr lang="en-US" b="1"/>
              <a:t>Admissions &amp; Discharge focus</a:t>
            </a:r>
          </a:p>
        </p:txBody>
      </p:sp>
      <p:sp>
        <p:nvSpPr>
          <p:cNvPr id="6" name="Oval 5">
            <a:extLst>
              <a:ext uri="{FF2B5EF4-FFF2-40B4-BE49-F238E27FC236}">
                <a16:creationId xmlns:a16="http://schemas.microsoft.com/office/drawing/2014/main" id="{877004CE-FD0F-D378-69AD-E4579CB83952}"/>
              </a:ext>
            </a:extLst>
          </p:cNvPr>
          <p:cNvSpPr/>
          <p:nvPr/>
        </p:nvSpPr>
        <p:spPr>
          <a:xfrm>
            <a:off x="597158" y="1350433"/>
            <a:ext cx="5138058" cy="3476086"/>
          </a:xfrm>
          <a:prstGeom prst="ellipse">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AA049A52-15C5-8179-AB82-513442F1C346}"/>
              </a:ext>
            </a:extLst>
          </p:cNvPr>
          <p:cNvSpPr/>
          <p:nvPr/>
        </p:nvSpPr>
        <p:spPr>
          <a:xfrm>
            <a:off x="3396343" y="1350432"/>
            <a:ext cx="5290457" cy="3476087"/>
          </a:xfrm>
          <a:prstGeom prst="ellipse">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DCCE42F4-9743-974A-2360-49E172B3F661}"/>
              </a:ext>
            </a:extLst>
          </p:cNvPr>
          <p:cNvSpPr txBox="1"/>
          <p:nvPr/>
        </p:nvSpPr>
        <p:spPr>
          <a:xfrm>
            <a:off x="988660" y="1951058"/>
            <a:ext cx="2699657"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Virtual Nurse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Admissions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Discharge planning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Discharge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Chart audits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Nurse mentoring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Patient acuity support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94EF169-DD8C-0049-77DF-1D697FA62D28}"/>
              </a:ext>
            </a:extLst>
          </p:cNvPr>
          <p:cNvSpPr txBox="1"/>
          <p:nvPr/>
        </p:nvSpPr>
        <p:spPr>
          <a:xfrm>
            <a:off x="5797420" y="2174610"/>
            <a:ext cx="2954694"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Bedside Nurse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Physical assessment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Medication administration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Hands-on care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Procedural care</a:t>
            </a:r>
          </a:p>
        </p:txBody>
      </p:sp>
      <p:sp>
        <p:nvSpPr>
          <p:cNvPr id="11" name="TextBox 10">
            <a:extLst>
              <a:ext uri="{FF2B5EF4-FFF2-40B4-BE49-F238E27FC236}">
                <a16:creationId xmlns:a16="http://schemas.microsoft.com/office/drawing/2014/main" id="{629C4C3C-9013-6A4A-95F4-47F5F7DB674E}"/>
              </a:ext>
            </a:extLst>
          </p:cNvPr>
          <p:cNvSpPr txBox="1"/>
          <p:nvPr/>
        </p:nvSpPr>
        <p:spPr>
          <a:xfrm>
            <a:off x="3458547" y="1997685"/>
            <a:ext cx="2226905" cy="203132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Patient rounding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Patient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Care plan updates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Pain reassessment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Interdisciplinary rounds</a:t>
            </a:r>
          </a:p>
        </p:txBody>
      </p:sp>
      <p:sp>
        <p:nvSpPr>
          <p:cNvPr id="3" name="TextBox 2">
            <a:extLst>
              <a:ext uri="{FF2B5EF4-FFF2-40B4-BE49-F238E27FC236}">
                <a16:creationId xmlns:a16="http://schemas.microsoft.com/office/drawing/2014/main" id="{1D0B0C1B-0525-D62B-EB6B-0C0A1C09E7DA}"/>
              </a:ext>
            </a:extLst>
          </p:cNvPr>
          <p:cNvSpPr txBox="1"/>
          <p:nvPr/>
        </p:nvSpPr>
        <p:spPr>
          <a:xfrm>
            <a:off x="283013" y="4922348"/>
            <a:ext cx="857797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Admission &amp; Discharge focus</a:t>
            </a:r>
          </a:p>
        </p:txBody>
      </p:sp>
      <p:sp>
        <p:nvSpPr>
          <p:cNvPr id="4" name="TextBox 3">
            <a:extLst>
              <a:ext uri="{FF2B5EF4-FFF2-40B4-BE49-F238E27FC236}">
                <a16:creationId xmlns:a16="http://schemas.microsoft.com/office/drawing/2014/main" id="{FFF8984E-B07B-0AAC-DD61-03F6B97ECD92}"/>
              </a:ext>
            </a:extLst>
          </p:cNvPr>
          <p:cNvSpPr txBox="1"/>
          <p:nvPr/>
        </p:nvSpPr>
        <p:spPr>
          <a:xfrm>
            <a:off x="358220" y="4996980"/>
            <a:ext cx="4006390"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Anticipates admissions from the 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Perform the admission documentation (could be in the ED or inpatient room)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Patient orientation to the room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Handoff to floor nurse</a:t>
            </a:r>
          </a:p>
        </p:txBody>
      </p:sp>
      <p:sp>
        <p:nvSpPr>
          <p:cNvPr id="7" name="TextBox 6">
            <a:extLst>
              <a:ext uri="{FF2B5EF4-FFF2-40B4-BE49-F238E27FC236}">
                <a16:creationId xmlns:a16="http://schemas.microsoft.com/office/drawing/2014/main" id="{8BEC47A3-3348-25AC-7000-64206B7676B2}"/>
              </a:ext>
            </a:extLst>
          </p:cNvPr>
          <p:cNvSpPr txBox="1"/>
          <p:nvPr/>
        </p:nvSpPr>
        <p:spPr>
          <a:xfrm>
            <a:off x="4779392" y="4996980"/>
            <a:ext cx="4006390"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Anticipates discharges from chart review, charge nurse, and huddles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Chart review to ensure no discharge delays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Patient discharge instructions</a:t>
            </a:r>
          </a:p>
        </p:txBody>
      </p:sp>
    </p:spTree>
    <p:extLst>
      <p:ext uri="{BB962C8B-B14F-4D97-AF65-F5344CB8AC3E}">
        <p14:creationId xmlns:p14="http://schemas.microsoft.com/office/powerpoint/2010/main" val="115801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43779-DDEB-200E-85B9-4722869B7497}"/>
            </a:ext>
          </a:extLst>
        </p:cNvPr>
        <p:cNvGrpSpPr/>
        <p:nvPr/>
      </p:nvGrpSpPr>
      <p:grpSpPr>
        <a:xfrm>
          <a:off x="0" y="0"/>
          <a:ext cx="0" cy="0"/>
          <a:chOff x="0" y="0"/>
          <a:chExt cx="0" cy="0"/>
        </a:xfrm>
      </p:grpSpPr>
      <p:sp>
        <p:nvSpPr>
          <p:cNvPr id="45" name="Rounded Rectangle 44">
            <a:extLst>
              <a:ext uri="{FF2B5EF4-FFF2-40B4-BE49-F238E27FC236}">
                <a16:creationId xmlns:a16="http://schemas.microsoft.com/office/drawing/2014/main" id="{D2C4638F-9576-F70B-4E5F-9C077DF1A549}"/>
              </a:ext>
            </a:extLst>
          </p:cNvPr>
          <p:cNvSpPr/>
          <p:nvPr/>
        </p:nvSpPr>
        <p:spPr>
          <a:xfrm>
            <a:off x="374820" y="1086829"/>
            <a:ext cx="8320943" cy="5420402"/>
          </a:xfrm>
          <a:prstGeom prst="roundRect">
            <a:avLst>
              <a:gd name="adj" fmla="val 1458"/>
            </a:avLst>
          </a:prstGeom>
          <a:solidFill>
            <a:schemeClr val="bg1">
              <a:alpha val="70000"/>
            </a:schemeClr>
          </a:solidFill>
          <a:ln w="12700">
            <a:gradFill>
              <a:gsLst>
                <a:gs pos="0">
                  <a:schemeClr val="accent2">
                    <a:lumMod val="60000"/>
                    <a:lumOff val="40000"/>
                  </a:schemeClr>
                </a:gs>
                <a:gs pos="100000">
                  <a:schemeClr val="accent2">
                    <a:lumMod val="75000"/>
                  </a:schemeClr>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wrap="square" lIns="137160" tIns="342900" rIns="137160" bIns="137160" rtlCol="0" anchor="t">
            <a:noAutofit/>
          </a:bodyPr>
          <a:lstStyle/>
          <a:p>
            <a:pPr defTabSz="685800">
              <a:spcAft>
                <a:spcPts val="900"/>
              </a:spcAft>
              <a:defRPr/>
            </a:pPr>
            <a:endParaRPr lang="en-US" sz="2400" cap="all" spc="-38">
              <a:solidFill>
                <a:srgbClr val="C6F1F7"/>
              </a:solidFill>
              <a:latin typeface="+mj-lt"/>
            </a:endParaRPr>
          </a:p>
        </p:txBody>
      </p:sp>
      <p:sp>
        <p:nvSpPr>
          <p:cNvPr id="2" name="Title 1">
            <a:extLst>
              <a:ext uri="{FF2B5EF4-FFF2-40B4-BE49-F238E27FC236}">
                <a16:creationId xmlns:a16="http://schemas.microsoft.com/office/drawing/2014/main" id="{4E59329D-0492-2132-1059-C655942A7E9D}"/>
              </a:ext>
            </a:extLst>
          </p:cNvPr>
          <p:cNvSpPr>
            <a:spLocks noGrp="1"/>
          </p:cNvSpPr>
          <p:nvPr>
            <p:ph type="title"/>
          </p:nvPr>
        </p:nvSpPr>
        <p:spPr>
          <a:xfrm>
            <a:off x="379357" y="264268"/>
            <a:ext cx="8320943" cy="569476"/>
          </a:xfrm>
        </p:spPr>
        <p:txBody>
          <a:bodyPr>
            <a:normAutofit/>
          </a:bodyPr>
          <a:lstStyle/>
          <a:p>
            <a:r>
              <a:rPr lang="en-US" sz="2800" b="1">
                <a:latin typeface="Arial" panose="020B0604020202020204" pitchFamily="34" charset="0"/>
                <a:cs typeface="Arial" panose="020B0604020202020204" pitchFamily="34" charset="0"/>
              </a:rPr>
              <a:t>Day in the Life - Virtual Nurse</a:t>
            </a:r>
          </a:p>
        </p:txBody>
      </p:sp>
      <p:cxnSp>
        <p:nvCxnSpPr>
          <p:cNvPr id="24" name="Straight Connector 23">
            <a:extLst>
              <a:ext uri="{FF2B5EF4-FFF2-40B4-BE49-F238E27FC236}">
                <a16:creationId xmlns:a16="http://schemas.microsoft.com/office/drawing/2014/main" id="{71540DE8-072F-06A0-F694-33B809F0DA40}"/>
              </a:ext>
            </a:extLst>
          </p:cNvPr>
          <p:cNvCxnSpPr>
            <a:cxnSpLocks/>
          </p:cNvCxnSpPr>
          <p:nvPr/>
        </p:nvCxnSpPr>
        <p:spPr>
          <a:xfrm flipV="1">
            <a:off x="925340" y="3691852"/>
            <a:ext cx="5620316" cy="1313"/>
          </a:xfrm>
          <a:prstGeom prst="line">
            <a:avLst/>
          </a:prstGeom>
          <a:ln w="19050">
            <a:solidFill>
              <a:schemeClr val="tx2"/>
            </a:solidFill>
            <a:tailEnd type="arrow" w="lg" len="med"/>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FAD0F231-9FFA-9D28-AC73-81E40E0E37BF}"/>
              </a:ext>
            </a:extLst>
          </p:cNvPr>
          <p:cNvGrpSpPr/>
          <p:nvPr/>
        </p:nvGrpSpPr>
        <p:grpSpPr>
          <a:xfrm>
            <a:off x="4374461" y="2160669"/>
            <a:ext cx="185429" cy="1623896"/>
            <a:chOff x="8148103" y="2109125"/>
            <a:chExt cx="247238" cy="2165194"/>
          </a:xfrm>
        </p:grpSpPr>
        <p:cxnSp>
          <p:nvCxnSpPr>
            <p:cNvPr id="26" name="Straight Connector 25">
              <a:extLst>
                <a:ext uri="{FF2B5EF4-FFF2-40B4-BE49-F238E27FC236}">
                  <a16:creationId xmlns:a16="http://schemas.microsoft.com/office/drawing/2014/main" id="{9F3DD072-0288-F255-9952-9850A41F7024}"/>
                </a:ext>
              </a:extLst>
            </p:cNvPr>
            <p:cNvCxnSpPr>
              <a:cxnSpLocks/>
              <a:stCxn id="28" idx="0"/>
            </p:cNvCxnSpPr>
            <p:nvPr/>
          </p:nvCxnSpPr>
          <p:spPr>
            <a:xfrm flipH="1" flipV="1">
              <a:off x="8269955" y="2109125"/>
              <a:ext cx="1767" cy="1917958"/>
            </a:xfrm>
            <a:prstGeom prst="line">
              <a:avLst/>
            </a:prstGeom>
            <a:ln w="19050">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484C7FDC-FDD3-329D-92B4-1D9A6E6D6D45}"/>
                </a:ext>
              </a:extLst>
            </p:cNvPr>
            <p:cNvSpPr/>
            <p:nvPr/>
          </p:nvSpPr>
          <p:spPr>
            <a:xfrm>
              <a:off x="8148103" y="4027083"/>
              <a:ext cx="247238" cy="247236"/>
            </a:xfrm>
            <a:prstGeom prst="roundRect">
              <a:avLst>
                <a:gd name="adj" fmla="val 50000"/>
              </a:avLst>
            </a:prstGeom>
            <a:solidFill>
              <a:schemeClr val="bg1"/>
            </a:solidFill>
            <a:ln w="19050">
              <a:solidFill>
                <a:schemeClr val="accent6"/>
              </a:solidFill>
            </a:ln>
            <a:effectLst>
              <a:outerShdw dist="50800" dir="8100000" algn="tr" rotWithShape="0">
                <a:schemeClr val="accent6">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grpSp>
        <p:nvGrpSpPr>
          <p:cNvPr id="29" name="Group 28">
            <a:extLst>
              <a:ext uri="{FF2B5EF4-FFF2-40B4-BE49-F238E27FC236}">
                <a16:creationId xmlns:a16="http://schemas.microsoft.com/office/drawing/2014/main" id="{C8F1B945-EBE6-8A8C-63D6-25C5A44B7874}"/>
              </a:ext>
            </a:extLst>
          </p:cNvPr>
          <p:cNvGrpSpPr/>
          <p:nvPr/>
        </p:nvGrpSpPr>
        <p:grpSpPr>
          <a:xfrm>
            <a:off x="830245" y="1276039"/>
            <a:ext cx="1687409" cy="2564806"/>
            <a:chOff x="4342026" y="1012982"/>
            <a:chExt cx="2250122" cy="3419740"/>
          </a:xfrm>
        </p:grpSpPr>
        <p:cxnSp>
          <p:nvCxnSpPr>
            <p:cNvPr id="30" name="Straight Connector 29">
              <a:extLst>
                <a:ext uri="{FF2B5EF4-FFF2-40B4-BE49-F238E27FC236}">
                  <a16:creationId xmlns:a16="http://schemas.microsoft.com/office/drawing/2014/main" id="{39781373-746A-285E-E6B1-5E09C4CDE51A}"/>
                </a:ext>
              </a:extLst>
            </p:cNvPr>
            <p:cNvCxnSpPr>
              <a:cxnSpLocks/>
              <a:stCxn id="32" idx="0"/>
            </p:cNvCxnSpPr>
            <p:nvPr/>
          </p:nvCxnSpPr>
          <p:spPr>
            <a:xfrm flipV="1">
              <a:off x="4467024" y="2104631"/>
              <a:ext cx="3091" cy="1921074"/>
            </a:xfrm>
            <a:prstGeom prst="line">
              <a:avLst/>
            </a:prstGeom>
            <a:ln w="19050">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FFE7D325-ABCE-BF21-4C58-5822B9E149F9}"/>
                </a:ext>
              </a:extLst>
            </p:cNvPr>
            <p:cNvSpPr txBox="1"/>
            <p:nvPr/>
          </p:nvSpPr>
          <p:spPr>
            <a:xfrm>
              <a:off x="4522842" y="1012982"/>
              <a:ext cx="2069306" cy="3419740"/>
            </a:xfrm>
            <a:prstGeom prst="rect">
              <a:avLst/>
            </a:prstGeom>
            <a:noFill/>
          </p:spPr>
          <p:txBody>
            <a:bodyPr wrap="square" rtlCol="0">
              <a:spAutoFit/>
            </a:bodyPr>
            <a:lstStyle/>
            <a:p>
              <a:pPr>
                <a:spcAft>
                  <a:spcPts val="450"/>
                </a:spcAft>
              </a:pPr>
              <a:r>
                <a:rPr lang="en-US" dirty="0">
                  <a:solidFill>
                    <a:schemeClr val="tx2"/>
                  </a:solidFill>
                  <a:ea typeface="Yu Gothic" panose="020B0400000000000000" pitchFamily="34" charset="-128"/>
                  <a:cs typeface="Segoe UI" panose="020B0502040204020203" pitchFamily="34" charset="0"/>
                </a:rPr>
                <a:t>7-7:30AM</a:t>
              </a:r>
            </a:p>
            <a:p>
              <a:pPr marL="257175" indent="-257175">
                <a:spcAft>
                  <a:spcPts val="450"/>
                </a:spcAft>
                <a:buFont typeface="Arial" panose="020B0604020202020204" pitchFamily="34" charset="0"/>
                <a:buChar char="•"/>
              </a:pPr>
              <a:r>
                <a:rPr lang="en-US" sz="1350" dirty="0">
                  <a:solidFill>
                    <a:schemeClr val="tx2"/>
                  </a:solidFill>
                  <a:ea typeface="Yu Gothic" panose="020B0400000000000000" pitchFamily="34" charset="-128"/>
                  <a:cs typeface="Segoe UI" panose="020B0502040204020203" pitchFamily="34" charset="0"/>
                </a:rPr>
                <a:t>Sign into Virtual Nursing role</a:t>
              </a:r>
            </a:p>
            <a:p>
              <a:pPr marL="257175" indent="-257175">
                <a:spcAft>
                  <a:spcPts val="450"/>
                </a:spcAft>
                <a:buFont typeface="Arial" panose="020B0604020202020204" pitchFamily="34" charset="0"/>
                <a:buChar char="•"/>
              </a:pPr>
              <a:r>
                <a:rPr lang="en-US" sz="1350" dirty="0">
                  <a:solidFill>
                    <a:schemeClr val="tx2"/>
                  </a:solidFill>
                  <a:ea typeface="Yu Gothic" panose="020B0400000000000000" pitchFamily="34" charset="-128"/>
                  <a:cs typeface="Segoe UI" panose="020B0502040204020203" pitchFamily="34" charset="0"/>
                </a:rPr>
                <a:t>Check in with Charge Nurse</a:t>
              </a:r>
            </a:p>
            <a:p>
              <a:pPr marL="257175" indent="-257175">
                <a:spcAft>
                  <a:spcPts val="450"/>
                </a:spcAft>
                <a:buFont typeface="Arial" panose="020B0604020202020204" pitchFamily="34" charset="0"/>
                <a:buChar char="•"/>
              </a:pPr>
              <a:r>
                <a:rPr lang="en-US" sz="1350" dirty="0">
                  <a:solidFill>
                    <a:schemeClr val="tx2"/>
                  </a:solidFill>
                  <a:ea typeface="Yu Gothic" panose="020B0400000000000000" pitchFamily="34" charset="-128"/>
                  <a:cs typeface="Segoe UI" panose="020B0502040204020203" pitchFamily="34" charset="0"/>
                </a:rPr>
                <a:t>Review established early discharges</a:t>
              </a:r>
            </a:p>
            <a:p>
              <a:pPr>
                <a:spcAft>
                  <a:spcPts val="450"/>
                </a:spcAft>
              </a:pPr>
              <a:r>
                <a:rPr lang="en-US" dirty="0">
                  <a:solidFill>
                    <a:schemeClr val="tx2"/>
                  </a:solidFill>
                  <a:ea typeface="Yu Gothic" panose="020B0400000000000000" pitchFamily="34" charset="-128"/>
                  <a:cs typeface="Segoe UI" panose="020B0502040204020203" pitchFamily="34" charset="0"/>
                </a:rPr>
                <a:t>   </a:t>
              </a:r>
            </a:p>
          </p:txBody>
        </p:sp>
        <p:sp>
          <p:nvSpPr>
            <p:cNvPr id="32" name="Rounded Rectangle 31">
              <a:extLst>
                <a:ext uri="{FF2B5EF4-FFF2-40B4-BE49-F238E27FC236}">
                  <a16:creationId xmlns:a16="http://schemas.microsoft.com/office/drawing/2014/main" id="{1A973EAE-A5FF-9920-2B4C-8A84280E4B1A}"/>
                </a:ext>
              </a:extLst>
            </p:cNvPr>
            <p:cNvSpPr/>
            <p:nvPr/>
          </p:nvSpPr>
          <p:spPr>
            <a:xfrm>
              <a:off x="4342026" y="4025705"/>
              <a:ext cx="249996" cy="249994"/>
            </a:xfrm>
            <a:prstGeom prst="roundRect">
              <a:avLst>
                <a:gd name="adj" fmla="val 50000"/>
              </a:avLst>
            </a:prstGeom>
            <a:solidFill>
              <a:schemeClr val="bg1"/>
            </a:solidFill>
            <a:ln w="19050">
              <a:solidFill>
                <a:schemeClr val="accent2"/>
              </a:solidFill>
            </a:ln>
            <a:effectLst>
              <a:outerShdw dist="50800" dir="8100000" algn="tr" rotWithShape="0">
                <a:schemeClr val="accent2">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ea typeface="Yu Gothic" panose="020B0400000000000000" pitchFamily="34" charset="-128"/>
              </a:endParaRPr>
            </a:p>
          </p:txBody>
        </p:sp>
      </p:grpSp>
      <p:grpSp>
        <p:nvGrpSpPr>
          <p:cNvPr id="33" name="Group 32">
            <a:extLst>
              <a:ext uri="{FF2B5EF4-FFF2-40B4-BE49-F238E27FC236}">
                <a16:creationId xmlns:a16="http://schemas.microsoft.com/office/drawing/2014/main" id="{ADC5109A-1B8A-A093-22AD-2074AA4BB7E2}"/>
              </a:ext>
            </a:extLst>
          </p:cNvPr>
          <p:cNvGrpSpPr/>
          <p:nvPr/>
        </p:nvGrpSpPr>
        <p:grpSpPr>
          <a:xfrm>
            <a:off x="1627280" y="3605155"/>
            <a:ext cx="185429" cy="1621881"/>
            <a:chOff x="5109008" y="4053312"/>
            <a:chExt cx="247238" cy="2162508"/>
          </a:xfrm>
        </p:grpSpPr>
        <p:cxnSp>
          <p:nvCxnSpPr>
            <p:cNvPr id="34" name="Straight Connector 33">
              <a:extLst>
                <a:ext uri="{FF2B5EF4-FFF2-40B4-BE49-F238E27FC236}">
                  <a16:creationId xmlns:a16="http://schemas.microsoft.com/office/drawing/2014/main" id="{1C51E42C-29A0-64BF-F3D2-ED7854C218E8}"/>
                </a:ext>
              </a:extLst>
            </p:cNvPr>
            <p:cNvCxnSpPr>
              <a:cxnSpLocks/>
              <a:stCxn id="36" idx="2"/>
            </p:cNvCxnSpPr>
            <p:nvPr/>
          </p:nvCxnSpPr>
          <p:spPr>
            <a:xfrm>
              <a:off x="5232627" y="4300548"/>
              <a:ext cx="0" cy="1915272"/>
            </a:xfrm>
            <a:prstGeom prst="line">
              <a:avLst/>
            </a:prstGeom>
            <a:ln w="19050">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36" name="Rounded Rectangle 35">
              <a:extLst>
                <a:ext uri="{FF2B5EF4-FFF2-40B4-BE49-F238E27FC236}">
                  <a16:creationId xmlns:a16="http://schemas.microsoft.com/office/drawing/2014/main" id="{ECA08688-26B7-18FE-D2CE-09B3B69C8F63}"/>
                </a:ext>
              </a:extLst>
            </p:cNvPr>
            <p:cNvSpPr/>
            <p:nvPr/>
          </p:nvSpPr>
          <p:spPr>
            <a:xfrm>
              <a:off x="5109008" y="4053312"/>
              <a:ext cx="247238" cy="247236"/>
            </a:xfrm>
            <a:prstGeom prst="roundRect">
              <a:avLst>
                <a:gd name="adj" fmla="val 50000"/>
              </a:avLst>
            </a:prstGeom>
            <a:solidFill>
              <a:schemeClr val="bg1"/>
            </a:solidFill>
            <a:ln w="19050">
              <a:solidFill>
                <a:schemeClr val="accent1"/>
              </a:solidFill>
            </a:ln>
            <a:effectLst>
              <a:outerShdw dist="50800" dir="8100000" algn="tr" rotWithShape="0">
                <a:schemeClr val="accent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grpSp>
        <p:nvGrpSpPr>
          <p:cNvPr id="37" name="Group 36">
            <a:extLst>
              <a:ext uri="{FF2B5EF4-FFF2-40B4-BE49-F238E27FC236}">
                <a16:creationId xmlns:a16="http://schemas.microsoft.com/office/drawing/2014/main" id="{2F661D2E-B8C5-6C2D-C0E0-84518B1E6639}"/>
              </a:ext>
            </a:extLst>
          </p:cNvPr>
          <p:cNvGrpSpPr/>
          <p:nvPr/>
        </p:nvGrpSpPr>
        <p:grpSpPr>
          <a:xfrm>
            <a:off x="2425475" y="2140576"/>
            <a:ext cx="185430" cy="1621883"/>
            <a:chOff x="546656" y="2111811"/>
            <a:chExt cx="247240" cy="2162510"/>
          </a:xfrm>
        </p:grpSpPr>
        <p:sp>
          <p:nvSpPr>
            <p:cNvPr id="38" name="Rounded Rectangle 37">
              <a:extLst>
                <a:ext uri="{FF2B5EF4-FFF2-40B4-BE49-F238E27FC236}">
                  <a16:creationId xmlns:a16="http://schemas.microsoft.com/office/drawing/2014/main" id="{3ADDC036-4F42-403B-3E0D-1747E4877B31}"/>
                </a:ext>
              </a:extLst>
            </p:cNvPr>
            <p:cNvSpPr/>
            <p:nvPr/>
          </p:nvSpPr>
          <p:spPr>
            <a:xfrm>
              <a:off x="546656" y="4027083"/>
              <a:ext cx="247240" cy="247238"/>
            </a:xfrm>
            <a:prstGeom prst="roundRect">
              <a:avLst>
                <a:gd name="adj" fmla="val 50000"/>
              </a:avLst>
            </a:prstGeom>
            <a:solidFill>
              <a:schemeClr val="bg1"/>
            </a:solidFill>
            <a:ln w="19050">
              <a:solidFill>
                <a:schemeClr val="accent4"/>
              </a:solidFill>
            </a:ln>
            <a:effectLst>
              <a:outerShdw dist="50800" dir="8100000" algn="tr" rotWithShape="0">
                <a:schemeClr val="accent4">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cxnSp>
          <p:nvCxnSpPr>
            <p:cNvPr id="39" name="Straight Connector 38">
              <a:extLst>
                <a:ext uri="{FF2B5EF4-FFF2-40B4-BE49-F238E27FC236}">
                  <a16:creationId xmlns:a16="http://schemas.microsoft.com/office/drawing/2014/main" id="{FFA9CD8C-DB55-B69F-F6A2-7AA07DC4A72A}"/>
                </a:ext>
              </a:extLst>
            </p:cNvPr>
            <p:cNvCxnSpPr>
              <a:cxnSpLocks/>
              <a:stCxn id="38" idx="0"/>
            </p:cNvCxnSpPr>
            <p:nvPr/>
          </p:nvCxnSpPr>
          <p:spPr>
            <a:xfrm flipH="1" flipV="1">
              <a:off x="670275" y="2111811"/>
              <a:ext cx="1" cy="1915272"/>
            </a:xfrm>
            <a:prstGeom prst="line">
              <a:avLst/>
            </a:prstGeom>
            <a:ln w="1905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D651B4BD-5994-4EDD-3D06-8B260896AA1F}"/>
              </a:ext>
            </a:extLst>
          </p:cNvPr>
          <p:cNvGrpSpPr/>
          <p:nvPr/>
        </p:nvGrpSpPr>
        <p:grpSpPr>
          <a:xfrm>
            <a:off x="3333177" y="3605909"/>
            <a:ext cx="185430" cy="1621881"/>
            <a:chOff x="2448343" y="4027083"/>
            <a:chExt cx="247240" cy="2162508"/>
          </a:xfrm>
        </p:grpSpPr>
        <p:cxnSp>
          <p:nvCxnSpPr>
            <p:cNvPr id="42" name="Straight Connector 41">
              <a:extLst>
                <a:ext uri="{FF2B5EF4-FFF2-40B4-BE49-F238E27FC236}">
                  <a16:creationId xmlns:a16="http://schemas.microsoft.com/office/drawing/2014/main" id="{418C8C87-5F48-384C-7D74-B34DA7FF771D}"/>
                </a:ext>
              </a:extLst>
            </p:cNvPr>
            <p:cNvCxnSpPr>
              <a:cxnSpLocks/>
              <a:stCxn id="44" idx="2"/>
            </p:cNvCxnSpPr>
            <p:nvPr/>
          </p:nvCxnSpPr>
          <p:spPr>
            <a:xfrm flipH="1">
              <a:off x="2570195" y="4274321"/>
              <a:ext cx="1768" cy="191527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44" name="Rounded Rectangle 43">
              <a:extLst>
                <a:ext uri="{FF2B5EF4-FFF2-40B4-BE49-F238E27FC236}">
                  <a16:creationId xmlns:a16="http://schemas.microsoft.com/office/drawing/2014/main" id="{42687348-1AC4-30F3-5C2E-AA6D5FD8D927}"/>
                </a:ext>
              </a:extLst>
            </p:cNvPr>
            <p:cNvSpPr/>
            <p:nvPr/>
          </p:nvSpPr>
          <p:spPr>
            <a:xfrm>
              <a:off x="2448343" y="4027083"/>
              <a:ext cx="247240" cy="247238"/>
            </a:xfrm>
            <a:prstGeom prst="roundRect">
              <a:avLst>
                <a:gd name="adj" fmla="val 50000"/>
              </a:avLst>
            </a:prstGeom>
            <a:solidFill>
              <a:schemeClr val="bg1"/>
            </a:solidFill>
            <a:ln w="19050">
              <a:solidFill>
                <a:schemeClr val="accent5"/>
              </a:solidFill>
            </a:ln>
            <a:effectLst>
              <a:outerShdw dist="50800" dir="8100000" algn="tr" rotWithShape="0">
                <a:schemeClr val="accent5">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grpSp>
        <p:nvGrpSpPr>
          <p:cNvPr id="10" name="Group 9">
            <a:extLst>
              <a:ext uri="{FF2B5EF4-FFF2-40B4-BE49-F238E27FC236}">
                <a16:creationId xmlns:a16="http://schemas.microsoft.com/office/drawing/2014/main" id="{F11AE40F-208B-2363-8385-77F48351FF00}"/>
              </a:ext>
            </a:extLst>
          </p:cNvPr>
          <p:cNvGrpSpPr/>
          <p:nvPr/>
        </p:nvGrpSpPr>
        <p:grpSpPr>
          <a:xfrm>
            <a:off x="5806081" y="3605155"/>
            <a:ext cx="185430" cy="1621881"/>
            <a:chOff x="2448343" y="4027083"/>
            <a:chExt cx="247240" cy="2162508"/>
          </a:xfrm>
        </p:grpSpPr>
        <p:cxnSp>
          <p:nvCxnSpPr>
            <p:cNvPr id="11" name="Straight Connector 10">
              <a:extLst>
                <a:ext uri="{FF2B5EF4-FFF2-40B4-BE49-F238E27FC236}">
                  <a16:creationId xmlns:a16="http://schemas.microsoft.com/office/drawing/2014/main" id="{D9DC91C8-A17F-2832-8148-76D9C84FD2D1}"/>
                </a:ext>
              </a:extLst>
            </p:cNvPr>
            <p:cNvCxnSpPr>
              <a:cxnSpLocks/>
              <a:stCxn id="13" idx="2"/>
            </p:cNvCxnSpPr>
            <p:nvPr/>
          </p:nvCxnSpPr>
          <p:spPr>
            <a:xfrm flipH="1">
              <a:off x="2570195" y="4274321"/>
              <a:ext cx="1768" cy="1915270"/>
            </a:xfrm>
            <a:prstGeom prst="line">
              <a:avLst/>
            </a:prstGeom>
            <a:ln w="19050">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3" name="Rounded Rectangle 43">
              <a:extLst>
                <a:ext uri="{FF2B5EF4-FFF2-40B4-BE49-F238E27FC236}">
                  <a16:creationId xmlns:a16="http://schemas.microsoft.com/office/drawing/2014/main" id="{F9ADAF57-FA17-1DCA-B5A0-75F9062B7101}"/>
                </a:ext>
              </a:extLst>
            </p:cNvPr>
            <p:cNvSpPr/>
            <p:nvPr/>
          </p:nvSpPr>
          <p:spPr>
            <a:xfrm>
              <a:off x="2448343" y="4027083"/>
              <a:ext cx="247240" cy="247238"/>
            </a:xfrm>
            <a:prstGeom prst="roundRect">
              <a:avLst>
                <a:gd name="adj" fmla="val 50000"/>
              </a:avLst>
            </a:prstGeom>
            <a:solidFill>
              <a:schemeClr val="bg1"/>
            </a:solidFill>
            <a:ln w="19050">
              <a:solidFill>
                <a:schemeClr val="accent5"/>
              </a:solidFill>
            </a:ln>
            <a:effectLst>
              <a:outerShdw dist="50800" dir="8100000" algn="tr" rotWithShape="0">
                <a:schemeClr val="accent5">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200">
                <a:effectLst>
                  <a:outerShdw blurRad="63500" algn="ctr" rotWithShape="0">
                    <a:schemeClr val="tx2"/>
                  </a:outerShdw>
                </a:effectLst>
                <a:latin typeface="Yu Gothic" panose="020B0400000000000000" pitchFamily="34" charset="-128"/>
                <a:ea typeface="Yu Gothic" panose="020B0400000000000000" pitchFamily="34" charset="-128"/>
              </a:endParaRPr>
            </a:p>
          </p:txBody>
        </p:sp>
      </p:grpSp>
      <p:sp>
        <p:nvSpPr>
          <p:cNvPr id="18" name="TextBox 17">
            <a:extLst>
              <a:ext uri="{FF2B5EF4-FFF2-40B4-BE49-F238E27FC236}">
                <a16:creationId xmlns:a16="http://schemas.microsoft.com/office/drawing/2014/main" id="{DE8EBBAC-10E6-6A3A-4EC3-3FF5B808B629}"/>
              </a:ext>
            </a:extLst>
          </p:cNvPr>
          <p:cNvSpPr txBox="1"/>
          <p:nvPr/>
        </p:nvSpPr>
        <p:spPr>
          <a:xfrm>
            <a:off x="2603303" y="1275965"/>
            <a:ext cx="1551980" cy="2708434"/>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8-11AM</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Actively prioritize and complete discharges</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Continue to monitor unit ADT events for new discharge orders</a:t>
            </a:r>
          </a:p>
          <a:p>
            <a:pPr>
              <a:spcAft>
                <a:spcPts val="450"/>
              </a:spcAft>
            </a:pPr>
            <a:r>
              <a:rPr lang="en-US">
                <a:solidFill>
                  <a:schemeClr val="tx2"/>
                </a:solidFill>
                <a:ea typeface="Yu Gothic" panose="020B0400000000000000" pitchFamily="34" charset="-128"/>
                <a:cs typeface="Segoe UI" panose="020B0502040204020203" pitchFamily="34" charset="0"/>
              </a:rPr>
              <a:t>   </a:t>
            </a:r>
          </a:p>
        </p:txBody>
      </p:sp>
      <p:sp>
        <p:nvSpPr>
          <p:cNvPr id="20" name="TextBox 19">
            <a:extLst>
              <a:ext uri="{FF2B5EF4-FFF2-40B4-BE49-F238E27FC236}">
                <a16:creationId xmlns:a16="http://schemas.microsoft.com/office/drawing/2014/main" id="{232E8236-36B1-33A8-150C-D9B036EF645D}"/>
              </a:ext>
            </a:extLst>
          </p:cNvPr>
          <p:cNvSpPr txBox="1"/>
          <p:nvPr/>
        </p:nvSpPr>
        <p:spPr>
          <a:xfrm>
            <a:off x="5994479" y="3746518"/>
            <a:ext cx="1551980" cy="2159566"/>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2-7PM</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Assist with admissions, transfers, and discharges on the units</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Assist with additional tasks as applicable</a:t>
            </a:r>
          </a:p>
        </p:txBody>
      </p:sp>
      <p:sp>
        <p:nvSpPr>
          <p:cNvPr id="21" name="TextBox 20">
            <a:extLst>
              <a:ext uri="{FF2B5EF4-FFF2-40B4-BE49-F238E27FC236}">
                <a16:creationId xmlns:a16="http://schemas.microsoft.com/office/drawing/2014/main" id="{3135489F-B77C-529A-D2D6-190D49F8B62B}"/>
              </a:ext>
            </a:extLst>
          </p:cNvPr>
          <p:cNvSpPr txBox="1"/>
          <p:nvPr/>
        </p:nvSpPr>
        <p:spPr>
          <a:xfrm>
            <a:off x="1807933" y="3798797"/>
            <a:ext cx="1551980" cy="2708434"/>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7:30-8AM</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Review Patient Lists for the units being covered</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Review Unit Manager for recent admissions or transfers</a:t>
            </a:r>
          </a:p>
          <a:p>
            <a:pPr>
              <a:spcAft>
                <a:spcPts val="450"/>
              </a:spcAft>
            </a:pPr>
            <a:r>
              <a:rPr lang="en-US">
                <a:solidFill>
                  <a:schemeClr val="tx2"/>
                </a:solidFill>
                <a:ea typeface="Yu Gothic" panose="020B0400000000000000" pitchFamily="34" charset="-128"/>
                <a:cs typeface="Segoe UI" panose="020B0502040204020203" pitchFamily="34" charset="0"/>
              </a:rPr>
              <a:t>   </a:t>
            </a:r>
          </a:p>
        </p:txBody>
      </p:sp>
      <p:sp>
        <p:nvSpPr>
          <p:cNvPr id="22" name="TextBox 21">
            <a:extLst>
              <a:ext uri="{FF2B5EF4-FFF2-40B4-BE49-F238E27FC236}">
                <a16:creationId xmlns:a16="http://schemas.microsoft.com/office/drawing/2014/main" id="{D34D89D3-811D-73C3-2636-694DA960B47C}"/>
              </a:ext>
            </a:extLst>
          </p:cNvPr>
          <p:cNvSpPr txBox="1"/>
          <p:nvPr/>
        </p:nvSpPr>
        <p:spPr>
          <a:xfrm>
            <a:off x="3522901" y="3793970"/>
            <a:ext cx="1551980" cy="1605568"/>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11-12PM</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Check in with the Charge Nurse for each unit</a:t>
            </a:r>
          </a:p>
          <a:p>
            <a:pPr>
              <a:spcAft>
                <a:spcPts val="450"/>
              </a:spcAft>
            </a:pPr>
            <a:r>
              <a:rPr lang="en-US">
                <a:solidFill>
                  <a:schemeClr val="tx2"/>
                </a:solidFill>
                <a:ea typeface="Yu Gothic" panose="020B0400000000000000" pitchFamily="34" charset="-128"/>
                <a:cs typeface="Segoe UI" panose="020B0502040204020203" pitchFamily="34" charset="0"/>
              </a:rPr>
              <a:t>   </a:t>
            </a:r>
          </a:p>
        </p:txBody>
      </p:sp>
      <p:sp>
        <p:nvSpPr>
          <p:cNvPr id="23" name="TextBox 22">
            <a:extLst>
              <a:ext uri="{FF2B5EF4-FFF2-40B4-BE49-F238E27FC236}">
                <a16:creationId xmlns:a16="http://schemas.microsoft.com/office/drawing/2014/main" id="{8ED17486-0415-11E1-9052-73850ABB8586}"/>
              </a:ext>
            </a:extLst>
          </p:cNvPr>
          <p:cNvSpPr txBox="1"/>
          <p:nvPr/>
        </p:nvSpPr>
        <p:spPr>
          <a:xfrm>
            <a:off x="4558565" y="1238594"/>
            <a:ext cx="1864650" cy="2367315"/>
          </a:xfrm>
          <a:prstGeom prst="rect">
            <a:avLst/>
          </a:prstGeom>
          <a:noFill/>
        </p:spPr>
        <p:txBody>
          <a:bodyPr wrap="square" rtlCol="0">
            <a:spAutoFit/>
          </a:bodyPr>
          <a:lstStyle/>
          <a:p>
            <a:pPr>
              <a:spcAft>
                <a:spcPts val="450"/>
              </a:spcAft>
            </a:pPr>
            <a:r>
              <a:rPr lang="en-US">
                <a:solidFill>
                  <a:schemeClr val="tx2"/>
                </a:solidFill>
                <a:ea typeface="Yu Gothic" panose="020B0400000000000000" pitchFamily="34" charset="-128"/>
                <a:cs typeface="Segoe UI" panose="020B0502040204020203" pitchFamily="34" charset="0"/>
              </a:rPr>
              <a:t>12:45-1:30PM</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Connect with the Charge Nurse for both units to identify next day discharges</a:t>
            </a:r>
          </a:p>
          <a:p>
            <a:pPr marL="257175" indent="-257175">
              <a:spcAft>
                <a:spcPts val="450"/>
              </a:spcAft>
              <a:buFont typeface="Arial" panose="020B0604020202020204" pitchFamily="34" charset="0"/>
              <a:buChar char="•"/>
            </a:pPr>
            <a:r>
              <a:rPr lang="en-US" sz="1350">
                <a:solidFill>
                  <a:schemeClr val="tx2"/>
                </a:solidFill>
                <a:ea typeface="Yu Gothic" panose="020B0400000000000000" pitchFamily="34" charset="-128"/>
                <a:cs typeface="Segoe UI" panose="020B0502040204020203" pitchFamily="34" charset="0"/>
              </a:rPr>
              <a:t>Make note of next day discharges for tomorrows Virtual Nurse</a:t>
            </a:r>
          </a:p>
        </p:txBody>
      </p:sp>
      <p:sp>
        <p:nvSpPr>
          <p:cNvPr id="49" name="Rounded Rectangle 72">
            <a:extLst>
              <a:ext uri="{FF2B5EF4-FFF2-40B4-BE49-F238E27FC236}">
                <a16:creationId xmlns:a16="http://schemas.microsoft.com/office/drawing/2014/main" id="{8AA23C00-82A9-03A3-0C44-ACC341FF235E}"/>
              </a:ext>
            </a:extLst>
          </p:cNvPr>
          <p:cNvSpPr/>
          <p:nvPr/>
        </p:nvSpPr>
        <p:spPr>
          <a:xfrm>
            <a:off x="6621588" y="1434891"/>
            <a:ext cx="2078712" cy="2158253"/>
          </a:xfrm>
          <a:prstGeom prst="roundRect">
            <a:avLst>
              <a:gd name="adj" fmla="val 1458"/>
            </a:avLst>
          </a:prstGeom>
          <a:solidFill>
            <a:schemeClr val="bg1">
              <a:alpha val="70000"/>
            </a:schemeClr>
          </a:solidFill>
          <a:ln w="12700">
            <a:gradFill>
              <a:gsLst>
                <a:gs pos="0">
                  <a:schemeClr val="accent2">
                    <a:lumMod val="75000"/>
                  </a:schemeClr>
                </a:gs>
                <a:gs pos="100000">
                  <a:schemeClr val="accent2"/>
                </a:gs>
              </a:gsLst>
              <a:lin ang="7200000" scaled="0"/>
            </a:gradFill>
          </a:ln>
          <a:effectLst/>
        </p:spPr>
        <p:style>
          <a:lnRef idx="2">
            <a:schemeClr val="accent1">
              <a:shade val="15000"/>
            </a:schemeClr>
          </a:lnRef>
          <a:fillRef idx="1">
            <a:schemeClr val="accent1"/>
          </a:fillRef>
          <a:effectRef idx="0">
            <a:schemeClr val="accent1"/>
          </a:effectRef>
          <a:fontRef idx="minor">
            <a:schemeClr val="lt1"/>
          </a:fontRef>
        </p:style>
        <p:txBody>
          <a:bodyPr lIns="137160" tIns="445770" rIns="137160" bIns="137160" rtlCol="0" anchor="t">
            <a:normAutofit fontScale="25000" lnSpcReduction="20000"/>
          </a:bodyPr>
          <a:lstStyle/>
          <a:p>
            <a:pPr defTabSz="685800">
              <a:spcAft>
                <a:spcPts val="450"/>
              </a:spcAft>
              <a:defRPr/>
            </a:pPr>
            <a:r>
              <a:rPr lang="en-US" sz="7200" cap="all" spc="-38">
                <a:solidFill>
                  <a:schemeClr val="tx2"/>
                </a:solidFill>
              </a:rPr>
              <a:t>Additional tasks</a:t>
            </a:r>
          </a:p>
          <a:p>
            <a:pPr marL="214313" indent="-214313" defTabSz="685800">
              <a:lnSpc>
                <a:spcPct val="110000"/>
              </a:lnSpc>
              <a:spcAft>
                <a:spcPts val="450"/>
              </a:spcAft>
              <a:buFont typeface="Arial" panose="020B0604020202020204" pitchFamily="34" charset="0"/>
              <a:buChar char="•"/>
              <a:defRPr/>
            </a:pPr>
            <a:r>
              <a:rPr lang="en-US" sz="5400">
                <a:solidFill>
                  <a:schemeClr val="tx1"/>
                </a:solidFill>
              </a:rPr>
              <a:t>Patient Rounding</a:t>
            </a:r>
          </a:p>
          <a:p>
            <a:pPr marL="214313" indent="-214313" defTabSz="685800">
              <a:lnSpc>
                <a:spcPct val="110000"/>
              </a:lnSpc>
              <a:spcAft>
                <a:spcPts val="450"/>
              </a:spcAft>
              <a:buFont typeface="Arial" panose="020B0604020202020204" pitchFamily="34" charset="0"/>
              <a:buChar char="•"/>
              <a:defRPr/>
            </a:pPr>
            <a:r>
              <a:rPr lang="en-US" sz="5400">
                <a:solidFill>
                  <a:schemeClr val="tx1"/>
                </a:solidFill>
              </a:rPr>
              <a:t>Procedure Checklist</a:t>
            </a:r>
          </a:p>
          <a:p>
            <a:pPr marL="214313" indent="-214313" defTabSz="685800">
              <a:lnSpc>
                <a:spcPct val="110000"/>
              </a:lnSpc>
              <a:spcAft>
                <a:spcPts val="450"/>
              </a:spcAft>
              <a:buFont typeface="Arial" panose="020B0604020202020204" pitchFamily="34" charset="0"/>
              <a:buChar char="•"/>
              <a:defRPr/>
            </a:pPr>
            <a:r>
              <a:rPr lang="en-US" sz="5400">
                <a:solidFill>
                  <a:schemeClr val="tx1"/>
                </a:solidFill>
              </a:rPr>
              <a:t>MRI Questionnaire</a:t>
            </a:r>
          </a:p>
          <a:p>
            <a:pPr marL="214313" indent="-214313" defTabSz="685800">
              <a:lnSpc>
                <a:spcPct val="110000"/>
              </a:lnSpc>
              <a:spcAft>
                <a:spcPts val="450"/>
              </a:spcAft>
              <a:buFont typeface="Arial" panose="020B0604020202020204" pitchFamily="34" charset="0"/>
              <a:buChar char="•"/>
              <a:defRPr/>
            </a:pPr>
            <a:r>
              <a:rPr lang="en-US" sz="5400">
                <a:solidFill>
                  <a:schemeClr val="tx1"/>
                </a:solidFill>
              </a:rPr>
              <a:t>Interpreter Services</a:t>
            </a:r>
          </a:p>
          <a:p>
            <a:pPr marL="214313" indent="-214313" defTabSz="685800">
              <a:lnSpc>
                <a:spcPct val="110000"/>
              </a:lnSpc>
              <a:spcAft>
                <a:spcPts val="450"/>
              </a:spcAft>
              <a:buFont typeface="Arial" panose="020B0604020202020204" pitchFamily="34" charset="0"/>
              <a:buChar char="•"/>
              <a:defRPr/>
            </a:pPr>
            <a:r>
              <a:rPr lang="en-US" sz="5400">
                <a:solidFill>
                  <a:schemeClr val="tx1"/>
                </a:solidFill>
              </a:rPr>
              <a:t>Pain Re-Assessment</a:t>
            </a:r>
          </a:p>
        </p:txBody>
      </p:sp>
    </p:spTree>
    <p:extLst>
      <p:ext uri="{BB962C8B-B14F-4D97-AF65-F5344CB8AC3E}">
        <p14:creationId xmlns:p14="http://schemas.microsoft.com/office/powerpoint/2010/main" val="3093767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2392B-480E-682B-788E-95C9097661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0440F4-73F2-FBDA-896C-C0C35F3B7A1E}"/>
              </a:ext>
            </a:extLst>
          </p:cNvPr>
          <p:cNvSpPr>
            <a:spLocks noGrp="1"/>
          </p:cNvSpPr>
          <p:nvPr>
            <p:ph type="title"/>
          </p:nvPr>
        </p:nvSpPr>
        <p:spPr>
          <a:xfrm>
            <a:off x="457200" y="0"/>
            <a:ext cx="7834543" cy="678286"/>
          </a:xfrm>
          <a:solidFill>
            <a:schemeClr val="bg1"/>
          </a:solidFill>
        </p:spPr>
        <p:txBody>
          <a:bodyPr>
            <a:normAutofit/>
          </a:bodyPr>
          <a:lstStyle/>
          <a:p>
            <a:r>
              <a:rPr lang="en-US" sz="2400">
                <a:latin typeface="+mn-lt"/>
              </a:rPr>
              <a:t>Virtual Nursing Staffing Models – Current State</a:t>
            </a:r>
          </a:p>
        </p:txBody>
      </p:sp>
      <p:sp>
        <p:nvSpPr>
          <p:cNvPr id="3" name="Rectangle 2">
            <a:extLst>
              <a:ext uri="{FF2B5EF4-FFF2-40B4-BE49-F238E27FC236}">
                <a16:creationId xmlns:a16="http://schemas.microsoft.com/office/drawing/2014/main" id="{2327DE45-1200-564F-251F-64BB435E8DEE}"/>
              </a:ext>
            </a:extLst>
          </p:cNvPr>
          <p:cNvSpPr/>
          <p:nvPr/>
        </p:nvSpPr>
        <p:spPr>
          <a:xfrm>
            <a:off x="353082" y="959667"/>
            <a:ext cx="2598345" cy="14624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Hospital 1</a:t>
            </a:r>
          </a:p>
          <a:p>
            <a:pPr marL="285750" indent="-285750">
              <a:buFont typeface="Arial" panose="020B0604020202020204" pitchFamily="34" charset="0"/>
              <a:buChar char="•"/>
            </a:pPr>
            <a:r>
              <a:rPr lang="en-US" sz="1400" dirty="0">
                <a:solidFill>
                  <a:schemeClr val="bg1"/>
                </a:solidFill>
              </a:rPr>
              <a:t>Report up through Director of Nursing</a:t>
            </a:r>
          </a:p>
          <a:p>
            <a:pPr marL="285750" indent="-285750">
              <a:buFont typeface="Arial" panose="020B0604020202020204" pitchFamily="34" charset="0"/>
              <a:buChar char="•"/>
            </a:pPr>
            <a:r>
              <a:rPr lang="en-US" sz="1400" dirty="0">
                <a:solidFill>
                  <a:schemeClr val="bg1"/>
                </a:solidFill>
              </a:rPr>
              <a:t>Dotted line report to Nurse Manager</a:t>
            </a:r>
          </a:p>
          <a:p>
            <a:pPr algn="ctr"/>
            <a:endParaRPr lang="en-US" dirty="0"/>
          </a:p>
        </p:txBody>
      </p:sp>
      <p:sp>
        <p:nvSpPr>
          <p:cNvPr id="4" name="Rectangle 3">
            <a:extLst>
              <a:ext uri="{FF2B5EF4-FFF2-40B4-BE49-F238E27FC236}">
                <a16:creationId xmlns:a16="http://schemas.microsoft.com/office/drawing/2014/main" id="{FFF5D99E-0944-5592-D6FD-785AD3D8A6FA}"/>
              </a:ext>
            </a:extLst>
          </p:cNvPr>
          <p:cNvSpPr/>
          <p:nvPr/>
        </p:nvSpPr>
        <p:spPr>
          <a:xfrm>
            <a:off x="353082" y="4394629"/>
            <a:ext cx="2598345" cy="16131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Hospital 3</a:t>
            </a:r>
          </a:p>
          <a:p>
            <a:pPr marL="285750" indent="-285750">
              <a:buFont typeface="Arial" panose="020B0604020202020204" pitchFamily="34" charset="0"/>
              <a:buChar char="•"/>
            </a:pPr>
            <a:r>
              <a:rPr lang="en-US" sz="1400" dirty="0">
                <a:solidFill>
                  <a:schemeClr val="bg1"/>
                </a:solidFill>
              </a:rPr>
              <a:t>Nurses supplied from the units</a:t>
            </a:r>
          </a:p>
          <a:p>
            <a:pPr marL="285750" indent="-285750">
              <a:buFont typeface="Arial" panose="020B0604020202020204" pitchFamily="34" charset="0"/>
              <a:buChar char="•"/>
            </a:pPr>
            <a:r>
              <a:rPr lang="en-US" sz="1400" dirty="0">
                <a:solidFill>
                  <a:schemeClr val="bg1"/>
                </a:solidFill>
              </a:rPr>
              <a:t>Backfill via request</a:t>
            </a:r>
          </a:p>
          <a:p>
            <a:pPr marL="285750" indent="-285750">
              <a:buFont typeface="Arial" panose="020B0604020202020204" pitchFamily="34" charset="0"/>
              <a:buChar char="•"/>
            </a:pPr>
            <a:r>
              <a:rPr lang="en-US" sz="1400" dirty="0">
                <a:solidFill>
                  <a:schemeClr val="bg1"/>
                </a:solidFill>
              </a:rPr>
              <a:t>Report through Nurse Manager of home unit</a:t>
            </a:r>
          </a:p>
          <a:p>
            <a:pPr algn="ctr"/>
            <a:endParaRPr lang="en-US" dirty="0"/>
          </a:p>
        </p:txBody>
      </p:sp>
      <p:sp>
        <p:nvSpPr>
          <p:cNvPr id="5" name="Rectangle 4">
            <a:extLst>
              <a:ext uri="{FF2B5EF4-FFF2-40B4-BE49-F238E27FC236}">
                <a16:creationId xmlns:a16="http://schemas.microsoft.com/office/drawing/2014/main" id="{B27F6E36-EE32-235A-878A-F7F6C1D7B626}"/>
              </a:ext>
            </a:extLst>
          </p:cNvPr>
          <p:cNvSpPr/>
          <p:nvPr/>
        </p:nvSpPr>
        <p:spPr>
          <a:xfrm>
            <a:off x="353082" y="2629306"/>
            <a:ext cx="2598345" cy="146249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Hospital 2</a:t>
            </a:r>
          </a:p>
          <a:p>
            <a:pPr marL="285750" indent="-285750">
              <a:buFont typeface="Arial" panose="020B0604020202020204" pitchFamily="34" charset="0"/>
              <a:buChar char="•"/>
            </a:pPr>
            <a:r>
              <a:rPr lang="en-US" sz="1400" dirty="0">
                <a:solidFill>
                  <a:schemeClr val="bg1"/>
                </a:solidFill>
              </a:rPr>
              <a:t>Report up through Float Pool Nurse Manager</a:t>
            </a:r>
          </a:p>
          <a:p>
            <a:pPr marL="285750" indent="-285750">
              <a:buFont typeface="Arial" panose="020B0604020202020204" pitchFamily="34" charset="0"/>
              <a:buChar char="•"/>
            </a:pPr>
            <a:r>
              <a:rPr lang="en-US" sz="1400" dirty="0">
                <a:solidFill>
                  <a:schemeClr val="bg1"/>
                </a:solidFill>
              </a:rPr>
              <a:t>Approval obtained from the union</a:t>
            </a:r>
          </a:p>
          <a:p>
            <a:pPr algn="ctr"/>
            <a:endParaRPr lang="en-US" dirty="0"/>
          </a:p>
        </p:txBody>
      </p:sp>
      <p:cxnSp>
        <p:nvCxnSpPr>
          <p:cNvPr id="7" name="Straight Arrow Connector 6">
            <a:extLst>
              <a:ext uri="{FF2B5EF4-FFF2-40B4-BE49-F238E27FC236}">
                <a16:creationId xmlns:a16="http://schemas.microsoft.com/office/drawing/2014/main" id="{0E9116FE-8C7C-AB25-4862-35322C1FA8E6}"/>
              </a:ext>
            </a:extLst>
          </p:cNvPr>
          <p:cNvCxnSpPr>
            <a:cxnSpLocks/>
          </p:cNvCxnSpPr>
          <p:nvPr/>
        </p:nvCxnSpPr>
        <p:spPr>
          <a:xfrm>
            <a:off x="2971026" y="1653795"/>
            <a:ext cx="8802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DD31BB5-A26E-C4CB-127A-B444502EEB06}"/>
              </a:ext>
            </a:extLst>
          </p:cNvPr>
          <p:cNvCxnSpPr>
            <a:cxnSpLocks/>
          </p:cNvCxnSpPr>
          <p:nvPr/>
        </p:nvCxnSpPr>
        <p:spPr>
          <a:xfrm flipV="1">
            <a:off x="2951427" y="3360551"/>
            <a:ext cx="899811"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D5AF447-3A77-7A47-4130-EB356AD13041}"/>
              </a:ext>
            </a:extLst>
          </p:cNvPr>
          <p:cNvCxnSpPr>
            <a:cxnSpLocks/>
          </p:cNvCxnSpPr>
          <p:nvPr/>
        </p:nvCxnSpPr>
        <p:spPr>
          <a:xfrm>
            <a:off x="2951426" y="5201215"/>
            <a:ext cx="953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7CD9E4E-CED3-CCC5-C0FA-7528B410EC0D}"/>
              </a:ext>
            </a:extLst>
          </p:cNvPr>
          <p:cNvSpPr/>
          <p:nvPr/>
        </p:nvSpPr>
        <p:spPr>
          <a:xfrm>
            <a:off x="3905026" y="1188335"/>
            <a:ext cx="2598344" cy="99396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Hybrid Virtual Nurses</a:t>
            </a:r>
          </a:p>
          <a:p>
            <a:pPr algn="ctr"/>
            <a:r>
              <a:rPr lang="en-US" dirty="0"/>
              <a:t>1 Virtual Nurse/2 Units</a:t>
            </a:r>
          </a:p>
          <a:p>
            <a:pPr algn="ctr"/>
            <a:r>
              <a:rPr lang="en-US" dirty="0"/>
              <a:t>9 Units</a:t>
            </a:r>
          </a:p>
        </p:txBody>
      </p:sp>
      <p:sp>
        <p:nvSpPr>
          <p:cNvPr id="11" name="Rectangle 10">
            <a:extLst>
              <a:ext uri="{FF2B5EF4-FFF2-40B4-BE49-F238E27FC236}">
                <a16:creationId xmlns:a16="http://schemas.microsoft.com/office/drawing/2014/main" id="{1B0EFBCF-F141-AE2F-E726-AA470717A510}"/>
              </a:ext>
            </a:extLst>
          </p:cNvPr>
          <p:cNvSpPr/>
          <p:nvPr/>
        </p:nvSpPr>
        <p:spPr>
          <a:xfrm>
            <a:off x="3974468" y="4628350"/>
            <a:ext cx="2526612" cy="11457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Hybrid Virtual Nurses</a:t>
            </a:r>
          </a:p>
          <a:p>
            <a:pPr algn="ctr"/>
            <a:r>
              <a:rPr lang="en-US" dirty="0"/>
              <a:t>1Virtual Nurse/2 Units</a:t>
            </a:r>
          </a:p>
          <a:p>
            <a:pPr algn="ctr"/>
            <a:r>
              <a:rPr lang="en-US" dirty="0"/>
              <a:t>2 Units</a:t>
            </a:r>
          </a:p>
          <a:p>
            <a:pPr algn="ctr"/>
            <a:r>
              <a:rPr lang="en-US" dirty="0"/>
              <a:t>(Expanding to 400 beds)</a:t>
            </a:r>
          </a:p>
        </p:txBody>
      </p:sp>
      <p:sp>
        <p:nvSpPr>
          <p:cNvPr id="12" name="Rectangle 11">
            <a:extLst>
              <a:ext uri="{FF2B5EF4-FFF2-40B4-BE49-F238E27FC236}">
                <a16:creationId xmlns:a16="http://schemas.microsoft.com/office/drawing/2014/main" id="{20109E99-66AB-FED0-1C7E-847A289D867A}"/>
              </a:ext>
            </a:extLst>
          </p:cNvPr>
          <p:cNvSpPr/>
          <p:nvPr/>
        </p:nvSpPr>
        <p:spPr>
          <a:xfrm>
            <a:off x="3920146" y="2887873"/>
            <a:ext cx="2583223" cy="9939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Hybrid Virtual Nurses</a:t>
            </a:r>
          </a:p>
          <a:p>
            <a:pPr algn="ctr"/>
            <a:r>
              <a:rPr lang="en-US" dirty="0"/>
              <a:t>1 Virtual Nurse/2 Units</a:t>
            </a:r>
          </a:p>
          <a:p>
            <a:pPr algn="ctr"/>
            <a:r>
              <a:rPr lang="en-US" dirty="0"/>
              <a:t>6 Units</a:t>
            </a:r>
          </a:p>
        </p:txBody>
      </p:sp>
      <p:cxnSp>
        <p:nvCxnSpPr>
          <p:cNvPr id="13" name="Straight Arrow Connector 12">
            <a:extLst>
              <a:ext uri="{FF2B5EF4-FFF2-40B4-BE49-F238E27FC236}">
                <a16:creationId xmlns:a16="http://schemas.microsoft.com/office/drawing/2014/main" id="{88F80C5D-8943-CF70-5FFF-6631ECA381F1}"/>
              </a:ext>
            </a:extLst>
          </p:cNvPr>
          <p:cNvCxnSpPr/>
          <p:nvPr/>
        </p:nvCxnSpPr>
        <p:spPr>
          <a:xfrm flipV="1">
            <a:off x="5962398" y="1667919"/>
            <a:ext cx="107736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336FEB9-8A5D-AF30-B1D6-A71BD2B89E7C}"/>
              </a:ext>
            </a:extLst>
          </p:cNvPr>
          <p:cNvCxnSpPr>
            <a:cxnSpLocks/>
          </p:cNvCxnSpPr>
          <p:nvPr/>
        </p:nvCxnSpPr>
        <p:spPr>
          <a:xfrm flipV="1">
            <a:off x="6517217" y="3360550"/>
            <a:ext cx="54022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0FF1D55-0EED-003C-B03C-5C3CD07D5056}"/>
              </a:ext>
            </a:extLst>
          </p:cNvPr>
          <p:cNvCxnSpPr>
            <a:cxnSpLocks/>
            <a:stCxn id="11" idx="3"/>
            <a:endCxn id="20" idx="1"/>
          </p:cNvCxnSpPr>
          <p:nvPr/>
        </p:nvCxnSpPr>
        <p:spPr>
          <a:xfrm>
            <a:off x="6501080" y="5201212"/>
            <a:ext cx="542517" cy="45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AD2AFD6-D1DA-A2B4-91F3-9F1AB1BB5373}"/>
              </a:ext>
            </a:extLst>
          </p:cNvPr>
          <p:cNvSpPr/>
          <p:nvPr/>
        </p:nvSpPr>
        <p:spPr>
          <a:xfrm>
            <a:off x="7043597" y="1298054"/>
            <a:ext cx="1937442" cy="678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cost center</a:t>
            </a:r>
          </a:p>
        </p:txBody>
      </p:sp>
      <p:sp>
        <p:nvSpPr>
          <p:cNvPr id="20" name="Rectangle 19">
            <a:extLst>
              <a:ext uri="{FF2B5EF4-FFF2-40B4-BE49-F238E27FC236}">
                <a16:creationId xmlns:a16="http://schemas.microsoft.com/office/drawing/2014/main" id="{A480F607-DD33-31CF-0723-AAE44B17D903}"/>
              </a:ext>
            </a:extLst>
          </p:cNvPr>
          <p:cNvSpPr/>
          <p:nvPr/>
        </p:nvSpPr>
        <p:spPr>
          <a:xfrm>
            <a:off x="7043597" y="4866599"/>
            <a:ext cx="1937442" cy="678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Unit cost center</a:t>
            </a:r>
          </a:p>
        </p:txBody>
      </p:sp>
      <p:sp>
        <p:nvSpPr>
          <p:cNvPr id="21" name="Rectangle 20">
            <a:extLst>
              <a:ext uri="{FF2B5EF4-FFF2-40B4-BE49-F238E27FC236}">
                <a16:creationId xmlns:a16="http://schemas.microsoft.com/office/drawing/2014/main" id="{14D5AC2E-B847-5B9E-C128-EA626271402A}"/>
              </a:ext>
            </a:extLst>
          </p:cNvPr>
          <p:cNvSpPr/>
          <p:nvPr/>
        </p:nvSpPr>
        <p:spPr>
          <a:xfrm>
            <a:off x="7071293" y="3045711"/>
            <a:ext cx="1937442" cy="6782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Float Pool cost center</a:t>
            </a:r>
          </a:p>
        </p:txBody>
      </p:sp>
    </p:spTree>
    <p:extLst>
      <p:ext uri="{BB962C8B-B14F-4D97-AF65-F5344CB8AC3E}">
        <p14:creationId xmlns:p14="http://schemas.microsoft.com/office/powerpoint/2010/main" val="3511967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C653F-89CF-A896-21CF-FD6EADD126FD}"/>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8C19F719-F60C-60C4-513D-72B0D9D5B994}"/>
              </a:ext>
            </a:extLst>
          </p:cNvPr>
          <p:cNvSpPr>
            <a:spLocks noGrp="1"/>
          </p:cNvSpPr>
          <p:nvPr>
            <p:ph idx="1"/>
          </p:nvPr>
        </p:nvSpPr>
        <p:spPr/>
        <p:txBody>
          <a:bodyPr>
            <a:normAutofit lnSpcReduction="10000"/>
          </a:bodyPr>
          <a:lstStyle/>
          <a:p>
            <a:pPr marL="457200" marR="0">
              <a:buNone/>
            </a:pPr>
            <a:r>
              <a:rPr lang="en-US" sz="18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Identify 1 strategic design feature of a Virtual Care Model program to address healthcare challenges: </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p>
            <a:pPr marL="742950" lvl="2" indent="-342900"/>
            <a:r>
              <a:rPr lang="en-US" sz="1800" dirty="0"/>
              <a:t>Nursing retention</a:t>
            </a:r>
          </a:p>
          <a:p>
            <a:pPr marL="742950" lvl="2" indent="-342900"/>
            <a:r>
              <a:rPr lang="en-US" sz="1800" dirty="0"/>
              <a:t>Nursing satisfaction </a:t>
            </a:r>
          </a:p>
          <a:p>
            <a:pPr marL="742950" lvl="2" indent="-342900"/>
            <a:r>
              <a:rPr lang="en-US" sz="1800" dirty="0"/>
              <a:t>Premium labor costs</a:t>
            </a:r>
            <a:br>
              <a:rPr lang="en-US" sz="180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br>
            <a:r>
              <a:rPr lang="en-US" sz="180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57200" marR="0">
              <a:buNone/>
            </a:pPr>
            <a:r>
              <a:rPr lang="en-US" sz="18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Describe 1-2 impacts of Virtual Care Model on patient care</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p>
            <a:pPr marL="742950" marR="0" lvl="2" indent="-342900"/>
            <a:r>
              <a:rPr lang="en-US" sz="1800" dirty="0"/>
              <a:t>Patient satisfaction</a:t>
            </a:r>
          </a:p>
          <a:p>
            <a:pPr marL="742950" marR="0" lvl="2" indent="-342900"/>
            <a:r>
              <a:rPr lang="en-US" sz="1800" dirty="0"/>
              <a:t>Quality measures</a:t>
            </a:r>
          </a:p>
          <a:p>
            <a:pPr marL="742950" marR="0" lvl="2" indent="-342900"/>
            <a:r>
              <a:rPr lang="en-US" sz="1800" dirty="0"/>
              <a:t>Patient throughput​</a:t>
            </a:r>
            <a:br>
              <a:rPr lang="en-US" sz="1800"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br>
            <a:r>
              <a:rPr lang="en-US" sz="1800" dirty="0">
                <a:solidFill>
                  <a:srgbClr val="242424"/>
                </a:solidFill>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57200" marR="0">
              <a:buNone/>
            </a:pPr>
            <a:r>
              <a:rPr lang="en-US" sz="1800" b="1" dirty="0">
                <a:solidFill>
                  <a:srgbClr val="2F5496"/>
                </a:solidFill>
                <a:effectLst/>
                <a:latin typeface="Arial" panose="020B0604020202020204" pitchFamily="34" charset="0"/>
                <a:ea typeface="Times New Roman" panose="02020603050405020304" pitchFamily="18" charset="0"/>
                <a:cs typeface="Arial" panose="020B0604020202020204" pitchFamily="34" charset="0"/>
              </a:rPr>
              <a:t>Identify 1-2 value drivers and business justification for expanding Virtual Care Model programs</a:t>
            </a:r>
            <a:endParaRPr lang="en-US" sz="1800" b="1" dirty="0">
              <a:effectLst/>
              <a:latin typeface="Arial" panose="020B0604020202020204" pitchFamily="34" charset="0"/>
              <a:ea typeface="Calibri" panose="020F0502020204030204" pitchFamily="34" charset="0"/>
              <a:cs typeface="Arial" panose="020B0604020202020204" pitchFamily="34" charset="0"/>
            </a:endParaRPr>
          </a:p>
          <a:p>
            <a:pPr marL="742950" lvl="2" indent="-342900"/>
            <a:r>
              <a:rPr lang="en-US" sz="1800" dirty="0"/>
              <a:t>Improved clinical outcomes </a:t>
            </a:r>
          </a:p>
          <a:p>
            <a:pPr marL="742950" lvl="2" indent="-342900"/>
            <a:r>
              <a:rPr lang="en-US" sz="1800" dirty="0"/>
              <a:t>Return on investment</a:t>
            </a:r>
          </a:p>
          <a:p>
            <a:pPr marL="0" marR="0" indent="0">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40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2F695-8D4B-F44E-BFF5-6F68CFF48F7D}"/>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C1CC6F4A-F41B-14E9-3BD3-2E350AF5F4FA}"/>
              </a:ext>
            </a:extLst>
          </p:cNvPr>
          <p:cNvSpPr/>
          <p:nvPr/>
        </p:nvSpPr>
        <p:spPr>
          <a:xfrm>
            <a:off x="7189499" y="3226754"/>
            <a:ext cx="1648991" cy="880553"/>
          </a:xfrm>
          <a:prstGeom prst="rect">
            <a:avLst/>
          </a:prstGeom>
          <a:solidFill>
            <a:schemeClr val="tx1">
              <a:lumMod val="50000"/>
              <a:lumOff val="50000"/>
            </a:schemeClr>
          </a:solidFill>
          <a:ln>
            <a:solidFill>
              <a:srgbClr val="7030A0"/>
            </a:solidFill>
          </a:ln>
          <a:scene3d>
            <a:camera prst="isometricOffAxis1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050" b="1">
                <a:solidFill>
                  <a:schemeClr val="tx1"/>
                </a:solidFill>
              </a:rPr>
              <a:t>Post-Implementation Week 2-3</a:t>
            </a:r>
          </a:p>
        </p:txBody>
      </p:sp>
      <p:sp>
        <p:nvSpPr>
          <p:cNvPr id="16" name="Rectangle 15">
            <a:extLst>
              <a:ext uri="{FF2B5EF4-FFF2-40B4-BE49-F238E27FC236}">
                <a16:creationId xmlns:a16="http://schemas.microsoft.com/office/drawing/2014/main" id="{1E850A73-5B67-D880-2F74-4A4F88704A93}"/>
              </a:ext>
            </a:extLst>
          </p:cNvPr>
          <p:cNvSpPr/>
          <p:nvPr/>
        </p:nvSpPr>
        <p:spPr>
          <a:xfrm>
            <a:off x="4894403" y="2834027"/>
            <a:ext cx="1648991" cy="710131"/>
          </a:xfrm>
          <a:prstGeom prst="rect">
            <a:avLst/>
          </a:prstGeom>
          <a:solidFill>
            <a:schemeClr val="tx1">
              <a:lumMod val="50000"/>
              <a:lumOff val="50000"/>
            </a:schemeClr>
          </a:solidFill>
          <a:ln>
            <a:solidFill>
              <a:srgbClr val="7030A0"/>
            </a:solidFill>
          </a:ln>
          <a:scene3d>
            <a:camera prst="isometricOffAxis1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50" b="1">
                <a:solidFill>
                  <a:schemeClr val="tx1"/>
                </a:solidFill>
              </a:rPr>
              <a:t>Go- Live</a:t>
            </a:r>
          </a:p>
        </p:txBody>
      </p:sp>
      <p:sp>
        <p:nvSpPr>
          <p:cNvPr id="15" name="Rectangle 14">
            <a:extLst>
              <a:ext uri="{FF2B5EF4-FFF2-40B4-BE49-F238E27FC236}">
                <a16:creationId xmlns:a16="http://schemas.microsoft.com/office/drawing/2014/main" id="{4CA7B4F0-E834-E163-F4D3-DDF56CBCE5B4}"/>
              </a:ext>
            </a:extLst>
          </p:cNvPr>
          <p:cNvSpPr/>
          <p:nvPr/>
        </p:nvSpPr>
        <p:spPr>
          <a:xfrm>
            <a:off x="298490" y="1638235"/>
            <a:ext cx="1648991" cy="710131"/>
          </a:xfrm>
          <a:prstGeom prst="rect">
            <a:avLst/>
          </a:prstGeom>
          <a:solidFill>
            <a:schemeClr val="tx1">
              <a:lumMod val="50000"/>
              <a:lumOff val="50000"/>
            </a:schemeClr>
          </a:solidFill>
          <a:ln>
            <a:solidFill>
              <a:srgbClr val="7030A0"/>
            </a:solidFill>
          </a:ln>
          <a:scene3d>
            <a:camera prst="isometricOffAxis1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50" b="1">
                <a:solidFill>
                  <a:schemeClr val="tx1"/>
                </a:solidFill>
              </a:rPr>
              <a:t>Planning Week 1</a:t>
            </a:r>
          </a:p>
        </p:txBody>
      </p:sp>
      <p:sp>
        <p:nvSpPr>
          <p:cNvPr id="8" name="Rectangle 7">
            <a:extLst>
              <a:ext uri="{FF2B5EF4-FFF2-40B4-BE49-F238E27FC236}">
                <a16:creationId xmlns:a16="http://schemas.microsoft.com/office/drawing/2014/main" id="{71F5326C-0275-356B-BCF2-AD3666841992}"/>
              </a:ext>
            </a:extLst>
          </p:cNvPr>
          <p:cNvSpPr/>
          <p:nvPr/>
        </p:nvSpPr>
        <p:spPr>
          <a:xfrm>
            <a:off x="2564715" y="2123896"/>
            <a:ext cx="1807211" cy="710131"/>
          </a:xfrm>
          <a:prstGeom prst="rect">
            <a:avLst/>
          </a:prstGeom>
          <a:solidFill>
            <a:schemeClr val="tx1">
              <a:lumMod val="50000"/>
              <a:lumOff val="50000"/>
            </a:schemeClr>
          </a:solidFill>
          <a:ln>
            <a:solidFill>
              <a:srgbClr val="7030A0"/>
            </a:solidFill>
          </a:ln>
          <a:scene3d>
            <a:camera prst="isometricOffAxis1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350" b="1">
                <a:solidFill>
                  <a:schemeClr val="tx1"/>
                </a:solidFill>
              </a:rPr>
              <a:t>Planning Week 2-3</a:t>
            </a:r>
          </a:p>
        </p:txBody>
      </p:sp>
      <p:sp>
        <p:nvSpPr>
          <p:cNvPr id="2" name="Title 1">
            <a:extLst>
              <a:ext uri="{FF2B5EF4-FFF2-40B4-BE49-F238E27FC236}">
                <a16:creationId xmlns:a16="http://schemas.microsoft.com/office/drawing/2014/main" id="{801618A3-85EC-7A02-5E53-209A2F4F2BBC}"/>
              </a:ext>
            </a:extLst>
          </p:cNvPr>
          <p:cNvSpPr>
            <a:spLocks noGrp="1"/>
          </p:cNvSpPr>
          <p:nvPr>
            <p:ph type="title"/>
          </p:nvPr>
        </p:nvSpPr>
        <p:spPr/>
        <p:txBody>
          <a:bodyPr/>
          <a:lstStyle/>
          <a:p>
            <a:r>
              <a:rPr lang="en-US" b="1" dirty="0">
                <a:cs typeface="Arial"/>
              </a:rPr>
              <a:t>Virtual Care Playbook</a:t>
            </a:r>
            <a:endParaRPr lang="en-US" b="1" dirty="0"/>
          </a:p>
        </p:txBody>
      </p:sp>
      <p:sp>
        <p:nvSpPr>
          <p:cNvPr id="3" name="Content Placeholder 2">
            <a:extLst>
              <a:ext uri="{FF2B5EF4-FFF2-40B4-BE49-F238E27FC236}">
                <a16:creationId xmlns:a16="http://schemas.microsoft.com/office/drawing/2014/main" id="{CA76F8E9-AD20-C00B-3661-3BB1D334217E}"/>
              </a:ext>
            </a:extLst>
          </p:cNvPr>
          <p:cNvSpPr>
            <a:spLocks noGrp="1"/>
          </p:cNvSpPr>
          <p:nvPr>
            <p:ph idx="1"/>
          </p:nvPr>
        </p:nvSpPr>
        <p:spPr>
          <a:xfrm>
            <a:off x="457200" y="5916423"/>
            <a:ext cx="8229600" cy="710131"/>
          </a:xfrm>
        </p:spPr>
        <p:txBody>
          <a:bodyPr vert="horz" lIns="68580" tIns="34290" rIns="68580" bIns="34290" rtlCol="0" anchor="t">
            <a:normAutofit fontScale="40000" lnSpcReduction="20000"/>
          </a:bodyPr>
          <a:lstStyle/>
          <a:p>
            <a:pPr marL="0" indent="0">
              <a:buNone/>
            </a:pPr>
            <a:r>
              <a:rPr lang="en-US" sz="4200" dirty="0">
                <a:solidFill>
                  <a:srgbClr val="002060"/>
                </a:solidFill>
                <a:latin typeface="Calibri"/>
                <a:ea typeface="Calibri"/>
                <a:cs typeface="Calibri"/>
              </a:rPr>
              <a:t>We have developed a template for implementation of Inpatient Virtual Care programs to ensure timely completion of tasks, standardized programs, and coordination among the teams </a:t>
            </a:r>
            <a:endParaRPr lang="en-US" sz="4200" dirty="0"/>
          </a:p>
          <a:p>
            <a:endParaRPr lang="en-US" dirty="0">
              <a:cs typeface="Arial"/>
            </a:endParaRPr>
          </a:p>
        </p:txBody>
      </p:sp>
      <p:graphicFrame>
        <p:nvGraphicFramePr>
          <p:cNvPr id="4" name="Table 3">
            <a:extLst>
              <a:ext uri="{FF2B5EF4-FFF2-40B4-BE49-F238E27FC236}">
                <a16:creationId xmlns:a16="http://schemas.microsoft.com/office/drawing/2014/main" id="{CB4D84B6-FC0F-FDCC-EDFD-5CDD2FFA5C1F}"/>
              </a:ext>
            </a:extLst>
          </p:cNvPr>
          <p:cNvGraphicFramePr>
            <a:graphicFrameLocks noGrp="1"/>
          </p:cNvGraphicFramePr>
          <p:nvPr>
            <p:extLst>
              <p:ext uri="{D42A27DB-BD31-4B8C-83A1-F6EECF244321}">
                <p14:modId xmlns:p14="http://schemas.microsoft.com/office/powerpoint/2010/main" val="4085501128"/>
              </p:ext>
            </p:extLst>
          </p:nvPr>
        </p:nvGraphicFramePr>
        <p:xfrm>
          <a:off x="269619" y="2478962"/>
          <a:ext cx="2151400" cy="1240410"/>
        </p:xfrm>
        <a:graphic>
          <a:graphicData uri="http://schemas.openxmlformats.org/drawingml/2006/table">
            <a:tbl>
              <a:tblPr/>
              <a:tblGrid>
                <a:gridCol w="2151400">
                  <a:extLst>
                    <a:ext uri="{9D8B030D-6E8A-4147-A177-3AD203B41FA5}">
                      <a16:colId xmlns:a16="http://schemas.microsoft.com/office/drawing/2014/main" val="3658527645"/>
                    </a:ext>
                  </a:extLst>
                </a:gridCol>
              </a:tblGrid>
              <a:tr h="152096">
                <a:tc>
                  <a:txBody>
                    <a:bodyPr/>
                    <a:lstStyle/>
                    <a:p>
                      <a:pPr algn="l" fontAlgn="ctr"/>
                      <a:r>
                        <a:rPr lang="en-US" sz="900" b="1" i="0" u="none" strike="noStrike">
                          <a:solidFill>
                            <a:srgbClr val="000000"/>
                          </a:solidFill>
                          <a:effectLst/>
                          <a:highlight>
                            <a:srgbClr val="B8CCE4"/>
                          </a:highlight>
                          <a:latin typeface="Calibri" panose="020F0502020204030204" pitchFamily="34" charset="0"/>
                        </a:rPr>
                        <a:t>Operations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B8CCE4"/>
                    </a:solidFill>
                  </a:tcPr>
                </a:tc>
                <a:extLst>
                  <a:ext uri="{0D108BD9-81ED-4DB2-BD59-A6C34878D82A}">
                    <a16:rowId xmlns:a16="http://schemas.microsoft.com/office/drawing/2014/main" val="3335725671"/>
                  </a:ext>
                </a:extLst>
              </a:tr>
              <a:tr h="171721">
                <a:tc>
                  <a:txBody>
                    <a:bodyPr/>
                    <a:lstStyle/>
                    <a:p>
                      <a:pPr algn="l" fontAlgn="ctr"/>
                      <a:r>
                        <a:rPr lang="en-US" sz="900" b="0" i="0" u="none" strike="noStrike" dirty="0">
                          <a:solidFill>
                            <a:srgbClr val="000000"/>
                          </a:solidFill>
                          <a:effectLst/>
                          <a:highlight>
                            <a:srgbClr val="DCE6F1"/>
                          </a:highlight>
                          <a:latin typeface="Calibri" panose="020F0502020204030204" pitchFamily="34" charset="0"/>
                        </a:rPr>
                        <a:t>Meet with Hospital Nursing Leadership</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3660958430"/>
                  </a:ext>
                </a:extLst>
              </a:tr>
              <a:tr h="171721">
                <a:tc>
                  <a:txBody>
                    <a:bodyPr/>
                    <a:lstStyle/>
                    <a:p>
                      <a:pPr algn="l" fontAlgn="ctr"/>
                      <a:r>
                        <a:rPr lang="en-US" sz="900" b="0" i="0" u="none" strike="noStrike">
                          <a:solidFill>
                            <a:srgbClr val="000000"/>
                          </a:solidFill>
                          <a:effectLst/>
                          <a:highlight>
                            <a:srgbClr val="DCE6F1"/>
                          </a:highlight>
                          <a:latin typeface="Calibri" panose="020F0502020204030204" pitchFamily="34" charset="0"/>
                        </a:rPr>
                        <a:t>Identify Units</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3206265830"/>
                  </a:ext>
                </a:extLst>
              </a:tr>
              <a:tr h="229709">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highlight>
                            <a:srgbClr val="DCE6F1"/>
                          </a:highlight>
                          <a:latin typeface="Calibri" panose="020F0502020204030204" pitchFamily="34" charset="0"/>
                        </a:rPr>
                        <a:t>Establish Accountability Leader</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57428903"/>
                  </a:ext>
                </a:extLst>
              </a:tr>
              <a:tr h="171721">
                <a:tc>
                  <a:txBody>
                    <a:bodyPr/>
                    <a:lstStyle/>
                    <a:p>
                      <a:pPr algn="l" fontAlgn="ctr"/>
                      <a:r>
                        <a:rPr lang="en-US" sz="900" b="1" i="0" u="none" strike="noStrike">
                          <a:solidFill>
                            <a:srgbClr val="000000"/>
                          </a:solidFill>
                          <a:effectLst/>
                          <a:highlight>
                            <a:srgbClr val="E6B8B7"/>
                          </a:highlight>
                          <a:latin typeface="Calibri" panose="020F0502020204030204" pitchFamily="34" charset="0"/>
                        </a:rPr>
                        <a:t>Clinical Operations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E6B8B7"/>
                    </a:solidFill>
                  </a:tcPr>
                </a:tc>
                <a:extLst>
                  <a:ext uri="{0D108BD9-81ED-4DB2-BD59-A6C34878D82A}">
                    <a16:rowId xmlns:a16="http://schemas.microsoft.com/office/drawing/2014/main" val="2228733860"/>
                  </a:ext>
                </a:extLst>
              </a:tr>
              <a:tr h="171721">
                <a:tc>
                  <a:txBody>
                    <a:bodyPr/>
                    <a:lstStyle/>
                    <a:p>
                      <a:pPr algn="l" fontAlgn="ctr"/>
                      <a:r>
                        <a:rPr lang="en-US" sz="900" b="0" i="0" u="none" strike="noStrike">
                          <a:solidFill>
                            <a:srgbClr val="000000"/>
                          </a:solidFill>
                          <a:effectLst/>
                          <a:highlight>
                            <a:srgbClr val="F2DCDB"/>
                          </a:highlight>
                          <a:latin typeface="Calibri" panose="020F0502020204030204" pitchFamily="34" charset="0"/>
                        </a:rPr>
                        <a:t>Virtual Nurse job description</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DCDB"/>
                    </a:solidFill>
                  </a:tcPr>
                </a:tc>
                <a:extLst>
                  <a:ext uri="{0D108BD9-81ED-4DB2-BD59-A6C34878D82A}">
                    <a16:rowId xmlns:a16="http://schemas.microsoft.com/office/drawing/2014/main" val="3025706777"/>
                  </a:ext>
                </a:extLst>
              </a:tr>
              <a:tr h="171721">
                <a:tc>
                  <a:txBody>
                    <a:bodyPr/>
                    <a:lstStyle/>
                    <a:p>
                      <a:pPr algn="l" fontAlgn="ctr"/>
                      <a:r>
                        <a:rPr lang="en-US" sz="900" b="0" i="0" u="none" strike="noStrike" dirty="0">
                          <a:solidFill>
                            <a:srgbClr val="000000"/>
                          </a:solidFill>
                          <a:effectLst/>
                          <a:highlight>
                            <a:srgbClr val="F2DCDB"/>
                          </a:highlight>
                          <a:latin typeface="Calibri" panose="020F0502020204030204" pitchFamily="34" charset="0"/>
                        </a:rPr>
                        <a:t>Identify Unit Key Stakeholders</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DCDB"/>
                    </a:solidFill>
                  </a:tcPr>
                </a:tc>
                <a:extLst>
                  <a:ext uri="{0D108BD9-81ED-4DB2-BD59-A6C34878D82A}">
                    <a16:rowId xmlns:a16="http://schemas.microsoft.com/office/drawing/2014/main" val="653075327"/>
                  </a:ext>
                </a:extLst>
              </a:tr>
            </a:tbl>
          </a:graphicData>
        </a:graphic>
      </p:graphicFrame>
      <p:graphicFrame>
        <p:nvGraphicFramePr>
          <p:cNvPr id="5" name="Table 4">
            <a:extLst>
              <a:ext uri="{FF2B5EF4-FFF2-40B4-BE49-F238E27FC236}">
                <a16:creationId xmlns:a16="http://schemas.microsoft.com/office/drawing/2014/main" id="{0750EAE2-E584-9D3E-5CBE-FA5829C578E1}"/>
              </a:ext>
            </a:extLst>
          </p:cNvPr>
          <p:cNvGraphicFramePr>
            <a:graphicFrameLocks noGrp="1"/>
          </p:cNvGraphicFramePr>
          <p:nvPr>
            <p:extLst>
              <p:ext uri="{D42A27DB-BD31-4B8C-83A1-F6EECF244321}">
                <p14:modId xmlns:p14="http://schemas.microsoft.com/office/powerpoint/2010/main" val="3387532776"/>
              </p:ext>
            </p:extLst>
          </p:nvPr>
        </p:nvGraphicFramePr>
        <p:xfrm>
          <a:off x="2564715" y="2969533"/>
          <a:ext cx="2151400" cy="1697823"/>
        </p:xfrm>
        <a:graphic>
          <a:graphicData uri="http://schemas.openxmlformats.org/drawingml/2006/table">
            <a:tbl>
              <a:tblPr/>
              <a:tblGrid>
                <a:gridCol w="2151400">
                  <a:extLst>
                    <a:ext uri="{9D8B030D-6E8A-4147-A177-3AD203B41FA5}">
                      <a16:colId xmlns:a16="http://schemas.microsoft.com/office/drawing/2014/main" val="3658527645"/>
                    </a:ext>
                  </a:extLst>
                </a:gridCol>
              </a:tblGrid>
              <a:tr h="188647">
                <a:tc>
                  <a:txBody>
                    <a:bodyPr/>
                    <a:lstStyle/>
                    <a:p>
                      <a:pPr algn="l" fontAlgn="ctr"/>
                      <a:r>
                        <a:rPr lang="en-US" sz="900" b="1" i="0" u="none" strike="noStrike">
                          <a:solidFill>
                            <a:srgbClr val="000000"/>
                          </a:solidFill>
                          <a:effectLst/>
                          <a:highlight>
                            <a:srgbClr val="B8CCE4"/>
                          </a:highlight>
                          <a:latin typeface="Calibri" panose="020F0502020204030204" pitchFamily="34" charset="0"/>
                        </a:rPr>
                        <a:t>Operations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B8CCE4"/>
                    </a:solidFill>
                  </a:tcPr>
                </a:tc>
                <a:extLst>
                  <a:ext uri="{0D108BD9-81ED-4DB2-BD59-A6C34878D82A}">
                    <a16:rowId xmlns:a16="http://schemas.microsoft.com/office/drawing/2014/main" val="3335725671"/>
                  </a:ext>
                </a:extLst>
              </a:tr>
              <a:tr h="188647">
                <a:tc>
                  <a:txBody>
                    <a:bodyPr/>
                    <a:lstStyle/>
                    <a:p>
                      <a:pPr algn="l" fontAlgn="ctr"/>
                      <a:r>
                        <a:rPr lang="en-US" sz="900" b="0" i="0" u="none" strike="noStrike" dirty="0">
                          <a:solidFill>
                            <a:srgbClr val="000000"/>
                          </a:solidFill>
                          <a:effectLst/>
                          <a:highlight>
                            <a:srgbClr val="DCE6F1"/>
                          </a:highlight>
                          <a:latin typeface="Calibri" panose="020F0502020204030204" pitchFamily="34" charset="0"/>
                        </a:rPr>
                        <a:t>Meet with Hospital Nursing Leadership</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3660958430"/>
                  </a:ext>
                </a:extLst>
              </a:tr>
              <a:tr h="188647">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900" b="0" i="0" u="none" strike="noStrike">
                          <a:solidFill>
                            <a:srgbClr val="000000"/>
                          </a:solidFill>
                          <a:effectLst/>
                          <a:highlight>
                            <a:srgbClr val="DCE6F1"/>
                          </a:highlight>
                          <a:latin typeface="Calibri" panose="020F0502020204030204" pitchFamily="34" charset="0"/>
                        </a:rPr>
                        <a:t>Meet 1:1 with Unit Managers</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3206265830"/>
                  </a:ext>
                </a:extLst>
              </a:tr>
              <a:tr h="188647">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900" b="0" i="0" u="none" strike="noStrike">
                          <a:solidFill>
                            <a:srgbClr val="000000"/>
                          </a:solidFill>
                          <a:effectLst/>
                          <a:highlight>
                            <a:srgbClr val="DCE6F1"/>
                          </a:highlight>
                          <a:latin typeface="Calibri" panose="020F0502020204030204" pitchFamily="34" charset="0"/>
                        </a:rPr>
                        <a:t>Identify space for the Hub</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57428903"/>
                  </a:ext>
                </a:extLst>
              </a:tr>
              <a:tr h="188647">
                <a:tc>
                  <a:txBody>
                    <a:bodyPr/>
                    <a:lstStyle/>
                    <a:p>
                      <a:pPr algn="l" fontAlgn="ctr"/>
                      <a:r>
                        <a:rPr lang="en-US" sz="900" b="1" i="0" u="none" strike="noStrike">
                          <a:solidFill>
                            <a:srgbClr val="000000"/>
                          </a:solidFill>
                          <a:effectLst/>
                          <a:highlight>
                            <a:srgbClr val="FABF8F"/>
                          </a:highlight>
                          <a:latin typeface="Calibri" panose="020F0502020204030204" pitchFamily="34" charset="0"/>
                        </a:rPr>
                        <a:t>Technical</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ABF8F"/>
                    </a:solidFill>
                  </a:tcPr>
                </a:tc>
                <a:extLst>
                  <a:ext uri="{0D108BD9-81ED-4DB2-BD59-A6C34878D82A}">
                    <a16:rowId xmlns:a16="http://schemas.microsoft.com/office/drawing/2014/main" val="3914595946"/>
                  </a:ext>
                </a:extLst>
              </a:tr>
              <a:tr h="188647">
                <a:tc>
                  <a:txBody>
                    <a:bodyPr/>
                    <a:lstStyle/>
                    <a:p>
                      <a:pPr algn="l" fontAlgn="ctr"/>
                      <a:r>
                        <a:rPr lang="en-US" sz="900" b="0" i="0" u="none" strike="noStrike">
                          <a:solidFill>
                            <a:srgbClr val="000000"/>
                          </a:solidFill>
                          <a:effectLst/>
                          <a:highlight>
                            <a:srgbClr val="FDE9D9"/>
                          </a:highlight>
                          <a:latin typeface="Calibri" panose="020F0502020204030204" pitchFamily="34" charset="0"/>
                        </a:rPr>
                        <a:t>Quality of check In-Room hardware</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DE9D9"/>
                    </a:solidFill>
                  </a:tcPr>
                </a:tc>
                <a:extLst>
                  <a:ext uri="{0D108BD9-81ED-4DB2-BD59-A6C34878D82A}">
                    <a16:rowId xmlns:a16="http://schemas.microsoft.com/office/drawing/2014/main" val="2495572412"/>
                  </a:ext>
                </a:extLst>
              </a:tr>
              <a:tr h="188647">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900" b="1" i="0" u="none" strike="noStrike">
                          <a:solidFill>
                            <a:srgbClr val="000000"/>
                          </a:solidFill>
                          <a:effectLst/>
                          <a:highlight>
                            <a:srgbClr val="E6B8B7"/>
                          </a:highlight>
                          <a:latin typeface="Calibri" panose="020F0502020204030204" pitchFamily="34" charset="0"/>
                        </a:rPr>
                        <a:t>Clinical Operations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E6B8B7"/>
                    </a:solidFill>
                  </a:tcPr>
                </a:tc>
                <a:extLst>
                  <a:ext uri="{0D108BD9-81ED-4DB2-BD59-A6C34878D82A}">
                    <a16:rowId xmlns:a16="http://schemas.microsoft.com/office/drawing/2014/main" val="2228733860"/>
                  </a:ext>
                </a:extLst>
              </a:tr>
              <a:tr h="188647">
                <a:tc>
                  <a:txBody>
                    <a:bodyPr/>
                    <a:lstStyle/>
                    <a:p>
                      <a:pPr algn="l" fontAlgn="ctr"/>
                      <a:r>
                        <a:rPr lang="en-US" sz="900" b="0" i="0" u="none" strike="noStrike">
                          <a:solidFill>
                            <a:srgbClr val="000000"/>
                          </a:solidFill>
                          <a:effectLst/>
                          <a:highlight>
                            <a:srgbClr val="F2DCDB"/>
                          </a:highlight>
                          <a:latin typeface="Calibri" panose="020F0502020204030204" pitchFamily="34" charset="0"/>
                        </a:rPr>
                        <a:t>Identify any specialty training (ex: neuro)</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DCDB"/>
                    </a:solidFill>
                  </a:tcPr>
                </a:tc>
                <a:extLst>
                  <a:ext uri="{0D108BD9-81ED-4DB2-BD59-A6C34878D82A}">
                    <a16:rowId xmlns:a16="http://schemas.microsoft.com/office/drawing/2014/main" val="3025706777"/>
                  </a:ext>
                </a:extLst>
              </a:tr>
              <a:tr h="188647">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highlight>
                            <a:srgbClr val="F2DCDB"/>
                          </a:highlight>
                          <a:latin typeface="Calibri" panose="020F0502020204030204" pitchFamily="34" charset="0"/>
                        </a:rPr>
                        <a:t>Identify Staff</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2DCDB"/>
                    </a:solidFill>
                  </a:tcPr>
                </a:tc>
                <a:extLst>
                  <a:ext uri="{0D108BD9-81ED-4DB2-BD59-A6C34878D82A}">
                    <a16:rowId xmlns:a16="http://schemas.microsoft.com/office/drawing/2014/main" val="653075327"/>
                  </a:ext>
                </a:extLst>
              </a:tr>
            </a:tbl>
          </a:graphicData>
        </a:graphic>
      </p:graphicFrame>
      <p:graphicFrame>
        <p:nvGraphicFramePr>
          <p:cNvPr id="9" name="Table 8">
            <a:extLst>
              <a:ext uri="{FF2B5EF4-FFF2-40B4-BE49-F238E27FC236}">
                <a16:creationId xmlns:a16="http://schemas.microsoft.com/office/drawing/2014/main" id="{022FF76D-E741-A19C-A0E5-8FC9C1121FAB}"/>
              </a:ext>
            </a:extLst>
          </p:cNvPr>
          <p:cNvGraphicFramePr>
            <a:graphicFrameLocks noGrp="1"/>
          </p:cNvGraphicFramePr>
          <p:nvPr>
            <p:extLst>
              <p:ext uri="{D42A27DB-BD31-4B8C-83A1-F6EECF244321}">
                <p14:modId xmlns:p14="http://schemas.microsoft.com/office/powerpoint/2010/main" val="1464720974"/>
              </p:ext>
            </p:extLst>
          </p:nvPr>
        </p:nvGraphicFramePr>
        <p:xfrm>
          <a:off x="4886995" y="3685625"/>
          <a:ext cx="2029459" cy="1287593"/>
        </p:xfrm>
        <a:graphic>
          <a:graphicData uri="http://schemas.openxmlformats.org/drawingml/2006/table">
            <a:tbl>
              <a:tblPr/>
              <a:tblGrid>
                <a:gridCol w="2029459">
                  <a:extLst>
                    <a:ext uri="{9D8B030D-6E8A-4147-A177-3AD203B41FA5}">
                      <a16:colId xmlns:a16="http://schemas.microsoft.com/office/drawing/2014/main" val="3658527645"/>
                    </a:ext>
                  </a:extLst>
                </a:gridCol>
              </a:tblGrid>
              <a:tr h="214724">
                <a:tc>
                  <a:txBody>
                    <a:bodyPr/>
                    <a:lstStyle/>
                    <a:p>
                      <a:pPr algn="l" fontAlgn="ctr"/>
                      <a:r>
                        <a:rPr lang="en-US" sz="900" b="1" i="0" u="none" strike="noStrike">
                          <a:solidFill>
                            <a:srgbClr val="000000"/>
                          </a:solidFill>
                          <a:effectLst/>
                          <a:highlight>
                            <a:srgbClr val="B8CCE4"/>
                          </a:highlight>
                          <a:latin typeface="Calibri" panose="020F0502020204030204" pitchFamily="34" charset="0"/>
                        </a:rPr>
                        <a:t>Operations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B8CCE4"/>
                    </a:solidFill>
                  </a:tcPr>
                </a:tc>
                <a:extLst>
                  <a:ext uri="{0D108BD9-81ED-4DB2-BD59-A6C34878D82A}">
                    <a16:rowId xmlns:a16="http://schemas.microsoft.com/office/drawing/2014/main" val="3335725671"/>
                  </a:ext>
                </a:extLst>
              </a:tr>
              <a:tr h="214724">
                <a:tc>
                  <a:txBody>
                    <a:bodyPr/>
                    <a:lstStyle/>
                    <a:p>
                      <a:pPr algn="l" fontAlgn="ctr"/>
                      <a:r>
                        <a:rPr lang="en-US" sz="900" b="0" i="0" u="none" strike="noStrike" dirty="0">
                          <a:solidFill>
                            <a:srgbClr val="000000"/>
                          </a:solidFill>
                          <a:effectLst/>
                          <a:highlight>
                            <a:srgbClr val="DCE6F1"/>
                          </a:highlight>
                          <a:latin typeface="Calibri" panose="020F0502020204030204" pitchFamily="34" charset="0"/>
                        </a:rPr>
                        <a:t>Daily Check-In Team Huddle (15 minutes)</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3660958430"/>
                  </a:ext>
                </a:extLst>
              </a:tr>
              <a:tr h="214724">
                <a:tc>
                  <a:txBody>
                    <a:bodyPr/>
                    <a:lstStyle/>
                    <a:p>
                      <a:pPr algn="l" fontAlgn="ctr"/>
                      <a:r>
                        <a:rPr lang="en-US" sz="900" b="1" i="0" u="none" strike="noStrike">
                          <a:solidFill>
                            <a:srgbClr val="000000"/>
                          </a:solidFill>
                          <a:effectLst/>
                          <a:highlight>
                            <a:srgbClr val="FABF8F"/>
                          </a:highlight>
                          <a:latin typeface="Calibri" panose="020F0502020204030204" pitchFamily="34" charset="0"/>
                        </a:rPr>
                        <a:t>Technical</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ABF8F"/>
                    </a:solidFill>
                  </a:tcPr>
                </a:tc>
                <a:extLst>
                  <a:ext uri="{0D108BD9-81ED-4DB2-BD59-A6C34878D82A}">
                    <a16:rowId xmlns:a16="http://schemas.microsoft.com/office/drawing/2014/main" val="3914595946"/>
                  </a:ext>
                </a:extLst>
              </a:tr>
              <a:tr h="214724">
                <a:tc>
                  <a:txBody>
                    <a:bodyPr/>
                    <a:lstStyle/>
                    <a:p>
                      <a:pPr algn="l" fontAlgn="ctr"/>
                      <a:r>
                        <a:rPr lang="en-US" sz="900" b="0" i="0" u="none" strike="noStrike">
                          <a:solidFill>
                            <a:srgbClr val="000000"/>
                          </a:solidFill>
                          <a:effectLst/>
                          <a:highlight>
                            <a:srgbClr val="FDE9D9"/>
                          </a:highlight>
                          <a:latin typeface="Calibri" panose="020F0502020204030204" pitchFamily="34" charset="0"/>
                        </a:rPr>
                        <a:t>On-going maintenance and monitoring</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DE9D9"/>
                    </a:solidFill>
                  </a:tcPr>
                </a:tc>
                <a:extLst>
                  <a:ext uri="{0D108BD9-81ED-4DB2-BD59-A6C34878D82A}">
                    <a16:rowId xmlns:a16="http://schemas.microsoft.com/office/drawing/2014/main" val="2495572412"/>
                  </a:ext>
                </a:extLst>
              </a:tr>
              <a:tr h="165855">
                <a:tc>
                  <a:txBody>
                    <a:bodyPr/>
                    <a:lstStyle/>
                    <a:p>
                      <a:pPr algn="l" fontAlgn="ctr"/>
                      <a:r>
                        <a:rPr lang="en-US" sz="900" b="1" i="0" u="none" strike="noStrike">
                          <a:solidFill>
                            <a:srgbClr val="000000"/>
                          </a:solidFill>
                          <a:effectLst/>
                          <a:latin typeface="Calibri" panose="020F0502020204030204" pitchFamily="34" charset="0"/>
                        </a:rPr>
                        <a:t>Metrics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11226682"/>
                  </a:ext>
                </a:extLst>
              </a:tr>
              <a:tr h="262842">
                <a:tc>
                  <a:txBody>
                    <a:bodyPr/>
                    <a:lstStyle/>
                    <a:p>
                      <a:pPr algn="l" fontAlgn="ctr"/>
                      <a:r>
                        <a:rPr lang="en-US" sz="900" b="0" i="0" u="none" strike="noStrike" dirty="0">
                          <a:solidFill>
                            <a:srgbClr val="000000"/>
                          </a:solidFill>
                          <a:effectLst/>
                          <a:latin typeface="Calibri" panose="020F0502020204030204" pitchFamily="34" charset="0"/>
                        </a:rPr>
                        <a:t>Track and measure metrics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31665725"/>
                  </a:ext>
                </a:extLst>
              </a:tr>
            </a:tbl>
          </a:graphicData>
        </a:graphic>
      </p:graphicFrame>
      <p:graphicFrame>
        <p:nvGraphicFramePr>
          <p:cNvPr id="10" name="Table 9">
            <a:extLst>
              <a:ext uri="{FF2B5EF4-FFF2-40B4-BE49-F238E27FC236}">
                <a16:creationId xmlns:a16="http://schemas.microsoft.com/office/drawing/2014/main" id="{6F508221-4B1F-5064-09AF-51737905DDF1}"/>
              </a:ext>
            </a:extLst>
          </p:cNvPr>
          <p:cNvGraphicFramePr>
            <a:graphicFrameLocks noGrp="1"/>
          </p:cNvGraphicFramePr>
          <p:nvPr>
            <p:extLst>
              <p:ext uri="{D42A27DB-BD31-4B8C-83A1-F6EECF244321}">
                <p14:modId xmlns:p14="http://schemas.microsoft.com/office/powerpoint/2010/main" val="489418797"/>
              </p:ext>
            </p:extLst>
          </p:nvPr>
        </p:nvGraphicFramePr>
        <p:xfrm>
          <a:off x="7087334" y="4218113"/>
          <a:ext cx="1990752" cy="1510210"/>
        </p:xfrm>
        <a:graphic>
          <a:graphicData uri="http://schemas.openxmlformats.org/drawingml/2006/table">
            <a:tbl>
              <a:tblPr/>
              <a:tblGrid>
                <a:gridCol w="1990752">
                  <a:extLst>
                    <a:ext uri="{9D8B030D-6E8A-4147-A177-3AD203B41FA5}">
                      <a16:colId xmlns:a16="http://schemas.microsoft.com/office/drawing/2014/main" val="3658527645"/>
                    </a:ext>
                  </a:extLst>
                </a:gridCol>
              </a:tblGrid>
              <a:tr h="234207">
                <a:tc>
                  <a:txBody>
                    <a:bodyPr/>
                    <a:lstStyle/>
                    <a:p>
                      <a:pPr algn="l" fontAlgn="ctr"/>
                      <a:r>
                        <a:rPr lang="en-US" sz="900" b="1" i="0" u="none" strike="noStrike">
                          <a:solidFill>
                            <a:srgbClr val="000000"/>
                          </a:solidFill>
                          <a:effectLst/>
                          <a:highlight>
                            <a:srgbClr val="B8CCE4"/>
                          </a:highlight>
                          <a:latin typeface="Calibri" panose="020F0502020204030204" pitchFamily="34" charset="0"/>
                        </a:rPr>
                        <a:t>Operations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B8CCE4"/>
                    </a:solidFill>
                  </a:tcPr>
                </a:tc>
                <a:extLst>
                  <a:ext uri="{0D108BD9-81ED-4DB2-BD59-A6C34878D82A}">
                    <a16:rowId xmlns:a16="http://schemas.microsoft.com/office/drawing/2014/main" val="3335725671"/>
                  </a:ext>
                </a:extLst>
              </a:tr>
              <a:tr h="234207">
                <a:tc>
                  <a:txBody>
                    <a:bodyPr/>
                    <a:lstStyle/>
                    <a:p>
                      <a:pPr algn="l" fontAlgn="ctr"/>
                      <a:r>
                        <a:rPr lang="en-US" sz="900" b="0" i="0" u="none" strike="noStrike" dirty="0">
                          <a:solidFill>
                            <a:srgbClr val="000000"/>
                          </a:solidFill>
                          <a:effectLst/>
                          <a:highlight>
                            <a:srgbClr val="DCE6F1"/>
                          </a:highlight>
                          <a:latin typeface="Calibri" panose="020F0502020204030204" pitchFamily="34" charset="0"/>
                        </a:rPr>
                        <a:t>Daily Check-In Team Huddle (15 minutes)</a:t>
                      </a:r>
                    </a:p>
                  </a:txBody>
                  <a:tcPr marL="46352"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DCE6F1"/>
                    </a:solidFill>
                  </a:tcPr>
                </a:tc>
                <a:extLst>
                  <a:ext uri="{0D108BD9-81ED-4DB2-BD59-A6C34878D82A}">
                    <a16:rowId xmlns:a16="http://schemas.microsoft.com/office/drawing/2014/main" val="3660958430"/>
                  </a:ext>
                </a:extLst>
              </a:tr>
              <a:tr h="234207">
                <a:tc>
                  <a:txBody>
                    <a:bodyPr/>
                    <a:lstStyle/>
                    <a:p>
                      <a:pPr algn="l" fontAlgn="ctr"/>
                      <a:r>
                        <a:rPr lang="en-US" sz="900" b="1" i="0" u="none" strike="noStrike">
                          <a:solidFill>
                            <a:srgbClr val="000000"/>
                          </a:solidFill>
                          <a:effectLst/>
                          <a:highlight>
                            <a:srgbClr val="FABF8F"/>
                          </a:highlight>
                          <a:latin typeface="Calibri" panose="020F0502020204030204" pitchFamily="34" charset="0"/>
                        </a:rPr>
                        <a:t>Technical</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ABF8F"/>
                    </a:solidFill>
                  </a:tcPr>
                </a:tc>
                <a:extLst>
                  <a:ext uri="{0D108BD9-81ED-4DB2-BD59-A6C34878D82A}">
                    <a16:rowId xmlns:a16="http://schemas.microsoft.com/office/drawing/2014/main" val="3914595946"/>
                  </a:ext>
                </a:extLst>
              </a:tr>
              <a:tr h="234207">
                <a:tc>
                  <a:txBody>
                    <a:bodyPr/>
                    <a:lstStyle/>
                    <a:p>
                      <a:pPr algn="l" fontAlgn="ctr"/>
                      <a:r>
                        <a:rPr lang="en-US" sz="900" b="0" i="0" u="none" strike="noStrike">
                          <a:solidFill>
                            <a:srgbClr val="000000"/>
                          </a:solidFill>
                          <a:effectLst/>
                          <a:highlight>
                            <a:srgbClr val="FDE9D9"/>
                          </a:highlight>
                          <a:latin typeface="Calibri" panose="020F0502020204030204" pitchFamily="34" charset="0"/>
                        </a:rPr>
                        <a:t>On-going maintenance and monitoring</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DE9D9"/>
                    </a:solidFill>
                  </a:tcPr>
                </a:tc>
                <a:extLst>
                  <a:ext uri="{0D108BD9-81ED-4DB2-BD59-A6C34878D82A}">
                    <a16:rowId xmlns:a16="http://schemas.microsoft.com/office/drawing/2014/main" val="2495572412"/>
                  </a:ext>
                </a:extLst>
              </a:tr>
              <a:tr h="286691">
                <a:tc>
                  <a:txBody>
                    <a:bodyPr/>
                    <a:lstStyle/>
                    <a:p>
                      <a:pPr algn="l" fontAlgn="ctr"/>
                      <a:r>
                        <a:rPr lang="en-US" sz="900" b="1" i="0" u="none" strike="noStrike">
                          <a:solidFill>
                            <a:srgbClr val="000000"/>
                          </a:solidFill>
                          <a:effectLst/>
                          <a:latin typeface="Calibri" panose="020F0502020204030204" pitchFamily="34" charset="0"/>
                        </a:rPr>
                        <a:t>Metrics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011226682"/>
                  </a:ext>
                </a:extLst>
              </a:tr>
              <a:tr h="286691">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Track and measure metrics</a:t>
                      </a:r>
                    </a:p>
                  </a:txBody>
                  <a:tcPr marL="23176" marR="2575" marT="2575" marB="12361" anchor="ctr">
                    <a:lnL>
                      <a:noFill/>
                    </a:lnL>
                    <a:lnR>
                      <a:noFill/>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154453854"/>
                  </a:ext>
                </a:extLst>
              </a:tr>
            </a:tbl>
          </a:graphicData>
        </a:graphic>
      </p:graphicFrame>
    </p:spTree>
    <p:extLst>
      <p:ext uri="{BB962C8B-B14F-4D97-AF65-F5344CB8AC3E}">
        <p14:creationId xmlns:p14="http://schemas.microsoft.com/office/powerpoint/2010/main" val="1036075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7C940-E2E7-4119-D388-7EB1E61FD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9971E7-28A1-FB80-0F57-6424091CC6AA}"/>
              </a:ext>
            </a:extLst>
          </p:cNvPr>
          <p:cNvSpPr>
            <a:spLocks noGrp="1"/>
          </p:cNvSpPr>
          <p:nvPr>
            <p:ph type="ctrTitle"/>
          </p:nvPr>
        </p:nvSpPr>
        <p:spPr/>
        <p:txBody>
          <a:bodyPr>
            <a:normAutofit fontScale="90000"/>
          </a:bodyPr>
          <a:lstStyle/>
          <a:p>
            <a:r>
              <a:rPr lang="en-US" dirty="0">
                <a:solidFill>
                  <a:schemeClr val="tx2"/>
                </a:solidFill>
              </a:rPr>
              <a:t>Metrics &amp; Next Steps</a:t>
            </a:r>
            <a:endParaRPr lang="en-US" dirty="0"/>
          </a:p>
        </p:txBody>
      </p:sp>
      <p:sp>
        <p:nvSpPr>
          <p:cNvPr id="3" name="Subtitle 2">
            <a:extLst>
              <a:ext uri="{FF2B5EF4-FFF2-40B4-BE49-F238E27FC236}">
                <a16:creationId xmlns:a16="http://schemas.microsoft.com/office/drawing/2014/main" id="{637F5B1E-83E3-7891-1FF6-6C21941414B9}"/>
              </a:ext>
            </a:extLst>
          </p:cNvPr>
          <p:cNvSpPr>
            <a:spLocks noGrp="1"/>
          </p:cNvSpPr>
          <p:nvPr>
            <p:ph type="subTitle" idx="1"/>
          </p:nvPr>
        </p:nvSpPr>
        <p:spPr>
          <a:xfrm>
            <a:off x="685799" y="3075940"/>
            <a:ext cx="7500769" cy="1173331"/>
          </a:xfrm>
        </p:spPr>
        <p:txBody>
          <a:bodyPr>
            <a:normAutofit fontScale="40000" lnSpcReduction="20000"/>
          </a:bodyPr>
          <a:lstStyle/>
          <a:p>
            <a:pPr marL="342900" indent="-342900">
              <a:buFont typeface="Arial" panose="020B0604020202020204" pitchFamily="34" charset="0"/>
              <a:buChar char="•"/>
            </a:pPr>
            <a:r>
              <a:rPr lang="en-US" sz="6000" dirty="0"/>
              <a:t>Outcomes</a:t>
            </a:r>
          </a:p>
          <a:p>
            <a:pPr marL="342900" indent="-342900">
              <a:buFont typeface="Arial" panose="020B0604020202020204" pitchFamily="34" charset="0"/>
              <a:buChar char="•"/>
            </a:pPr>
            <a:r>
              <a:rPr lang="en-US" sz="6000" dirty="0"/>
              <a:t>Future Vision</a:t>
            </a:r>
          </a:p>
          <a:p>
            <a:pPr marL="342900" indent="-342900">
              <a:buFont typeface="Arial" panose="020B0604020202020204" pitchFamily="34" charset="0"/>
              <a:buChar char="•"/>
            </a:pPr>
            <a:r>
              <a:rPr lang="en-US" sz="6000" dirty="0"/>
              <a:t>Lessons Learned</a:t>
            </a:r>
          </a:p>
          <a:p>
            <a:endParaRPr lang="en-US" sz="6000" dirty="0"/>
          </a:p>
        </p:txBody>
      </p:sp>
    </p:spTree>
    <p:extLst>
      <p:ext uri="{BB962C8B-B14F-4D97-AF65-F5344CB8AC3E}">
        <p14:creationId xmlns:p14="http://schemas.microsoft.com/office/powerpoint/2010/main" val="3131371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AAF1-A567-30EB-DA0A-C9DD401AB8B2}"/>
              </a:ext>
            </a:extLst>
          </p:cNvPr>
          <p:cNvSpPr>
            <a:spLocks noGrp="1"/>
          </p:cNvSpPr>
          <p:nvPr>
            <p:ph type="title"/>
          </p:nvPr>
        </p:nvSpPr>
        <p:spPr>
          <a:xfrm>
            <a:off x="447304" y="61497"/>
            <a:ext cx="7855658" cy="596074"/>
          </a:xfrm>
          <a:solidFill>
            <a:schemeClr val="bg1"/>
          </a:solidFill>
        </p:spPr>
        <p:txBody>
          <a:bodyPr>
            <a:noAutofit/>
          </a:bodyPr>
          <a:lstStyle/>
          <a:p>
            <a:r>
              <a:rPr lang="en-US" sz="2400" dirty="0">
                <a:latin typeface="+mn-lt"/>
              </a:rPr>
              <a:t>Measuring Success</a:t>
            </a:r>
            <a:r>
              <a:rPr lang="en-US" sz="2400" b="0" dirty="0">
                <a:latin typeface="+mn-lt"/>
              </a:rPr>
              <a:t> | Setting the Stage for Virtual Care</a:t>
            </a:r>
            <a:endParaRPr lang="en-US" sz="2400" b="0" dirty="0"/>
          </a:p>
        </p:txBody>
      </p:sp>
      <p:pic>
        <p:nvPicPr>
          <p:cNvPr id="13" name="Graphic 12" descr="Hospital with solid fill">
            <a:extLst>
              <a:ext uri="{FF2B5EF4-FFF2-40B4-BE49-F238E27FC236}">
                <a16:creationId xmlns:a16="http://schemas.microsoft.com/office/drawing/2014/main" id="{2DEF31F4-68D1-515F-51A4-60B5FC4FA9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9211" y="1860834"/>
            <a:ext cx="893152" cy="893152"/>
          </a:xfrm>
          <a:prstGeom prst="rect">
            <a:avLst/>
          </a:prstGeom>
        </p:spPr>
      </p:pic>
      <p:pic>
        <p:nvPicPr>
          <p:cNvPr id="15" name="Graphic 14" descr="Completed with solid fill">
            <a:extLst>
              <a:ext uri="{FF2B5EF4-FFF2-40B4-BE49-F238E27FC236}">
                <a16:creationId xmlns:a16="http://schemas.microsoft.com/office/drawing/2014/main" id="{AD73C8D8-4598-7C80-2C80-93EC6F6633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43848" y="933668"/>
            <a:ext cx="893152" cy="893152"/>
          </a:xfrm>
          <a:prstGeom prst="rect">
            <a:avLst/>
          </a:prstGeom>
        </p:spPr>
      </p:pic>
      <p:pic>
        <p:nvPicPr>
          <p:cNvPr id="21" name="Graphic 20" descr="Bullseye with solid fill">
            <a:extLst>
              <a:ext uri="{FF2B5EF4-FFF2-40B4-BE49-F238E27FC236}">
                <a16:creationId xmlns:a16="http://schemas.microsoft.com/office/drawing/2014/main" id="{2121A000-62E5-F956-AE49-DF856C27E7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6126" y="1782454"/>
            <a:ext cx="893152" cy="893152"/>
          </a:xfrm>
          <a:prstGeom prst="rect">
            <a:avLst/>
          </a:prstGeom>
        </p:spPr>
      </p:pic>
      <p:pic>
        <p:nvPicPr>
          <p:cNvPr id="25" name="Graphic 24" descr="Alarm clock with solid fill">
            <a:extLst>
              <a:ext uri="{FF2B5EF4-FFF2-40B4-BE49-F238E27FC236}">
                <a16:creationId xmlns:a16="http://schemas.microsoft.com/office/drawing/2014/main" id="{6FA2A2A5-CE36-06DC-7732-AA668DA7B6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422" y="933668"/>
            <a:ext cx="893152" cy="893152"/>
          </a:xfrm>
          <a:prstGeom prst="rect">
            <a:avLst/>
          </a:prstGeom>
        </p:spPr>
      </p:pic>
      <p:sp>
        <p:nvSpPr>
          <p:cNvPr id="31" name="TextBox 30">
            <a:extLst>
              <a:ext uri="{FF2B5EF4-FFF2-40B4-BE49-F238E27FC236}">
                <a16:creationId xmlns:a16="http://schemas.microsoft.com/office/drawing/2014/main" id="{6DBAD82D-CB6C-E276-8490-45BC8DB456E2}"/>
              </a:ext>
            </a:extLst>
          </p:cNvPr>
          <p:cNvSpPr txBox="1"/>
          <p:nvPr/>
        </p:nvSpPr>
        <p:spPr>
          <a:xfrm>
            <a:off x="1194961" y="1102942"/>
            <a:ext cx="33405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Decrease time from discharge order to discharge time</a:t>
            </a:r>
          </a:p>
        </p:txBody>
      </p:sp>
      <p:sp>
        <p:nvSpPr>
          <p:cNvPr id="32" name="TextBox 31">
            <a:extLst>
              <a:ext uri="{FF2B5EF4-FFF2-40B4-BE49-F238E27FC236}">
                <a16:creationId xmlns:a16="http://schemas.microsoft.com/office/drawing/2014/main" id="{0315D179-E01B-0AC1-4768-C48D82F55689}"/>
              </a:ext>
            </a:extLst>
          </p:cNvPr>
          <p:cNvSpPr txBox="1"/>
          <p:nvPr/>
        </p:nvSpPr>
        <p:spPr>
          <a:xfrm>
            <a:off x="1151665" y="1908370"/>
            <a:ext cx="3340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Increase pre-11am discharges</a:t>
            </a:r>
          </a:p>
        </p:txBody>
      </p:sp>
      <p:sp>
        <p:nvSpPr>
          <p:cNvPr id="36" name="TextBox 35">
            <a:extLst>
              <a:ext uri="{FF2B5EF4-FFF2-40B4-BE49-F238E27FC236}">
                <a16:creationId xmlns:a16="http://schemas.microsoft.com/office/drawing/2014/main" id="{84425252-9A30-979F-23DC-506E6DE3CCA6}"/>
              </a:ext>
            </a:extLst>
          </p:cNvPr>
          <p:cNvSpPr txBox="1"/>
          <p:nvPr/>
        </p:nvSpPr>
        <p:spPr>
          <a:xfrm>
            <a:off x="5700518" y="1020890"/>
            <a:ext cx="34088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Integrate Virtual Nurse into admission workflow</a:t>
            </a:r>
          </a:p>
        </p:txBody>
      </p:sp>
      <p:pic>
        <p:nvPicPr>
          <p:cNvPr id="11" name="Graphic 10" descr="Sling with solid fill">
            <a:extLst>
              <a:ext uri="{FF2B5EF4-FFF2-40B4-BE49-F238E27FC236}">
                <a16:creationId xmlns:a16="http://schemas.microsoft.com/office/drawing/2014/main" id="{30E881D4-3F60-AB12-CD6F-B23D069C8D8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89573" y="2861481"/>
            <a:ext cx="688906" cy="688906"/>
          </a:xfrm>
          <a:prstGeom prst="rect">
            <a:avLst/>
          </a:prstGeom>
        </p:spPr>
      </p:pic>
      <p:pic>
        <p:nvPicPr>
          <p:cNvPr id="23" name="Graphic 22" descr="Continuous Improvement with solid fill">
            <a:extLst>
              <a:ext uri="{FF2B5EF4-FFF2-40B4-BE49-F238E27FC236}">
                <a16:creationId xmlns:a16="http://schemas.microsoft.com/office/drawing/2014/main" id="{45B9493D-03CB-5906-2759-8B2E81BB818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02897" y="4443234"/>
            <a:ext cx="864975" cy="864975"/>
          </a:xfrm>
          <a:prstGeom prst="rect">
            <a:avLst/>
          </a:prstGeom>
        </p:spPr>
      </p:pic>
      <p:sp>
        <p:nvSpPr>
          <p:cNvPr id="33" name="TextBox 32">
            <a:extLst>
              <a:ext uri="{FF2B5EF4-FFF2-40B4-BE49-F238E27FC236}">
                <a16:creationId xmlns:a16="http://schemas.microsoft.com/office/drawing/2014/main" id="{AD712A8A-0A4A-6168-061D-D1F91992401F}"/>
              </a:ext>
            </a:extLst>
          </p:cNvPr>
          <p:cNvSpPr txBox="1"/>
          <p:nvPr/>
        </p:nvSpPr>
        <p:spPr>
          <a:xfrm>
            <a:off x="1136994" y="4614111"/>
            <a:ext cx="3340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Improve completion compliance of “Required Admission” documentation</a:t>
            </a:r>
          </a:p>
        </p:txBody>
      </p:sp>
      <p:sp>
        <p:nvSpPr>
          <p:cNvPr id="38" name="TextBox 37">
            <a:extLst>
              <a:ext uri="{FF2B5EF4-FFF2-40B4-BE49-F238E27FC236}">
                <a16:creationId xmlns:a16="http://schemas.microsoft.com/office/drawing/2014/main" id="{6A8A32E8-935A-B846-F92E-D5E7A94232AA}"/>
              </a:ext>
            </a:extLst>
          </p:cNvPr>
          <p:cNvSpPr txBox="1"/>
          <p:nvPr/>
        </p:nvSpPr>
        <p:spPr>
          <a:xfrm>
            <a:off x="5626975" y="2918449"/>
            <a:ext cx="3340500" cy="7540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Decrease patient falls and falls with injury</a:t>
            </a:r>
          </a:p>
          <a:p>
            <a:r>
              <a:rPr lang="en-US" sz="1100" i="1"/>
              <a:t>Target: 10% reduction</a:t>
            </a:r>
          </a:p>
        </p:txBody>
      </p:sp>
      <p:pic>
        <p:nvPicPr>
          <p:cNvPr id="9" name="Graphic 8" descr="Bank check with solid fill">
            <a:extLst>
              <a:ext uri="{FF2B5EF4-FFF2-40B4-BE49-F238E27FC236}">
                <a16:creationId xmlns:a16="http://schemas.microsoft.com/office/drawing/2014/main" id="{452926B8-5E53-9EE0-F2F4-111C83A245D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1497" y="3280917"/>
            <a:ext cx="743639" cy="743639"/>
          </a:xfrm>
          <a:prstGeom prst="rect">
            <a:avLst/>
          </a:prstGeom>
        </p:spPr>
      </p:pic>
      <p:sp>
        <p:nvSpPr>
          <p:cNvPr id="20" name="TextBox 19">
            <a:extLst>
              <a:ext uri="{FF2B5EF4-FFF2-40B4-BE49-F238E27FC236}">
                <a16:creationId xmlns:a16="http://schemas.microsoft.com/office/drawing/2014/main" id="{C6F0BA35-2281-92EB-FBAF-163C0D3F8DDA}"/>
              </a:ext>
            </a:extLst>
          </p:cNvPr>
          <p:cNvSpPr txBox="1"/>
          <p:nvPr/>
        </p:nvSpPr>
        <p:spPr>
          <a:xfrm>
            <a:off x="236819" y="6461609"/>
            <a:ext cx="761330" cy="369332"/>
          </a:xfrm>
          <a:prstGeom prst="rect">
            <a:avLst/>
          </a:prstGeom>
          <a:solidFill>
            <a:schemeClr val="bg1"/>
          </a:solidFill>
        </p:spPr>
        <p:txBody>
          <a:bodyPr wrap="square" rtlCol="0">
            <a:spAutoFit/>
          </a:bodyPr>
          <a:lstStyle/>
          <a:p>
            <a:endParaRPr lang="en-US" dirty="0"/>
          </a:p>
        </p:txBody>
      </p:sp>
      <p:sp>
        <p:nvSpPr>
          <p:cNvPr id="39" name="TextBox 38">
            <a:extLst>
              <a:ext uri="{FF2B5EF4-FFF2-40B4-BE49-F238E27FC236}">
                <a16:creationId xmlns:a16="http://schemas.microsoft.com/office/drawing/2014/main" id="{0E819061-BB8D-20E0-3CCD-E1294638B74B}"/>
              </a:ext>
            </a:extLst>
          </p:cNvPr>
          <p:cNvSpPr txBox="1"/>
          <p:nvPr/>
        </p:nvSpPr>
        <p:spPr>
          <a:xfrm>
            <a:off x="1208009" y="3472871"/>
            <a:ext cx="334050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Decrease incidental overtime</a:t>
            </a:r>
          </a:p>
          <a:p>
            <a:r>
              <a:rPr lang="en-US" sz="1100" i="1">
                <a:ea typeface="Calibri"/>
                <a:cs typeface="Calibri"/>
              </a:rPr>
              <a:t>Target: 5% reduction</a:t>
            </a:r>
            <a:endParaRPr lang="en-US"/>
          </a:p>
        </p:txBody>
      </p:sp>
      <p:pic>
        <p:nvPicPr>
          <p:cNvPr id="48" name="Graphic 47" descr="Stethoscope with solid fill">
            <a:extLst>
              <a:ext uri="{FF2B5EF4-FFF2-40B4-BE49-F238E27FC236}">
                <a16:creationId xmlns:a16="http://schemas.microsoft.com/office/drawing/2014/main" id="{DB767A67-BE9F-843B-0B41-03538C5B117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921428" y="4626487"/>
            <a:ext cx="695536" cy="695536"/>
          </a:xfrm>
          <a:prstGeom prst="rect">
            <a:avLst/>
          </a:prstGeom>
        </p:spPr>
      </p:pic>
      <p:sp>
        <p:nvSpPr>
          <p:cNvPr id="49" name="TextBox 48">
            <a:extLst>
              <a:ext uri="{FF2B5EF4-FFF2-40B4-BE49-F238E27FC236}">
                <a16:creationId xmlns:a16="http://schemas.microsoft.com/office/drawing/2014/main" id="{853031EE-B835-60CF-1BAB-B21E39DAF5E5}"/>
              </a:ext>
            </a:extLst>
          </p:cNvPr>
          <p:cNvSpPr txBox="1"/>
          <p:nvPr/>
        </p:nvSpPr>
        <p:spPr>
          <a:xfrm>
            <a:off x="5557702" y="4820367"/>
            <a:ext cx="3340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Improved patient and family satisfaction</a:t>
            </a:r>
          </a:p>
        </p:txBody>
      </p:sp>
      <p:pic>
        <p:nvPicPr>
          <p:cNvPr id="17" name="Graphic 16" descr="Inbox Check outline">
            <a:extLst>
              <a:ext uri="{FF2B5EF4-FFF2-40B4-BE49-F238E27FC236}">
                <a16:creationId xmlns:a16="http://schemas.microsoft.com/office/drawing/2014/main" id="{0C7E90D7-FFEB-10FC-501F-AA16D9BF476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58815" y="6040560"/>
            <a:ext cx="743639" cy="743639"/>
          </a:xfrm>
          <a:prstGeom prst="rect">
            <a:avLst/>
          </a:prstGeom>
        </p:spPr>
      </p:pic>
      <p:sp>
        <p:nvSpPr>
          <p:cNvPr id="34" name="TextBox 33">
            <a:extLst>
              <a:ext uri="{FF2B5EF4-FFF2-40B4-BE49-F238E27FC236}">
                <a16:creationId xmlns:a16="http://schemas.microsoft.com/office/drawing/2014/main" id="{291F95DF-D4FE-BC1E-57AC-87AC07B80766}"/>
              </a:ext>
            </a:extLst>
          </p:cNvPr>
          <p:cNvSpPr txBox="1"/>
          <p:nvPr/>
        </p:nvSpPr>
        <p:spPr>
          <a:xfrm>
            <a:off x="1208009" y="6150769"/>
            <a:ext cx="3340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Increased percentages of individualized care plans and care plan completion rate</a:t>
            </a:r>
          </a:p>
        </p:txBody>
      </p:sp>
      <p:sp>
        <p:nvSpPr>
          <p:cNvPr id="35" name="TextBox 34">
            <a:extLst>
              <a:ext uri="{FF2B5EF4-FFF2-40B4-BE49-F238E27FC236}">
                <a16:creationId xmlns:a16="http://schemas.microsoft.com/office/drawing/2014/main" id="{B85CB5F5-5A15-7BE7-13F5-4A1951FECC33}"/>
              </a:ext>
            </a:extLst>
          </p:cNvPr>
          <p:cNvSpPr txBox="1"/>
          <p:nvPr/>
        </p:nvSpPr>
        <p:spPr>
          <a:xfrm>
            <a:off x="5557702" y="6121470"/>
            <a:ext cx="3340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Camera time / hours supporting the bedside</a:t>
            </a:r>
          </a:p>
        </p:txBody>
      </p:sp>
      <p:pic>
        <p:nvPicPr>
          <p:cNvPr id="51" name="Graphic 50" descr="Web cam with solid fill">
            <a:extLst>
              <a:ext uri="{FF2B5EF4-FFF2-40B4-BE49-F238E27FC236}">
                <a16:creationId xmlns:a16="http://schemas.microsoft.com/office/drawing/2014/main" id="{0E1E1295-0EEA-6B7B-A238-78E7D9B68B99}"/>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09791" y="6023675"/>
            <a:ext cx="718810" cy="718810"/>
          </a:xfrm>
          <a:prstGeom prst="rect">
            <a:avLst/>
          </a:prstGeom>
        </p:spPr>
      </p:pic>
      <p:sp>
        <p:nvSpPr>
          <p:cNvPr id="40" name="TextBox 39">
            <a:extLst>
              <a:ext uri="{FF2B5EF4-FFF2-40B4-BE49-F238E27FC236}">
                <a16:creationId xmlns:a16="http://schemas.microsoft.com/office/drawing/2014/main" id="{FD4A154E-FE19-3349-B44E-F1B021C24E87}"/>
              </a:ext>
            </a:extLst>
          </p:cNvPr>
          <p:cNvSpPr txBox="1"/>
          <p:nvPr/>
        </p:nvSpPr>
        <p:spPr>
          <a:xfrm>
            <a:off x="5561235" y="5539624"/>
            <a:ext cx="3340500" cy="4693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t>Increased nurse satisfaction </a:t>
            </a:r>
            <a:br>
              <a:rPr lang="en-US" sz="1400" dirty="0"/>
            </a:br>
            <a:r>
              <a:rPr lang="en-US" sz="1050" i="1" dirty="0"/>
              <a:t>Staff Survey</a:t>
            </a:r>
          </a:p>
        </p:txBody>
      </p:sp>
      <p:pic>
        <p:nvPicPr>
          <p:cNvPr id="42" name="Graphic 41" descr="Doctor female with solid fill">
            <a:extLst>
              <a:ext uri="{FF2B5EF4-FFF2-40B4-BE49-F238E27FC236}">
                <a16:creationId xmlns:a16="http://schemas.microsoft.com/office/drawing/2014/main" id="{A4549B30-5CC3-89D0-07C0-A561FC66AE9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54036" y="5378352"/>
            <a:ext cx="630320" cy="630320"/>
          </a:xfrm>
          <a:prstGeom prst="rect">
            <a:avLst/>
          </a:prstGeom>
        </p:spPr>
      </p:pic>
      <p:pic>
        <p:nvPicPr>
          <p:cNvPr id="53" name="Graphic 52" descr="Shooting star with solid fill">
            <a:extLst>
              <a:ext uri="{FF2B5EF4-FFF2-40B4-BE49-F238E27FC236}">
                <a16:creationId xmlns:a16="http://schemas.microsoft.com/office/drawing/2014/main" id="{F7F58721-4648-6DDC-909C-45C83CFDA76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49969" y="5342146"/>
            <a:ext cx="761330" cy="761330"/>
          </a:xfrm>
          <a:prstGeom prst="rect">
            <a:avLst/>
          </a:prstGeom>
        </p:spPr>
      </p:pic>
      <p:sp>
        <p:nvSpPr>
          <p:cNvPr id="54" name="TextBox 53">
            <a:extLst>
              <a:ext uri="{FF2B5EF4-FFF2-40B4-BE49-F238E27FC236}">
                <a16:creationId xmlns:a16="http://schemas.microsoft.com/office/drawing/2014/main" id="{CB620697-B31C-5BF5-9ABC-57B0C98DDB8D}"/>
              </a:ext>
            </a:extLst>
          </p:cNvPr>
          <p:cNvSpPr txBox="1"/>
          <p:nvPr/>
        </p:nvSpPr>
        <p:spPr>
          <a:xfrm>
            <a:off x="1211542" y="5568923"/>
            <a:ext cx="3340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Great catches</a:t>
            </a:r>
          </a:p>
        </p:txBody>
      </p:sp>
      <p:sp>
        <p:nvSpPr>
          <p:cNvPr id="3" name="TextBox 2">
            <a:extLst>
              <a:ext uri="{FF2B5EF4-FFF2-40B4-BE49-F238E27FC236}">
                <a16:creationId xmlns:a16="http://schemas.microsoft.com/office/drawing/2014/main" id="{A0CA3906-3BC6-03BB-9F99-D0C58FEBAF81}"/>
              </a:ext>
            </a:extLst>
          </p:cNvPr>
          <p:cNvSpPr txBox="1"/>
          <p:nvPr/>
        </p:nvSpPr>
        <p:spPr>
          <a:xfrm>
            <a:off x="1194961" y="1610949"/>
            <a:ext cx="3131886" cy="261610"/>
          </a:xfrm>
          <a:prstGeom prst="rect">
            <a:avLst/>
          </a:prstGeom>
          <a:noFill/>
        </p:spPr>
        <p:txBody>
          <a:bodyPr wrap="square" rtlCol="0">
            <a:spAutoFit/>
          </a:bodyPr>
          <a:lstStyle/>
          <a:p>
            <a:r>
              <a:rPr lang="en-US" sz="1100" i="1"/>
              <a:t>90-day Target: 15 min reduction</a:t>
            </a:r>
          </a:p>
        </p:txBody>
      </p:sp>
      <p:sp>
        <p:nvSpPr>
          <p:cNvPr id="4" name="TextBox 3">
            <a:extLst>
              <a:ext uri="{FF2B5EF4-FFF2-40B4-BE49-F238E27FC236}">
                <a16:creationId xmlns:a16="http://schemas.microsoft.com/office/drawing/2014/main" id="{C91C7844-A31C-A4E2-0FF3-9F1CF1846765}"/>
              </a:ext>
            </a:extLst>
          </p:cNvPr>
          <p:cNvSpPr txBox="1"/>
          <p:nvPr/>
        </p:nvSpPr>
        <p:spPr>
          <a:xfrm>
            <a:off x="1151665" y="2225518"/>
            <a:ext cx="3131886" cy="261610"/>
          </a:xfrm>
          <a:prstGeom prst="rect">
            <a:avLst/>
          </a:prstGeom>
          <a:noFill/>
        </p:spPr>
        <p:txBody>
          <a:bodyPr wrap="square" rtlCol="0">
            <a:spAutoFit/>
          </a:bodyPr>
          <a:lstStyle/>
          <a:p>
            <a:r>
              <a:rPr lang="en-US" sz="1100" i="1"/>
              <a:t>90-day Target: +3% </a:t>
            </a:r>
          </a:p>
        </p:txBody>
      </p:sp>
      <p:sp>
        <p:nvSpPr>
          <p:cNvPr id="7" name="TextBox 6">
            <a:extLst>
              <a:ext uri="{FF2B5EF4-FFF2-40B4-BE49-F238E27FC236}">
                <a16:creationId xmlns:a16="http://schemas.microsoft.com/office/drawing/2014/main" id="{C7FDB173-79E8-0049-8970-2A4CCB4CE8A4}"/>
              </a:ext>
            </a:extLst>
          </p:cNvPr>
          <p:cNvSpPr txBox="1"/>
          <p:nvPr/>
        </p:nvSpPr>
        <p:spPr>
          <a:xfrm>
            <a:off x="5700518" y="1507225"/>
            <a:ext cx="3131886" cy="261610"/>
          </a:xfrm>
          <a:prstGeom prst="rect">
            <a:avLst/>
          </a:prstGeom>
          <a:noFill/>
        </p:spPr>
        <p:txBody>
          <a:bodyPr wrap="square" rtlCol="0">
            <a:spAutoFit/>
          </a:bodyPr>
          <a:lstStyle/>
          <a:p>
            <a:r>
              <a:rPr lang="en-US" sz="1100" i="1"/>
              <a:t>90-day Target: ≥ 90% admissions by VN</a:t>
            </a:r>
          </a:p>
        </p:txBody>
      </p:sp>
      <p:sp>
        <p:nvSpPr>
          <p:cNvPr id="10" name="TextBox 9">
            <a:extLst>
              <a:ext uri="{FF2B5EF4-FFF2-40B4-BE49-F238E27FC236}">
                <a16:creationId xmlns:a16="http://schemas.microsoft.com/office/drawing/2014/main" id="{531105D8-E401-7E1A-9790-1FD2DB39CE7B}"/>
              </a:ext>
            </a:extLst>
          </p:cNvPr>
          <p:cNvSpPr txBox="1"/>
          <p:nvPr/>
        </p:nvSpPr>
        <p:spPr>
          <a:xfrm>
            <a:off x="5665881" y="1924763"/>
            <a:ext cx="340884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Integrate Virtual Nurse into discharge workflow</a:t>
            </a:r>
          </a:p>
        </p:txBody>
      </p:sp>
      <p:sp>
        <p:nvSpPr>
          <p:cNvPr id="12" name="TextBox 11">
            <a:extLst>
              <a:ext uri="{FF2B5EF4-FFF2-40B4-BE49-F238E27FC236}">
                <a16:creationId xmlns:a16="http://schemas.microsoft.com/office/drawing/2014/main" id="{4F520995-C6DF-E4CF-2EFB-8BA3D1D72D8A}"/>
              </a:ext>
            </a:extLst>
          </p:cNvPr>
          <p:cNvSpPr txBox="1"/>
          <p:nvPr/>
        </p:nvSpPr>
        <p:spPr>
          <a:xfrm>
            <a:off x="5665881" y="2450682"/>
            <a:ext cx="3131886" cy="261610"/>
          </a:xfrm>
          <a:prstGeom prst="rect">
            <a:avLst/>
          </a:prstGeom>
          <a:noFill/>
        </p:spPr>
        <p:txBody>
          <a:bodyPr wrap="square" rtlCol="0">
            <a:spAutoFit/>
          </a:bodyPr>
          <a:lstStyle/>
          <a:p>
            <a:r>
              <a:rPr lang="en-US" sz="1100" i="1"/>
              <a:t>90-day Target: ≥ 90% discharges by VN</a:t>
            </a:r>
          </a:p>
        </p:txBody>
      </p:sp>
      <p:cxnSp>
        <p:nvCxnSpPr>
          <p:cNvPr id="16" name="Straight Connector 15">
            <a:extLst>
              <a:ext uri="{FF2B5EF4-FFF2-40B4-BE49-F238E27FC236}">
                <a16:creationId xmlns:a16="http://schemas.microsoft.com/office/drawing/2014/main" id="{8024D4A9-69AA-28D2-5CE6-DC9E24B212C9}"/>
              </a:ext>
            </a:extLst>
          </p:cNvPr>
          <p:cNvCxnSpPr/>
          <p:nvPr/>
        </p:nvCxnSpPr>
        <p:spPr>
          <a:xfrm flipV="1">
            <a:off x="205439" y="4077866"/>
            <a:ext cx="8727496" cy="21420"/>
          </a:xfrm>
          <a:prstGeom prst="line">
            <a:avLst/>
          </a:prstGeom>
          <a:ln w="28575">
            <a:solidFill>
              <a:srgbClr val="002060"/>
            </a:solidFill>
            <a:prstDash val="dash"/>
          </a:ln>
          <a:effectLst/>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0FDCBBA-BDCB-4F1D-7381-50F8D67894FD}"/>
              </a:ext>
            </a:extLst>
          </p:cNvPr>
          <p:cNvSpPr txBox="1"/>
          <p:nvPr/>
        </p:nvSpPr>
        <p:spPr>
          <a:xfrm rot="5400000">
            <a:off x="4325778" y="-665259"/>
            <a:ext cx="492443" cy="3004456"/>
          </a:xfrm>
          <a:prstGeom prst="rect">
            <a:avLst/>
          </a:prstGeom>
          <a:noFill/>
        </p:spPr>
        <p:txBody>
          <a:bodyPr vert="vert270" wrap="square" rtlCol="0">
            <a:spAutoFit/>
          </a:bodyPr>
          <a:lstStyle/>
          <a:p>
            <a:pPr algn="ctr"/>
            <a:r>
              <a:rPr lang="en-US" sz="2000" b="1">
                <a:solidFill>
                  <a:srgbClr val="002060"/>
                </a:solidFill>
              </a:rPr>
              <a:t>Key Performance metrics</a:t>
            </a:r>
          </a:p>
        </p:txBody>
      </p:sp>
      <p:sp>
        <p:nvSpPr>
          <p:cNvPr id="19" name="TextBox 18">
            <a:extLst>
              <a:ext uri="{FF2B5EF4-FFF2-40B4-BE49-F238E27FC236}">
                <a16:creationId xmlns:a16="http://schemas.microsoft.com/office/drawing/2014/main" id="{2AF49533-F623-BA92-5438-858956EB460D}"/>
              </a:ext>
            </a:extLst>
          </p:cNvPr>
          <p:cNvSpPr txBox="1"/>
          <p:nvPr/>
        </p:nvSpPr>
        <p:spPr>
          <a:xfrm>
            <a:off x="2740103" y="4215236"/>
            <a:ext cx="3746578" cy="400110"/>
          </a:xfrm>
          <a:prstGeom prst="rect">
            <a:avLst/>
          </a:prstGeom>
          <a:noFill/>
        </p:spPr>
        <p:txBody>
          <a:bodyPr vert="horz" wrap="square" rtlCol="0">
            <a:spAutoFit/>
          </a:bodyPr>
          <a:lstStyle/>
          <a:p>
            <a:pPr algn="ctr"/>
            <a:r>
              <a:rPr lang="en-US" sz="2000" b="1">
                <a:solidFill>
                  <a:schemeClr val="bg1">
                    <a:lumMod val="65000"/>
                  </a:schemeClr>
                </a:solidFill>
              </a:rPr>
              <a:t>Investigational metrics</a:t>
            </a:r>
            <a:endParaRPr lang="en-US" sz="2000" i="1">
              <a:solidFill>
                <a:schemeClr val="bg1">
                  <a:lumMod val="65000"/>
                </a:schemeClr>
              </a:solidFill>
            </a:endParaRPr>
          </a:p>
        </p:txBody>
      </p:sp>
      <p:sp>
        <p:nvSpPr>
          <p:cNvPr id="5" name="TextBox 4">
            <a:extLst>
              <a:ext uri="{FF2B5EF4-FFF2-40B4-BE49-F238E27FC236}">
                <a16:creationId xmlns:a16="http://schemas.microsoft.com/office/drawing/2014/main" id="{715AA252-5AF8-5865-B0E8-BBEB7C0B96C6}"/>
              </a:ext>
            </a:extLst>
          </p:cNvPr>
          <p:cNvSpPr txBox="1"/>
          <p:nvPr/>
        </p:nvSpPr>
        <p:spPr>
          <a:xfrm>
            <a:off x="1235782" y="2703768"/>
            <a:ext cx="33405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t>Virtual Observation utilization</a:t>
            </a:r>
          </a:p>
        </p:txBody>
      </p:sp>
      <p:sp>
        <p:nvSpPr>
          <p:cNvPr id="6" name="TextBox 5">
            <a:extLst>
              <a:ext uri="{FF2B5EF4-FFF2-40B4-BE49-F238E27FC236}">
                <a16:creationId xmlns:a16="http://schemas.microsoft.com/office/drawing/2014/main" id="{C4F8AD4A-CF24-B4E8-AD46-1B616643D1DE}"/>
              </a:ext>
            </a:extLst>
          </p:cNvPr>
          <p:cNvSpPr txBox="1"/>
          <p:nvPr/>
        </p:nvSpPr>
        <p:spPr>
          <a:xfrm>
            <a:off x="1235782" y="3020916"/>
            <a:ext cx="3131886" cy="261610"/>
          </a:xfrm>
          <a:prstGeom prst="rect">
            <a:avLst/>
          </a:prstGeom>
          <a:noFill/>
        </p:spPr>
        <p:txBody>
          <a:bodyPr wrap="square" lIns="91440" tIns="45720" rIns="91440" bIns="45720" rtlCol="0" anchor="t">
            <a:spAutoFit/>
          </a:bodyPr>
          <a:lstStyle/>
          <a:p>
            <a:r>
              <a:rPr lang="en-US" sz="1100" i="1"/>
              <a:t>Ratio: 1 Observer to 12 Patients  </a:t>
            </a:r>
          </a:p>
        </p:txBody>
      </p:sp>
      <p:pic>
        <p:nvPicPr>
          <p:cNvPr id="8" name="Graphic 7" descr="Eye with solid fill">
            <a:extLst>
              <a:ext uri="{FF2B5EF4-FFF2-40B4-BE49-F238E27FC236}">
                <a16:creationId xmlns:a16="http://schemas.microsoft.com/office/drawing/2014/main" id="{31529E18-FBC3-57DC-66D7-BF752393FC6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310986" y="2619251"/>
            <a:ext cx="914400" cy="914400"/>
          </a:xfrm>
          <a:prstGeom prst="rect">
            <a:avLst/>
          </a:prstGeom>
        </p:spPr>
      </p:pic>
    </p:spTree>
    <p:extLst>
      <p:ext uri="{BB962C8B-B14F-4D97-AF65-F5344CB8AC3E}">
        <p14:creationId xmlns:p14="http://schemas.microsoft.com/office/powerpoint/2010/main" val="17011754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761E3-070D-E1E0-AB8A-AC7A5459BA5C}"/>
              </a:ext>
            </a:extLst>
          </p:cNvPr>
          <p:cNvSpPr>
            <a:spLocks noGrp="1"/>
          </p:cNvSpPr>
          <p:nvPr>
            <p:ph type="title"/>
          </p:nvPr>
        </p:nvSpPr>
        <p:spPr>
          <a:xfrm>
            <a:off x="457200" y="274638"/>
            <a:ext cx="8229600" cy="1143000"/>
          </a:xfrm>
        </p:spPr>
        <p:txBody>
          <a:bodyPr anchor="ctr">
            <a:normAutofit/>
          </a:bodyPr>
          <a:lstStyle/>
          <a:p>
            <a:r>
              <a:rPr lang="en-US" b="1" dirty="0"/>
              <a:t>Results (Fiscal Year to Date)</a:t>
            </a:r>
          </a:p>
        </p:txBody>
      </p:sp>
      <p:graphicFrame>
        <p:nvGraphicFramePr>
          <p:cNvPr id="6" name="Content Placeholder 6">
            <a:extLst>
              <a:ext uri="{FF2B5EF4-FFF2-40B4-BE49-F238E27FC236}">
                <a16:creationId xmlns:a16="http://schemas.microsoft.com/office/drawing/2014/main" id="{2AA799AA-12ED-50D2-48C3-BA77567DA906}"/>
              </a:ext>
            </a:extLst>
          </p:cNvPr>
          <p:cNvGraphicFramePr>
            <a:graphicFrameLocks noGrp="1"/>
          </p:cNvGraphicFramePr>
          <p:nvPr>
            <p:ph idx="1"/>
            <p:extLst>
              <p:ext uri="{D42A27DB-BD31-4B8C-83A1-F6EECF244321}">
                <p14:modId xmlns:p14="http://schemas.microsoft.com/office/powerpoint/2010/main" val="872905398"/>
              </p:ext>
            </p:extLst>
          </p:nvPr>
        </p:nvGraphicFramePr>
        <p:xfrm>
          <a:off x="457200" y="1600201"/>
          <a:ext cx="8229600" cy="27889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7591433-74C0-E92D-3F48-4BA3EAF80428}"/>
              </a:ext>
            </a:extLst>
          </p:cNvPr>
          <p:cNvSpPr txBox="1"/>
          <p:nvPr/>
        </p:nvSpPr>
        <p:spPr>
          <a:xfrm>
            <a:off x="457200" y="4389120"/>
            <a:ext cx="2135393" cy="954107"/>
          </a:xfrm>
          <a:prstGeom prst="rect">
            <a:avLst/>
          </a:prstGeom>
          <a:noFill/>
        </p:spPr>
        <p:txBody>
          <a:bodyPr wrap="square" rtlCol="0">
            <a:spAutoFit/>
          </a:bodyPr>
          <a:lstStyle/>
          <a:p>
            <a:pPr algn="ctr"/>
            <a:r>
              <a:rPr lang="en-US" sz="2800" dirty="0">
                <a:solidFill>
                  <a:schemeClr val="tx2"/>
                </a:solidFill>
              </a:rPr>
              <a:t>Decreased by 26 minutes</a:t>
            </a:r>
          </a:p>
        </p:txBody>
      </p:sp>
      <p:sp>
        <p:nvSpPr>
          <p:cNvPr id="7" name="TextBox 6">
            <a:extLst>
              <a:ext uri="{FF2B5EF4-FFF2-40B4-BE49-F238E27FC236}">
                <a16:creationId xmlns:a16="http://schemas.microsoft.com/office/drawing/2014/main" id="{F666B0F1-B977-B7D5-36F5-4529A0B5B55F}"/>
              </a:ext>
            </a:extLst>
          </p:cNvPr>
          <p:cNvSpPr txBox="1"/>
          <p:nvPr/>
        </p:nvSpPr>
        <p:spPr>
          <a:xfrm>
            <a:off x="3512372" y="4387017"/>
            <a:ext cx="1941756" cy="954107"/>
          </a:xfrm>
          <a:prstGeom prst="rect">
            <a:avLst/>
          </a:prstGeom>
          <a:noFill/>
        </p:spPr>
        <p:txBody>
          <a:bodyPr wrap="square" rtlCol="0">
            <a:spAutoFit/>
          </a:bodyPr>
          <a:lstStyle/>
          <a:p>
            <a:pPr algn="ctr"/>
            <a:r>
              <a:rPr lang="en-US" sz="2800" dirty="0">
                <a:solidFill>
                  <a:schemeClr val="tx2"/>
                </a:solidFill>
              </a:rPr>
              <a:t>Improved by 3.5%</a:t>
            </a:r>
          </a:p>
        </p:txBody>
      </p:sp>
      <p:sp>
        <p:nvSpPr>
          <p:cNvPr id="8" name="TextBox 7">
            <a:extLst>
              <a:ext uri="{FF2B5EF4-FFF2-40B4-BE49-F238E27FC236}">
                <a16:creationId xmlns:a16="http://schemas.microsoft.com/office/drawing/2014/main" id="{5565EB17-D686-F0F3-9883-33B689BFE4B0}"/>
              </a:ext>
            </a:extLst>
          </p:cNvPr>
          <p:cNvSpPr txBox="1"/>
          <p:nvPr/>
        </p:nvSpPr>
        <p:spPr>
          <a:xfrm>
            <a:off x="6551409" y="4248517"/>
            <a:ext cx="1941756" cy="1384995"/>
          </a:xfrm>
          <a:prstGeom prst="rect">
            <a:avLst/>
          </a:prstGeom>
          <a:noFill/>
        </p:spPr>
        <p:txBody>
          <a:bodyPr wrap="square" rtlCol="0">
            <a:spAutoFit/>
          </a:bodyPr>
          <a:lstStyle/>
          <a:p>
            <a:pPr algn="ctr"/>
            <a:r>
              <a:rPr lang="en-US" sz="2800" dirty="0">
                <a:solidFill>
                  <a:schemeClr val="tx2"/>
                </a:solidFill>
              </a:rPr>
              <a:t>Decreased by over $1800</a:t>
            </a:r>
          </a:p>
        </p:txBody>
      </p:sp>
    </p:spTree>
    <p:extLst>
      <p:ext uri="{BB962C8B-B14F-4D97-AF65-F5344CB8AC3E}">
        <p14:creationId xmlns:p14="http://schemas.microsoft.com/office/powerpoint/2010/main" val="3039983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FF9D-387C-8CE2-7C0F-C941B705511F}"/>
              </a:ext>
            </a:extLst>
          </p:cNvPr>
          <p:cNvSpPr>
            <a:spLocks noGrp="1"/>
          </p:cNvSpPr>
          <p:nvPr>
            <p:ph type="title"/>
          </p:nvPr>
        </p:nvSpPr>
        <p:spPr>
          <a:xfrm>
            <a:off x="457200" y="274638"/>
            <a:ext cx="8229600" cy="1143000"/>
          </a:xfrm>
        </p:spPr>
        <p:txBody>
          <a:bodyPr anchor="ctr">
            <a:normAutofit/>
          </a:bodyPr>
          <a:lstStyle/>
          <a:p>
            <a:r>
              <a:rPr lang="en-US" dirty="0"/>
              <a:t>Utilization:</a:t>
            </a:r>
          </a:p>
        </p:txBody>
      </p:sp>
      <p:graphicFrame>
        <p:nvGraphicFramePr>
          <p:cNvPr id="5" name="Content Placeholder 2">
            <a:extLst>
              <a:ext uri="{FF2B5EF4-FFF2-40B4-BE49-F238E27FC236}">
                <a16:creationId xmlns:a16="http://schemas.microsoft.com/office/drawing/2014/main" id="{9B368C02-03C4-FA3A-B58D-BF83669B12CE}"/>
              </a:ext>
            </a:extLst>
          </p:cNvPr>
          <p:cNvGraphicFramePr>
            <a:graphicFrameLocks noGrp="1"/>
          </p:cNvGraphicFramePr>
          <p:nvPr>
            <p:ph idx="1"/>
            <p:extLst>
              <p:ext uri="{D42A27DB-BD31-4B8C-83A1-F6EECF244321}">
                <p14:modId xmlns:p14="http://schemas.microsoft.com/office/powerpoint/2010/main" val="3151354858"/>
              </p:ext>
            </p:extLst>
          </p:nvPr>
        </p:nvGraphicFramePr>
        <p:xfrm>
          <a:off x="457200" y="1073076"/>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76614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9B88-A87D-CBCC-68DC-8A1C99C80FBD}"/>
              </a:ext>
            </a:extLst>
          </p:cNvPr>
          <p:cNvSpPr>
            <a:spLocks noGrp="1"/>
          </p:cNvSpPr>
          <p:nvPr>
            <p:ph type="title"/>
          </p:nvPr>
        </p:nvSpPr>
        <p:spPr>
          <a:xfrm>
            <a:off x="457200" y="274638"/>
            <a:ext cx="8229600" cy="1143000"/>
          </a:xfrm>
        </p:spPr>
        <p:txBody>
          <a:bodyPr anchor="ctr">
            <a:normAutofit/>
          </a:bodyPr>
          <a:lstStyle/>
          <a:p>
            <a:r>
              <a:rPr lang="en-US" b="1"/>
              <a:t>Patient Story + Feedback</a:t>
            </a:r>
          </a:p>
        </p:txBody>
      </p:sp>
      <p:sp>
        <p:nvSpPr>
          <p:cNvPr id="3" name="Content Placeholder 2">
            <a:extLst>
              <a:ext uri="{FF2B5EF4-FFF2-40B4-BE49-F238E27FC236}">
                <a16:creationId xmlns:a16="http://schemas.microsoft.com/office/drawing/2014/main" id="{A492A8CE-3003-E78E-176A-02387F08FD00}"/>
              </a:ext>
            </a:extLst>
          </p:cNvPr>
          <p:cNvSpPr>
            <a:spLocks noGrp="1"/>
          </p:cNvSpPr>
          <p:nvPr>
            <p:ph sz="half" idx="1"/>
          </p:nvPr>
        </p:nvSpPr>
        <p:spPr>
          <a:xfrm>
            <a:off x="345155" y="1325562"/>
            <a:ext cx="8229600" cy="4741606"/>
          </a:xfrm>
        </p:spPr>
        <p:txBody>
          <a:bodyPr>
            <a:normAutofit/>
          </a:bodyPr>
          <a:lstStyle/>
          <a:p>
            <a:pPr>
              <a:lnSpc>
                <a:spcPct val="90000"/>
              </a:lnSpc>
            </a:pPr>
            <a:r>
              <a:rPr lang="en-US" sz="1700" dirty="0">
                <a:effectLst/>
              </a:rPr>
              <a:t>A Virtual Nurse was reassessing a patient’s pain level over video after they had recently received medication to manage their discomfort.  On the reassessment, the patient reported, and the Virtual Nurse observed, that the patient was still in significant pain.  </a:t>
            </a:r>
          </a:p>
          <a:p>
            <a:pPr marL="0" indent="0">
              <a:lnSpc>
                <a:spcPct val="90000"/>
              </a:lnSpc>
              <a:buNone/>
            </a:pPr>
            <a:endParaRPr lang="en-US" sz="1700" dirty="0">
              <a:effectLst/>
            </a:endParaRPr>
          </a:p>
          <a:p>
            <a:pPr>
              <a:lnSpc>
                <a:spcPct val="90000"/>
              </a:lnSpc>
            </a:pPr>
            <a:r>
              <a:rPr lang="en-US" sz="1700" dirty="0">
                <a:effectLst/>
              </a:rPr>
              <a:t>The Virtual Nurse reached out to the covering physician to report these findings and a one-time order for Tylenol was placed.  The Virtual Nurse connected to the patient over video again with an update that the medication was ordered.  The patient informed the Virtual Nurse that they have difficulty swallowing Tylenol pills and would prefer the medication be prepared as a liquid.  The Virtual Nurse was able to contact the team again and have it changed to liquid before it was dispensed.</a:t>
            </a:r>
          </a:p>
          <a:p>
            <a:pPr marL="0" indent="0">
              <a:lnSpc>
                <a:spcPct val="90000"/>
              </a:lnSpc>
              <a:buNone/>
            </a:pPr>
            <a:endParaRPr lang="en-US" sz="1700" dirty="0">
              <a:effectLst/>
            </a:endParaRPr>
          </a:p>
          <a:p>
            <a:pPr>
              <a:lnSpc>
                <a:spcPct val="90000"/>
              </a:lnSpc>
            </a:pPr>
            <a:r>
              <a:rPr lang="en-US" sz="1700" dirty="0">
                <a:effectLst/>
              </a:rPr>
              <a:t>During this time, the bedside nurse assigned to this specific patient was handling a busy assignment and was extremely appreciative of the Virtual Nurses assistance.</a:t>
            </a:r>
          </a:p>
          <a:p>
            <a:pPr marL="0" indent="0">
              <a:lnSpc>
                <a:spcPct val="90000"/>
              </a:lnSpc>
              <a:buNone/>
            </a:pPr>
            <a:endParaRPr lang="en-US" sz="1300" dirty="0"/>
          </a:p>
        </p:txBody>
      </p:sp>
    </p:spTree>
    <p:extLst>
      <p:ext uri="{BB962C8B-B14F-4D97-AF65-F5344CB8AC3E}">
        <p14:creationId xmlns:p14="http://schemas.microsoft.com/office/powerpoint/2010/main" val="4092456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9453F-DE4F-19D2-165B-C4EA7A04A966}"/>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06B90515-2B1B-B11E-502C-594B4AFE3CB4}"/>
              </a:ext>
            </a:extLst>
          </p:cNvPr>
          <p:cNvSpPr>
            <a:spLocks noGrp="1"/>
          </p:cNvSpPr>
          <p:nvPr>
            <p:ph type="title"/>
          </p:nvPr>
        </p:nvSpPr>
        <p:spPr/>
        <p:txBody>
          <a:bodyPr/>
          <a:lstStyle/>
          <a:p>
            <a:r>
              <a:rPr lang="en-GB" b="1"/>
              <a:t>Future State – Care Transformation Model</a:t>
            </a:r>
          </a:p>
        </p:txBody>
      </p:sp>
      <p:sp>
        <p:nvSpPr>
          <p:cNvPr id="23" name="Freeform 22">
            <a:extLst>
              <a:ext uri="{FF2B5EF4-FFF2-40B4-BE49-F238E27FC236}">
                <a16:creationId xmlns:a16="http://schemas.microsoft.com/office/drawing/2014/main" id="{48CA816C-46B6-D692-6F1A-4329E682EB7D}"/>
              </a:ext>
            </a:extLst>
          </p:cNvPr>
          <p:cNvSpPr/>
          <p:nvPr/>
        </p:nvSpPr>
        <p:spPr>
          <a:xfrm>
            <a:off x="420981" y="2757140"/>
            <a:ext cx="1090324" cy="1054823"/>
          </a:xfrm>
          <a:prstGeom prst="donut">
            <a:avLst/>
          </a:prstGeom>
          <a:gradFill>
            <a:gsLst>
              <a:gs pos="2000">
                <a:schemeClr val="accent5">
                  <a:alpha val="69000"/>
                </a:schemeClr>
              </a:gs>
              <a:gs pos="100000">
                <a:schemeClr val="accent5">
                  <a:lumMod val="75000"/>
                  <a:alpha val="70000"/>
                </a:schemeClr>
              </a:gs>
            </a:gsLst>
            <a:lin ang="5400000" scaled="1"/>
          </a:gradFill>
          <a:ln>
            <a:gradFill>
              <a:gsLst>
                <a:gs pos="0">
                  <a:schemeClr val="accent5">
                    <a:lumMod val="20000"/>
                    <a:lumOff val="80000"/>
                  </a:schemeClr>
                </a:gs>
                <a:gs pos="100000">
                  <a:schemeClr val="accent1">
                    <a:lumMod val="30000"/>
                    <a:lumOff val="70000"/>
                  </a:schemeClr>
                </a:gs>
              </a:gsLst>
              <a:lin ang="5400000" scaled="1"/>
            </a:gradFill>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24" name="Freeform 23">
            <a:extLst>
              <a:ext uri="{FF2B5EF4-FFF2-40B4-BE49-F238E27FC236}">
                <a16:creationId xmlns:a16="http://schemas.microsoft.com/office/drawing/2014/main" id="{09916593-9D23-B97A-A2BE-8C8A053601CC}"/>
              </a:ext>
            </a:extLst>
          </p:cNvPr>
          <p:cNvSpPr/>
          <p:nvPr/>
        </p:nvSpPr>
        <p:spPr>
          <a:xfrm>
            <a:off x="415309" y="4371717"/>
            <a:ext cx="1090324" cy="1054879"/>
          </a:xfrm>
          <a:prstGeom prst="donut">
            <a:avLst/>
          </a:prstGeom>
          <a:gradFill>
            <a:gsLst>
              <a:gs pos="0">
                <a:schemeClr val="accent2">
                  <a:lumMod val="60000"/>
                  <a:lumOff val="40000"/>
                  <a:alpha val="80000"/>
                </a:schemeClr>
              </a:gs>
              <a:gs pos="100000">
                <a:schemeClr val="accent6"/>
              </a:gs>
            </a:gsLst>
            <a:lin ang="5400000" scaled="1"/>
          </a:gradFill>
          <a:ln>
            <a:gradFill>
              <a:gsLst>
                <a:gs pos="2000">
                  <a:schemeClr val="accent2">
                    <a:lumMod val="20000"/>
                    <a:lumOff val="80000"/>
                  </a:schemeClr>
                </a:gs>
                <a:gs pos="99000">
                  <a:schemeClr val="accent6">
                    <a:lumMod val="20000"/>
                    <a:lumOff val="80000"/>
                  </a:schemeClr>
                </a:gs>
              </a:gsLst>
              <a:lin ang="5400000" scaled="1"/>
            </a:gradFill>
          </a:ln>
          <a:effectLst/>
        </p:spPr>
        <p:txBody>
          <a:bodyPr vert="horz" lIns="68580" tIns="34290" rIns="68580" bIns="34290" rtlCol="0" anchor="ctr">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28" name="Freeform 27">
            <a:extLst>
              <a:ext uri="{FF2B5EF4-FFF2-40B4-BE49-F238E27FC236}">
                <a16:creationId xmlns:a16="http://schemas.microsoft.com/office/drawing/2014/main" id="{F3B339C4-77A6-4F32-A940-AC28F740BB95}"/>
              </a:ext>
            </a:extLst>
          </p:cNvPr>
          <p:cNvSpPr/>
          <p:nvPr/>
        </p:nvSpPr>
        <p:spPr>
          <a:xfrm>
            <a:off x="457200" y="1274444"/>
            <a:ext cx="1054105" cy="1091142"/>
          </a:xfrm>
          <a:prstGeom prst="donut">
            <a:avLst/>
          </a:prstGeom>
          <a:gradFill>
            <a:gsLst>
              <a:gs pos="0">
                <a:schemeClr val="accent3">
                  <a:alpha val="80000"/>
                </a:schemeClr>
              </a:gs>
              <a:gs pos="99000">
                <a:schemeClr val="accent1">
                  <a:lumMod val="60000"/>
                  <a:lumOff val="40000"/>
                  <a:alpha val="80000"/>
                </a:schemeClr>
              </a:gs>
            </a:gsLst>
            <a:lin ang="5400000" scaled="1"/>
          </a:gradFill>
          <a:ln>
            <a:gradFill>
              <a:gsLst>
                <a:gs pos="0">
                  <a:schemeClr val="accent1">
                    <a:lumMod val="45000"/>
                    <a:lumOff val="55000"/>
                  </a:schemeClr>
                </a:gs>
                <a:gs pos="100000">
                  <a:schemeClr val="accent3">
                    <a:lumMod val="20000"/>
                    <a:lumOff val="80000"/>
                  </a:schemeClr>
                </a:gs>
              </a:gsLst>
              <a:lin ang="5400000" scaled="1"/>
            </a:gradFill>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29" name="Text Placeholder 2">
            <a:extLst>
              <a:ext uri="{FF2B5EF4-FFF2-40B4-BE49-F238E27FC236}">
                <a16:creationId xmlns:a16="http://schemas.microsoft.com/office/drawing/2014/main" id="{C4393CB9-9D38-458C-C2E9-B70E617270DE}"/>
              </a:ext>
            </a:extLst>
          </p:cNvPr>
          <p:cNvSpPr txBox="1">
            <a:spLocks/>
          </p:cNvSpPr>
          <p:nvPr/>
        </p:nvSpPr>
        <p:spPr>
          <a:xfrm>
            <a:off x="1800621" y="2626335"/>
            <a:ext cx="4340852" cy="30008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a:solidFill>
                  <a:schemeClr val="tx2"/>
                </a:solidFill>
                <a:latin typeface="+mj-lt"/>
              </a:rPr>
              <a:t>Enhanced Workflows</a:t>
            </a:r>
          </a:p>
        </p:txBody>
      </p:sp>
      <p:sp>
        <p:nvSpPr>
          <p:cNvPr id="30" name="Text Placeholder 3">
            <a:extLst>
              <a:ext uri="{FF2B5EF4-FFF2-40B4-BE49-F238E27FC236}">
                <a16:creationId xmlns:a16="http://schemas.microsoft.com/office/drawing/2014/main" id="{6D8A0D1C-BAA1-2BB8-CC6B-9862D6E6634C}"/>
              </a:ext>
            </a:extLst>
          </p:cNvPr>
          <p:cNvSpPr txBox="1">
            <a:spLocks/>
          </p:cNvSpPr>
          <p:nvPr/>
        </p:nvSpPr>
        <p:spPr>
          <a:xfrm>
            <a:off x="1800622" y="3007788"/>
            <a:ext cx="6880506" cy="52400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Create more complex workflows as the available technology improves</a:t>
            </a:r>
          </a:p>
          <a:p>
            <a:pPr marL="0" indent="0">
              <a:buNone/>
            </a:pPr>
            <a:endParaRPr lang="en-US" sz="1200"/>
          </a:p>
        </p:txBody>
      </p:sp>
      <p:sp>
        <p:nvSpPr>
          <p:cNvPr id="31" name="Text Placeholder 4">
            <a:extLst>
              <a:ext uri="{FF2B5EF4-FFF2-40B4-BE49-F238E27FC236}">
                <a16:creationId xmlns:a16="http://schemas.microsoft.com/office/drawing/2014/main" id="{6D74196F-2C3B-DEED-342D-338C20D3148D}"/>
              </a:ext>
            </a:extLst>
          </p:cNvPr>
          <p:cNvSpPr txBox="1">
            <a:spLocks/>
          </p:cNvSpPr>
          <p:nvPr/>
        </p:nvSpPr>
        <p:spPr>
          <a:xfrm>
            <a:off x="1800621" y="1299757"/>
            <a:ext cx="4470464" cy="30008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solidFill>
                  <a:schemeClr val="tx2"/>
                </a:solidFill>
                <a:latin typeface="+mj-lt"/>
              </a:rPr>
              <a:t>Improve Virtual Nursing Workflow</a:t>
            </a:r>
          </a:p>
        </p:txBody>
      </p:sp>
      <p:sp>
        <p:nvSpPr>
          <p:cNvPr id="32" name="Text Placeholder 5">
            <a:extLst>
              <a:ext uri="{FF2B5EF4-FFF2-40B4-BE49-F238E27FC236}">
                <a16:creationId xmlns:a16="http://schemas.microsoft.com/office/drawing/2014/main" id="{2C324F67-59AA-A6BD-5D5B-834D8DB27F39}"/>
              </a:ext>
            </a:extLst>
          </p:cNvPr>
          <p:cNvSpPr txBox="1">
            <a:spLocks/>
          </p:cNvSpPr>
          <p:nvPr/>
        </p:nvSpPr>
        <p:spPr>
          <a:xfrm>
            <a:off x="1800620" y="1562657"/>
            <a:ext cx="6886180" cy="52400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Optimize established workflows to increase productivity and efficiency </a:t>
            </a:r>
          </a:p>
        </p:txBody>
      </p:sp>
      <p:sp>
        <p:nvSpPr>
          <p:cNvPr id="33" name="Text Placeholder 6">
            <a:extLst>
              <a:ext uri="{FF2B5EF4-FFF2-40B4-BE49-F238E27FC236}">
                <a16:creationId xmlns:a16="http://schemas.microsoft.com/office/drawing/2014/main" id="{C47E0F92-64C3-CA1B-9225-73765E7644BC}"/>
              </a:ext>
            </a:extLst>
          </p:cNvPr>
          <p:cNvSpPr txBox="1">
            <a:spLocks/>
          </p:cNvSpPr>
          <p:nvPr/>
        </p:nvSpPr>
        <p:spPr>
          <a:xfrm>
            <a:off x="1800621" y="4296509"/>
            <a:ext cx="5362112" cy="30008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a:solidFill>
                  <a:schemeClr val="tx2"/>
                </a:solidFill>
                <a:latin typeface="+mj-lt"/>
              </a:rPr>
              <a:t>Incorporate AI resources into the Virtual Nursing</a:t>
            </a:r>
          </a:p>
        </p:txBody>
      </p:sp>
      <p:sp>
        <p:nvSpPr>
          <p:cNvPr id="34" name="Text Placeholder 7">
            <a:extLst>
              <a:ext uri="{FF2B5EF4-FFF2-40B4-BE49-F238E27FC236}">
                <a16:creationId xmlns:a16="http://schemas.microsoft.com/office/drawing/2014/main" id="{D269DBF9-4537-9A66-333B-54996B206C30}"/>
              </a:ext>
            </a:extLst>
          </p:cNvPr>
          <p:cNvSpPr txBox="1">
            <a:spLocks/>
          </p:cNvSpPr>
          <p:nvPr/>
        </p:nvSpPr>
        <p:spPr>
          <a:xfrm>
            <a:off x="1800621" y="4637154"/>
            <a:ext cx="6880507" cy="52400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a:t>Take advantage of the evolving use of AI in the inpatient nursing settings</a:t>
            </a:r>
          </a:p>
          <a:p>
            <a:pPr marL="0" indent="0">
              <a:buNone/>
            </a:pPr>
            <a:endParaRPr lang="en-US" sz="1200"/>
          </a:p>
        </p:txBody>
      </p:sp>
      <p:cxnSp>
        <p:nvCxnSpPr>
          <p:cNvPr id="13" name="Straight Connector 12">
            <a:extLst>
              <a:ext uri="{FF2B5EF4-FFF2-40B4-BE49-F238E27FC236}">
                <a16:creationId xmlns:a16="http://schemas.microsoft.com/office/drawing/2014/main" id="{9DB7F6D7-1F8E-5A01-B518-CA80EE8C77EA}"/>
              </a:ext>
            </a:extLst>
          </p:cNvPr>
          <p:cNvCxnSpPr/>
          <p:nvPr/>
        </p:nvCxnSpPr>
        <p:spPr>
          <a:xfrm>
            <a:off x="420981" y="2450992"/>
            <a:ext cx="8265819"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39264550-448E-98F7-8D0B-E4B6D4947564}"/>
              </a:ext>
            </a:extLst>
          </p:cNvPr>
          <p:cNvCxnSpPr/>
          <p:nvPr/>
        </p:nvCxnSpPr>
        <p:spPr>
          <a:xfrm>
            <a:off x="415309" y="4128911"/>
            <a:ext cx="8265819"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5" name="Freeform 26">
            <a:extLst>
              <a:ext uri="{FF2B5EF4-FFF2-40B4-BE49-F238E27FC236}">
                <a16:creationId xmlns:a16="http://schemas.microsoft.com/office/drawing/2014/main" id="{0A848F2F-D079-59EE-5BD4-D6FD38EB66A6}"/>
              </a:ext>
            </a:extLst>
          </p:cNvPr>
          <p:cNvSpPr/>
          <p:nvPr/>
        </p:nvSpPr>
        <p:spPr>
          <a:xfrm>
            <a:off x="420981" y="5750863"/>
            <a:ext cx="1054050" cy="1091124"/>
          </a:xfrm>
          <a:prstGeom prst="donut">
            <a:avLst/>
          </a:prstGeom>
          <a:gradFill>
            <a:gsLst>
              <a:gs pos="2000">
                <a:schemeClr val="accent4">
                  <a:alpha val="80000"/>
                </a:schemeClr>
              </a:gs>
              <a:gs pos="99000">
                <a:schemeClr val="accent4">
                  <a:lumMod val="60000"/>
                  <a:lumOff val="40000"/>
                  <a:alpha val="80000"/>
                </a:schemeClr>
              </a:gs>
            </a:gsLst>
            <a:lin ang="5400000" scaled="1"/>
          </a:gradFill>
          <a:ln w="15875">
            <a:gradFill>
              <a:gsLst>
                <a:gs pos="0">
                  <a:schemeClr val="accent5">
                    <a:lumMod val="20000"/>
                    <a:lumOff val="80000"/>
                  </a:schemeClr>
                </a:gs>
                <a:gs pos="99000">
                  <a:schemeClr val="accent4">
                    <a:lumMod val="20000"/>
                    <a:lumOff val="80000"/>
                  </a:schemeClr>
                </a:gs>
              </a:gsLst>
              <a:lin ang="5400000" scaled="1"/>
            </a:gradFill>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16" name="Text Placeholder 6">
            <a:extLst>
              <a:ext uri="{FF2B5EF4-FFF2-40B4-BE49-F238E27FC236}">
                <a16:creationId xmlns:a16="http://schemas.microsoft.com/office/drawing/2014/main" id="{E4615D68-EE35-9626-577E-DFA4CF809AD4}"/>
              </a:ext>
            </a:extLst>
          </p:cNvPr>
          <p:cNvSpPr txBox="1">
            <a:spLocks/>
          </p:cNvSpPr>
          <p:nvPr/>
        </p:nvSpPr>
        <p:spPr>
          <a:xfrm>
            <a:off x="1800620" y="5804385"/>
            <a:ext cx="5362112" cy="30008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a:solidFill>
                  <a:schemeClr val="tx2"/>
                </a:solidFill>
                <a:latin typeface="+mj-lt"/>
              </a:rPr>
              <a:t>Expand Programs</a:t>
            </a:r>
          </a:p>
        </p:txBody>
      </p:sp>
      <p:sp>
        <p:nvSpPr>
          <p:cNvPr id="17" name="Text Placeholder 7">
            <a:extLst>
              <a:ext uri="{FF2B5EF4-FFF2-40B4-BE49-F238E27FC236}">
                <a16:creationId xmlns:a16="http://schemas.microsoft.com/office/drawing/2014/main" id="{D13B0577-F9E4-A3F9-C08F-6B396FBFAABD}"/>
              </a:ext>
            </a:extLst>
          </p:cNvPr>
          <p:cNvSpPr txBox="1">
            <a:spLocks/>
          </p:cNvSpPr>
          <p:nvPr/>
        </p:nvSpPr>
        <p:spPr>
          <a:xfrm>
            <a:off x="1800620" y="6145030"/>
            <a:ext cx="6880508" cy="524003"/>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With lessons learned from Virtual Nursing, expand current virtual care programs</a:t>
            </a:r>
          </a:p>
          <a:p>
            <a:pPr marL="0" indent="0">
              <a:buNone/>
            </a:pPr>
            <a:endParaRPr lang="en-US" sz="1200" dirty="0"/>
          </a:p>
        </p:txBody>
      </p:sp>
      <p:cxnSp>
        <p:nvCxnSpPr>
          <p:cNvPr id="20" name="Straight Connector 19">
            <a:extLst>
              <a:ext uri="{FF2B5EF4-FFF2-40B4-BE49-F238E27FC236}">
                <a16:creationId xmlns:a16="http://schemas.microsoft.com/office/drawing/2014/main" id="{57CA0692-4EF8-CCBC-F4AF-2F0BAA075069}"/>
              </a:ext>
            </a:extLst>
          </p:cNvPr>
          <p:cNvCxnSpPr/>
          <p:nvPr/>
        </p:nvCxnSpPr>
        <p:spPr>
          <a:xfrm>
            <a:off x="415309" y="5639057"/>
            <a:ext cx="8265819" cy="0"/>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 name="Text Placeholder 5">
            <a:extLst>
              <a:ext uri="{FF2B5EF4-FFF2-40B4-BE49-F238E27FC236}">
                <a16:creationId xmlns:a16="http://schemas.microsoft.com/office/drawing/2014/main" id="{04CB524C-8D0D-6A45-CD5B-C044A08D10D8}"/>
              </a:ext>
            </a:extLst>
          </p:cNvPr>
          <p:cNvSpPr txBox="1">
            <a:spLocks/>
          </p:cNvSpPr>
          <p:nvPr/>
        </p:nvSpPr>
        <p:spPr>
          <a:xfrm>
            <a:off x="1794948" y="1815643"/>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dirty="0"/>
              <a:t>Electronic Medical Record enhancements</a:t>
            </a:r>
          </a:p>
        </p:txBody>
      </p:sp>
      <p:sp>
        <p:nvSpPr>
          <p:cNvPr id="3" name="Text Placeholder 5">
            <a:extLst>
              <a:ext uri="{FF2B5EF4-FFF2-40B4-BE49-F238E27FC236}">
                <a16:creationId xmlns:a16="http://schemas.microsoft.com/office/drawing/2014/main" id="{A9F1BCD9-214A-8759-DEDA-7CE4339A8FED}"/>
              </a:ext>
            </a:extLst>
          </p:cNvPr>
          <p:cNvSpPr txBox="1">
            <a:spLocks/>
          </p:cNvSpPr>
          <p:nvPr/>
        </p:nvSpPr>
        <p:spPr>
          <a:xfrm>
            <a:off x="3920813" y="1812301"/>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dirty="0"/>
              <a:t>Communication pathways</a:t>
            </a:r>
          </a:p>
        </p:txBody>
      </p:sp>
      <p:sp>
        <p:nvSpPr>
          <p:cNvPr id="5" name="Text Placeholder 5">
            <a:extLst>
              <a:ext uri="{FF2B5EF4-FFF2-40B4-BE49-F238E27FC236}">
                <a16:creationId xmlns:a16="http://schemas.microsoft.com/office/drawing/2014/main" id="{637E7028-71F3-A37D-1F46-0AE1FD2561DC}"/>
              </a:ext>
            </a:extLst>
          </p:cNvPr>
          <p:cNvSpPr txBox="1">
            <a:spLocks/>
          </p:cNvSpPr>
          <p:nvPr/>
        </p:nvSpPr>
        <p:spPr>
          <a:xfrm>
            <a:off x="6046677" y="1809041"/>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a:t>Data collection</a:t>
            </a:r>
          </a:p>
        </p:txBody>
      </p:sp>
      <p:sp>
        <p:nvSpPr>
          <p:cNvPr id="6" name="Text Placeholder 5">
            <a:extLst>
              <a:ext uri="{FF2B5EF4-FFF2-40B4-BE49-F238E27FC236}">
                <a16:creationId xmlns:a16="http://schemas.microsoft.com/office/drawing/2014/main" id="{1B5DC52B-A25F-F389-B9BE-0509D09F7350}"/>
              </a:ext>
            </a:extLst>
          </p:cNvPr>
          <p:cNvSpPr txBox="1">
            <a:spLocks/>
          </p:cNvSpPr>
          <p:nvPr/>
        </p:nvSpPr>
        <p:spPr>
          <a:xfrm>
            <a:off x="1839639" y="3298643"/>
            <a:ext cx="1894426"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a:t>Dual-Nurse sign-off for high-risk medications</a:t>
            </a:r>
          </a:p>
        </p:txBody>
      </p:sp>
      <p:sp>
        <p:nvSpPr>
          <p:cNvPr id="7" name="Text Placeholder 5">
            <a:extLst>
              <a:ext uri="{FF2B5EF4-FFF2-40B4-BE49-F238E27FC236}">
                <a16:creationId xmlns:a16="http://schemas.microsoft.com/office/drawing/2014/main" id="{C138BD90-14D7-D02F-A089-B823A4E6D44D}"/>
              </a:ext>
            </a:extLst>
          </p:cNvPr>
          <p:cNvSpPr txBox="1">
            <a:spLocks/>
          </p:cNvSpPr>
          <p:nvPr/>
        </p:nvSpPr>
        <p:spPr>
          <a:xfrm>
            <a:off x="3870258" y="3295833"/>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a:t>Dual-Nurse skin check</a:t>
            </a:r>
          </a:p>
        </p:txBody>
      </p:sp>
      <p:sp>
        <p:nvSpPr>
          <p:cNvPr id="41" name="Text Placeholder 5">
            <a:extLst>
              <a:ext uri="{FF2B5EF4-FFF2-40B4-BE49-F238E27FC236}">
                <a16:creationId xmlns:a16="http://schemas.microsoft.com/office/drawing/2014/main" id="{C81689FC-3786-6DB1-255E-79695C424AA5}"/>
              </a:ext>
            </a:extLst>
          </p:cNvPr>
          <p:cNvSpPr txBox="1">
            <a:spLocks/>
          </p:cNvSpPr>
          <p:nvPr/>
        </p:nvSpPr>
        <p:spPr>
          <a:xfrm>
            <a:off x="6046678" y="3310334"/>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a:t>Patient rounding (routine, and at-risk populations)</a:t>
            </a:r>
          </a:p>
        </p:txBody>
      </p:sp>
      <p:sp>
        <p:nvSpPr>
          <p:cNvPr id="45" name="Text Placeholder 5">
            <a:extLst>
              <a:ext uri="{FF2B5EF4-FFF2-40B4-BE49-F238E27FC236}">
                <a16:creationId xmlns:a16="http://schemas.microsoft.com/office/drawing/2014/main" id="{5C09881B-7530-63B9-289F-C7B115425175}"/>
              </a:ext>
            </a:extLst>
          </p:cNvPr>
          <p:cNvSpPr txBox="1">
            <a:spLocks/>
          </p:cNvSpPr>
          <p:nvPr/>
        </p:nvSpPr>
        <p:spPr>
          <a:xfrm>
            <a:off x="1839639" y="4920651"/>
            <a:ext cx="1894426"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a:t>Fall risk detection</a:t>
            </a:r>
          </a:p>
        </p:txBody>
      </p:sp>
      <p:sp>
        <p:nvSpPr>
          <p:cNvPr id="46" name="Text Placeholder 5">
            <a:extLst>
              <a:ext uri="{FF2B5EF4-FFF2-40B4-BE49-F238E27FC236}">
                <a16:creationId xmlns:a16="http://schemas.microsoft.com/office/drawing/2014/main" id="{870B8FB2-F15A-B058-3D4E-C827514051A5}"/>
              </a:ext>
            </a:extLst>
          </p:cNvPr>
          <p:cNvSpPr txBox="1">
            <a:spLocks/>
          </p:cNvSpPr>
          <p:nvPr/>
        </p:nvSpPr>
        <p:spPr>
          <a:xfrm>
            <a:off x="3734064" y="4937945"/>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a:t>Pressure injury prevention</a:t>
            </a:r>
          </a:p>
        </p:txBody>
      </p:sp>
      <p:sp>
        <p:nvSpPr>
          <p:cNvPr id="47" name="Text Placeholder 5">
            <a:extLst>
              <a:ext uri="{FF2B5EF4-FFF2-40B4-BE49-F238E27FC236}">
                <a16:creationId xmlns:a16="http://schemas.microsoft.com/office/drawing/2014/main" id="{8D55940A-0AD6-ED40-61CC-3ADD7771B92E}"/>
              </a:ext>
            </a:extLst>
          </p:cNvPr>
          <p:cNvSpPr txBox="1">
            <a:spLocks/>
          </p:cNvSpPr>
          <p:nvPr/>
        </p:nvSpPr>
        <p:spPr>
          <a:xfrm>
            <a:off x="6046678" y="4932342"/>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a:t>Aggression/violent behavior detection</a:t>
            </a:r>
          </a:p>
        </p:txBody>
      </p:sp>
      <p:sp>
        <p:nvSpPr>
          <p:cNvPr id="48" name="Text Placeholder 5">
            <a:extLst>
              <a:ext uri="{FF2B5EF4-FFF2-40B4-BE49-F238E27FC236}">
                <a16:creationId xmlns:a16="http://schemas.microsoft.com/office/drawing/2014/main" id="{807F3F25-B012-A7D1-20E7-75DDACAB8206}"/>
              </a:ext>
            </a:extLst>
          </p:cNvPr>
          <p:cNvSpPr txBox="1">
            <a:spLocks/>
          </p:cNvSpPr>
          <p:nvPr/>
        </p:nvSpPr>
        <p:spPr>
          <a:xfrm>
            <a:off x="1759132" y="6484765"/>
            <a:ext cx="2447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dirty="0"/>
              <a:t>Care Management/Social Work</a:t>
            </a:r>
          </a:p>
        </p:txBody>
      </p:sp>
      <p:sp>
        <p:nvSpPr>
          <p:cNvPr id="49" name="Text Placeholder 5">
            <a:extLst>
              <a:ext uri="{FF2B5EF4-FFF2-40B4-BE49-F238E27FC236}">
                <a16:creationId xmlns:a16="http://schemas.microsoft.com/office/drawing/2014/main" id="{48E95924-8C30-3911-AAA7-D572E4DECFA3}"/>
              </a:ext>
            </a:extLst>
          </p:cNvPr>
          <p:cNvSpPr txBox="1">
            <a:spLocks/>
          </p:cNvSpPr>
          <p:nvPr/>
        </p:nvSpPr>
        <p:spPr>
          <a:xfrm>
            <a:off x="4290758" y="6484764"/>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dirty="0"/>
              <a:t>Pharmacy</a:t>
            </a:r>
          </a:p>
        </p:txBody>
      </p:sp>
      <p:sp>
        <p:nvSpPr>
          <p:cNvPr id="50" name="Text Placeholder 5">
            <a:extLst>
              <a:ext uri="{FF2B5EF4-FFF2-40B4-BE49-F238E27FC236}">
                <a16:creationId xmlns:a16="http://schemas.microsoft.com/office/drawing/2014/main" id="{0DCD5D9D-0506-9375-DED4-B7AF5BB2BD05}"/>
              </a:ext>
            </a:extLst>
          </p:cNvPr>
          <p:cNvSpPr txBox="1">
            <a:spLocks/>
          </p:cNvSpPr>
          <p:nvPr/>
        </p:nvSpPr>
        <p:spPr>
          <a:xfrm>
            <a:off x="5732400" y="6458284"/>
            <a:ext cx="2232107" cy="48347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A4DB"/>
              </a:buClr>
            </a:pPr>
            <a:r>
              <a:rPr lang="en-US" sz="1200" dirty="0"/>
              <a:t>Physician consults</a:t>
            </a:r>
          </a:p>
        </p:txBody>
      </p:sp>
      <p:pic>
        <p:nvPicPr>
          <p:cNvPr id="52" name="Graphic 51" descr="Web design with solid fill">
            <a:extLst>
              <a:ext uri="{FF2B5EF4-FFF2-40B4-BE49-F238E27FC236}">
                <a16:creationId xmlns:a16="http://schemas.microsoft.com/office/drawing/2014/main" id="{A8739BBF-3FCB-F6D1-6380-621DFEC77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704" y="6049031"/>
            <a:ext cx="478400" cy="478400"/>
          </a:xfrm>
          <a:prstGeom prst="rect">
            <a:avLst/>
          </a:prstGeom>
        </p:spPr>
      </p:pic>
      <p:pic>
        <p:nvPicPr>
          <p:cNvPr id="54" name="Graphic 53" descr="Artificial Intelligence with solid fill">
            <a:extLst>
              <a:ext uri="{FF2B5EF4-FFF2-40B4-BE49-F238E27FC236}">
                <a16:creationId xmlns:a16="http://schemas.microsoft.com/office/drawing/2014/main" id="{79B7E5DF-07F3-5AC6-B547-6A82CC2FDD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704" y="4656806"/>
            <a:ext cx="495534" cy="495534"/>
          </a:xfrm>
          <a:prstGeom prst="rect">
            <a:avLst/>
          </a:prstGeom>
        </p:spPr>
      </p:pic>
      <p:pic>
        <p:nvPicPr>
          <p:cNvPr id="56" name="Graphic 55" descr="Key with solid fill">
            <a:extLst>
              <a:ext uri="{FF2B5EF4-FFF2-40B4-BE49-F238E27FC236}">
                <a16:creationId xmlns:a16="http://schemas.microsoft.com/office/drawing/2014/main" id="{510F0698-2A1A-1D68-A36A-7B4814B42E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6485" y="3033439"/>
            <a:ext cx="495534" cy="495534"/>
          </a:xfrm>
          <a:prstGeom prst="rect">
            <a:avLst/>
          </a:prstGeom>
        </p:spPr>
      </p:pic>
      <p:pic>
        <p:nvPicPr>
          <p:cNvPr id="58" name="Graphic 57" descr="Workflow with solid fill">
            <a:extLst>
              <a:ext uri="{FF2B5EF4-FFF2-40B4-BE49-F238E27FC236}">
                <a16:creationId xmlns:a16="http://schemas.microsoft.com/office/drawing/2014/main" id="{7F5D4BEE-0BD0-596E-C2A9-50E9E25366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3619" y="1557705"/>
            <a:ext cx="495534" cy="495534"/>
          </a:xfrm>
          <a:prstGeom prst="rect">
            <a:avLst/>
          </a:prstGeom>
        </p:spPr>
      </p:pic>
    </p:spTree>
    <p:extLst>
      <p:ext uri="{BB962C8B-B14F-4D97-AF65-F5344CB8AC3E}">
        <p14:creationId xmlns:p14="http://schemas.microsoft.com/office/powerpoint/2010/main" val="42048712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C79CA-751B-ACED-5CFF-89F108B1193F}"/>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2B90620B-DB41-AF06-2DFD-82B5A3CFE767}"/>
              </a:ext>
            </a:extLst>
          </p:cNvPr>
          <p:cNvSpPr>
            <a:spLocks noGrp="1"/>
          </p:cNvSpPr>
          <p:nvPr>
            <p:ph type="title"/>
          </p:nvPr>
        </p:nvSpPr>
        <p:spPr/>
        <p:txBody>
          <a:bodyPr/>
          <a:lstStyle/>
          <a:p>
            <a:r>
              <a:rPr lang="en-GB" b="1" dirty="0"/>
              <a:t>Virtual Care Value Drivers</a:t>
            </a:r>
          </a:p>
        </p:txBody>
      </p:sp>
      <p:sp>
        <p:nvSpPr>
          <p:cNvPr id="29" name="Text Placeholder 2">
            <a:extLst>
              <a:ext uri="{FF2B5EF4-FFF2-40B4-BE49-F238E27FC236}">
                <a16:creationId xmlns:a16="http://schemas.microsoft.com/office/drawing/2014/main" id="{003C38D5-21C1-C17E-D576-E52A040E6403}"/>
              </a:ext>
            </a:extLst>
          </p:cNvPr>
          <p:cNvSpPr txBox="1">
            <a:spLocks/>
          </p:cNvSpPr>
          <p:nvPr/>
        </p:nvSpPr>
        <p:spPr>
          <a:xfrm>
            <a:off x="457200" y="2912121"/>
            <a:ext cx="8229600" cy="620888"/>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chemeClr val="tx2"/>
                </a:solidFill>
                <a:latin typeface="+mj-lt"/>
              </a:rPr>
              <a:t>Vendor Consolidation</a:t>
            </a:r>
            <a:r>
              <a:rPr lang="en-US" sz="1500" dirty="0">
                <a:solidFill>
                  <a:schemeClr val="tx2"/>
                </a:solidFill>
                <a:latin typeface="+mj-lt"/>
              </a:rPr>
              <a:t>: </a:t>
            </a:r>
            <a:r>
              <a:rPr lang="en-US" sz="1600" dirty="0">
                <a:solidFill>
                  <a:prstClr val="black"/>
                </a:solidFill>
                <a:latin typeface="Calibri" panose="020F0502020204030204"/>
              </a:rPr>
              <a:t>Move from single use case technology to omnichannel platform which allows for multiple virtual care workflows</a:t>
            </a:r>
          </a:p>
          <a:p>
            <a:pPr marL="0" indent="0">
              <a:buNone/>
            </a:pPr>
            <a:r>
              <a:rPr lang="en-US" sz="1500" dirty="0">
                <a:solidFill>
                  <a:schemeClr val="tx2"/>
                </a:solidFill>
                <a:latin typeface="+mj-lt"/>
              </a:rPr>
              <a:t> </a:t>
            </a:r>
          </a:p>
        </p:txBody>
      </p:sp>
      <p:sp>
        <p:nvSpPr>
          <p:cNvPr id="33" name="Text Placeholder 6">
            <a:extLst>
              <a:ext uri="{FF2B5EF4-FFF2-40B4-BE49-F238E27FC236}">
                <a16:creationId xmlns:a16="http://schemas.microsoft.com/office/drawing/2014/main" id="{0FC59B92-63E0-CEE5-43F4-94EACB67F965}"/>
              </a:ext>
            </a:extLst>
          </p:cNvPr>
          <p:cNvSpPr txBox="1">
            <a:spLocks/>
          </p:cNvSpPr>
          <p:nvPr/>
        </p:nvSpPr>
        <p:spPr>
          <a:xfrm>
            <a:off x="484464" y="3483770"/>
            <a:ext cx="8229600" cy="553997"/>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chemeClr val="tx2"/>
                </a:solidFill>
                <a:latin typeface="+mj-lt"/>
              </a:rPr>
              <a:t>Fall Risk Savings</a:t>
            </a:r>
            <a:r>
              <a:rPr lang="en-US" sz="1500" dirty="0">
                <a:solidFill>
                  <a:schemeClr val="tx2"/>
                </a:solidFill>
                <a:latin typeface="+mj-lt"/>
              </a:rPr>
              <a:t>: </a:t>
            </a:r>
            <a:r>
              <a:rPr lang="en-US" sz="1600" dirty="0">
                <a:solidFill>
                  <a:prstClr val="black"/>
                </a:solidFill>
                <a:latin typeface="Calibri" panose="020F0502020204030204"/>
              </a:rPr>
              <a:t>Increased observation of patients at high risk of falling in the hospital leads to a decrease in falls over time</a:t>
            </a:r>
          </a:p>
          <a:p>
            <a:pPr marL="0" indent="0">
              <a:buNone/>
            </a:pPr>
            <a:r>
              <a:rPr lang="en-US" sz="1500" dirty="0">
                <a:solidFill>
                  <a:schemeClr val="tx2"/>
                </a:solidFill>
                <a:latin typeface="+mj-lt"/>
              </a:rPr>
              <a:t> </a:t>
            </a:r>
          </a:p>
        </p:txBody>
      </p:sp>
      <p:sp>
        <p:nvSpPr>
          <p:cNvPr id="35" name="Text Placeholder 8">
            <a:extLst>
              <a:ext uri="{FF2B5EF4-FFF2-40B4-BE49-F238E27FC236}">
                <a16:creationId xmlns:a16="http://schemas.microsoft.com/office/drawing/2014/main" id="{8C916BDF-FCA7-F0F5-2F64-DCB0BC2B3767}"/>
              </a:ext>
            </a:extLst>
          </p:cNvPr>
          <p:cNvSpPr txBox="1">
            <a:spLocks/>
          </p:cNvSpPr>
          <p:nvPr/>
        </p:nvSpPr>
        <p:spPr>
          <a:xfrm>
            <a:off x="443568" y="4774439"/>
            <a:ext cx="8256864" cy="738664"/>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chemeClr val="tx2"/>
                </a:solidFill>
                <a:latin typeface="+mj-lt"/>
              </a:rPr>
              <a:t>Reduction in RN Traveler Expenses</a:t>
            </a:r>
            <a:r>
              <a:rPr lang="en-US" sz="1500" dirty="0">
                <a:solidFill>
                  <a:schemeClr val="tx2"/>
                </a:solidFill>
                <a:latin typeface="+mj-lt"/>
              </a:rPr>
              <a:t>: </a:t>
            </a:r>
            <a:r>
              <a:rPr lang="en-US" sz="1600" dirty="0">
                <a:solidFill>
                  <a:prstClr val="black"/>
                </a:solidFill>
                <a:latin typeface="Calibri" panose="020F0502020204030204"/>
              </a:rPr>
              <a:t>Improved nurse satisfaction and retention will increase the proportion of employed nurses, and increased flexibility of nursing roles can reduce reliance on temporary premium labor. More consistent employed staffing will also reduce variations in care</a:t>
            </a:r>
            <a:endParaRPr lang="en-US" sz="1600" dirty="0">
              <a:solidFill>
                <a:srgbClr val="7030A0"/>
              </a:solidFill>
              <a:latin typeface="Calibri" panose="020F0502020204030204"/>
            </a:endParaRPr>
          </a:p>
          <a:p>
            <a:pPr marL="0" indent="0">
              <a:buNone/>
            </a:pPr>
            <a:r>
              <a:rPr lang="en-US" sz="1500" dirty="0">
                <a:solidFill>
                  <a:schemeClr val="tx2"/>
                </a:solidFill>
                <a:latin typeface="+mj-lt"/>
              </a:rPr>
              <a:t> </a:t>
            </a:r>
          </a:p>
        </p:txBody>
      </p:sp>
      <p:sp>
        <p:nvSpPr>
          <p:cNvPr id="37" name="Text Placeholder 10">
            <a:extLst>
              <a:ext uri="{FF2B5EF4-FFF2-40B4-BE49-F238E27FC236}">
                <a16:creationId xmlns:a16="http://schemas.microsoft.com/office/drawing/2014/main" id="{5E6333D6-211F-C6EA-173D-5078C1DB17B8}"/>
              </a:ext>
            </a:extLst>
          </p:cNvPr>
          <p:cNvSpPr txBox="1">
            <a:spLocks/>
          </p:cNvSpPr>
          <p:nvPr/>
        </p:nvSpPr>
        <p:spPr>
          <a:xfrm>
            <a:off x="457200" y="4129105"/>
            <a:ext cx="8428616" cy="553996"/>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chemeClr val="tx2"/>
                </a:solidFill>
                <a:latin typeface="+mj-lt"/>
              </a:rPr>
              <a:t>RN Turnover Reduction/Improved Retention</a:t>
            </a:r>
            <a:r>
              <a:rPr lang="en-US" sz="1500" dirty="0">
                <a:solidFill>
                  <a:schemeClr val="tx2"/>
                </a:solidFill>
                <a:latin typeface="+mj-lt"/>
              </a:rPr>
              <a:t>: </a:t>
            </a:r>
            <a:r>
              <a:rPr lang="en-US" sz="1600" dirty="0">
                <a:solidFill>
                  <a:prstClr val="black"/>
                </a:solidFill>
                <a:latin typeface="Calibri" panose="020F0502020204030204"/>
              </a:rPr>
              <a:t>Increased retention and reduced turnover decreases need for other staffing resources by increasing bedside and virtual nurse satisfaction and flexibility.  </a:t>
            </a:r>
            <a:endParaRPr lang="en-US" sz="1600" dirty="0">
              <a:solidFill>
                <a:srgbClr val="FF0000"/>
              </a:solidFill>
              <a:latin typeface="Calibri" panose="020F0502020204030204"/>
            </a:endParaRPr>
          </a:p>
          <a:p>
            <a:pPr marL="0" indent="0">
              <a:buNone/>
            </a:pPr>
            <a:r>
              <a:rPr lang="en-US" sz="1500" dirty="0">
                <a:solidFill>
                  <a:schemeClr val="tx2"/>
                </a:solidFill>
                <a:latin typeface="+mj-lt"/>
              </a:rPr>
              <a:t> </a:t>
            </a:r>
          </a:p>
        </p:txBody>
      </p:sp>
      <p:sp>
        <p:nvSpPr>
          <p:cNvPr id="39" name="Text Placeholder 12">
            <a:extLst>
              <a:ext uri="{FF2B5EF4-FFF2-40B4-BE49-F238E27FC236}">
                <a16:creationId xmlns:a16="http://schemas.microsoft.com/office/drawing/2014/main" id="{7D1FB805-26FB-993B-C7C3-156FEAF1F7BB}"/>
              </a:ext>
            </a:extLst>
          </p:cNvPr>
          <p:cNvSpPr txBox="1">
            <a:spLocks/>
          </p:cNvSpPr>
          <p:nvPr/>
        </p:nvSpPr>
        <p:spPr>
          <a:xfrm>
            <a:off x="457200" y="2104933"/>
            <a:ext cx="8229600" cy="588019"/>
          </a:xfrm>
          <a:prstGeom prst="rect">
            <a:avLst/>
          </a:prstGeom>
        </p:spPr>
        <p:txBody>
          <a:bodyPr/>
          <a:lstStyle>
            <a:lvl1pPr marL="228600" indent="-228600" algn="l" defTabSz="914400" rtl="0" eaLnBrk="1" latinLnBrk="0" hangingPunct="1">
              <a:lnSpc>
                <a:spcPct val="100000"/>
              </a:lnSpc>
              <a:spcBef>
                <a:spcPts val="1000"/>
              </a:spcBef>
              <a:spcAft>
                <a:spcPts val="800"/>
              </a:spcAft>
              <a:buClr>
                <a:schemeClr val="accent2"/>
              </a:buClr>
              <a:buFont typeface="Arial" panose="020B0604020202020204" pitchFamily="34" charset="0"/>
              <a:buChar char="•"/>
              <a:defRPr lang="en-US" sz="2800" b="0" i="0" kern="1200" dirty="0">
                <a:solidFill>
                  <a:schemeClr val="tx1"/>
                </a:solidFill>
                <a:latin typeface="+mn-lt"/>
                <a:ea typeface="+mn-ea"/>
                <a:cs typeface="Gill Sans Light" panose="020B0302020104020203" pitchFamily="34" charset="-79"/>
              </a:defRPr>
            </a:lvl1pPr>
            <a:lvl2pPr marL="685800" indent="-228600" algn="l" defTabSz="914400" rtl="0" eaLnBrk="1" latinLnBrk="0" hangingPunct="1">
              <a:lnSpc>
                <a:spcPct val="100000"/>
              </a:lnSpc>
              <a:spcBef>
                <a:spcPts val="500"/>
              </a:spcBef>
              <a:spcAft>
                <a:spcPts val="800"/>
              </a:spcAft>
              <a:buClr>
                <a:schemeClr val="accent5"/>
              </a:buClr>
              <a:buFont typeface="Arial" panose="020B0604020202020204" pitchFamily="34" charset="0"/>
              <a:buChar char="•"/>
              <a:defRPr lang="en-US" sz="2400" b="0" i="0" kern="1200" dirty="0">
                <a:solidFill>
                  <a:schemeClr val="tx1"/>
                </a:solidFill>
                <a:latin typeface="+mn-lt"/>
                <a:ea typeface="+mn-ea"/>
                <a:cs typeface="Gill Sans Light" panose="020B0302020104020203" pitchFamily="34" charset="-79"/>
              </a:defRPr>
            </a:lvl2pPr>
            <a:lvl3pPr marL="1143000" indent="-228600" algn="l" defTabSz="914400" rtl="0" eaLnBrk="1" latinLnBrk="0" hangingPunct="1">
              <a:lnSpc>
                <a:spcPct val="100000"/>
              </a:lnSpc>
              <a:spcBef>
                <a:spcPts val="500"/>
              </a:spcBef>
              <a:spcAft>
                <a:spcPts val="800"/>
              </a:spcAft>
              <a:buClr>
                <a:schemeClr val="accent3"/>
              </a:buClr>
              <a:buFont typeface="Arial" panose="020B0604020202020204" pitchFamily="34" charset="0"/>
              <a:buChar char="•"/>
              <a:defRPr lang="en-US" sz="2000" b="0" i="0" kern="1200" dirty="0">
                <a:solidFill>
                  <a:schemeClr val="tx1"/>
                </a:solidFill>
                <a:latin typeface="+mn-lt"/>
                <a:ea typeface="+mn-ea"/>
                <a:cs typeface="Gill Sans Light" panose="020B0302020104020203" pitchFamily="34" charset="-79"/>
              </a:defRPr>
            </a:lvl3pPr>
            <a:lvl4pPr marL="1600200" indent="-228600" algn="l" defTabSz="914400" rtl="0" eaLnBrk="1" latinLnBrk="0" hangingPunct="1">
              <a:lnSpc>
                <a:spcPct val="100000"/>
              </a:lnSpc>
              <a:spcBef>
                <a:spcPts val="500"/>
              </a:spcBef>
              <a:spcAft>
                <a:spcPts val="800"/>
              </a:spcAft>
              <a:buClr>
                <a:schemeClr val="accent1">
                  <a:lumMod val="60000"/>
                  <a:lumOff val="40000"/>
                </a:schemeClr>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4pPr>
            <a:lvl5pPr marL="2057400" indent="-228600" algn="l" defTabSz="914400" rtl="0" eaLnBrk="1" latinLnBrk="0" hangingPunct="1">
              <a:lnSpc>
                <a:spcPct val="100000"/>
              </a:lnSpc>
              <a:spcBef>
                <a:spcPts val="500"/>
              </a:spcBef>
              <a:spcAft>
                <a:spcPts val="800"/>
              </a:spcAft>
              <a:buClr>
                <a:schemeClr val="accent4"/>
              </a:buClr>
              <a:buFont typeface="Arial" panose="020B0604020202020204" pitchFamily="34" charset="0"/>
              <a:buChar char="•"/>
              <a:defRPr lang="en-US" sz="1800" b="0" i="0" kern="1200" dirty="0">
                <a:solidFill>
                  <a:schemeClr val="tx1"/>
                </a:solidFill>
                <a:latin typeface="+mn-lt"/>
                <a:ea typeface="+mn-ea"/>
                <a:cs typeface="Gill Sans Light" panose="020B03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b="1" dirty="0">
                <a:solidFill>
                  <a:schemeClr val="tx2"/>
                </a:solidFill>
                <a:latin typeface="+mj-lt"/>
              </a:rPr>
              <a:t>Incidental Overtime Reduction</a:t>
            </a:r>
            <a:r>
              <a:rPr lang="en-US" sz="1500" dirty="0">
                <a:solidFill>
                  <a:schemeClr val="tx2"/>
                </a:solidFill>
                <a:latin typeface="+mj-lt"/>
              </a:rPr>
              <a:t>: </a:t>
            </a:r>
            <a:r>
              <a:rPr lang="en-US" sz="1600" dirty="0">
                <a:solidFill>
                  <a:prstClr val="black"/>
                </a:solidFill>
                <a:latin typeface="Calibri" panose="020F0502020204030204"/>
              </a:rPr>
              <a:t>Lower documentation burden for bedside nursing reduces the need to stay past end of shift to catch up on pending documentation tasks causing incidental overtime</a:t>
            </a:r>
          </a:p>
        </p:txBody>
      </p:sp>
      <p:sp>
        <p:nvSpPr>
          <p:cNvPr id="3" name="TextBox 2">
            <a:extLst>
              <a:ext uri="{FF2B5EF4-FFF2-40B4-BE49-F238E27FC236}">
                <a16:creationId xmlns:a16="http://schemas.microsoft.com/office/drawing/2014/main" id="{A541B732-EE6F-2C11-3034-68AE146506FA}"/>
              </a:ext>
            </a:extLst>
          </p:cNvPr>
          <p:cNvSpPr txBox="1"/>
          <p:nvPr/>
        </p:nvSpPr>
        <p:spPr>
          <a:xfrm>
            <a:off x="457200" y="1417769"/>
            <a:ext cx="7640011" cy="553998"/>
          </a:xfrm>
          <a:prstGeom prst="rect">
            <a:avLst/>
          </a:prstGeom>
          <a:noFill/>
        </p:spPr>
        <p:txBody>
          <a:bodyPr wrap="square" rtlCol="0">
            <a:spAutoFit/>
          </a:bodyPr>
          <a:lstStyle/>
          <a:p>
            <a:pPr defTabSz="685800">
              <a:defRPr/>
            </a:pPr>
            <a:r>
              <a:rPr lang="en-US" sz="1600" b="1" dirty="0">
                <a:solidFill>
                  <a:schemeClr val="tx2"/>
                </a:solidFill>
                <a:latin typeface="Calibri" panose="020F0502020204030204"/>
              </a:rPr>
              <a:t>Decreased Inpatient Observer Costs</a:t>
            </a:r>
            <a:r>
              <a:rPr lang="en-US" sz="1600" dirty="0">
                <a:solidFill>
                  <a:schemeClr val="tx2"/>
                </a:solidFill>
                <a:latin typeface="Calibri" panose="020F0502020204030204"/>
              </a:rPr>
              <a:t>: </a:t>
            </a:r>
            <a:r>
              <a:rPr lang="en-US" sz="1400" dirty="0">
                <a:solidFill>
                  <a:prstClr val="black"/>
                </a:solidFill>
                <a:latin typeface="Calibri" panose="020F0502020204030204"/>
              </a:rPr>
              <a:t>Improved patient care opportunity and cost savings from utilizing technology to move from a 1:1 observer requirement to 1:12</a:t>
            </a:r>
          </a:p>
        </p:txBody>
      </p:sp>
    </p:spTree>
    <p:extLst>
      <p:ext uri="{BB962C8B-B14F-4D97-AF65-F5344CB8AC3E}">
        <p14:creationId xmlns:p14="http://schemas.microsoft.com/office/powerpoint/2010/main" val="13438462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9BE91-76A0-F7CD-68F7-A5BE6867E178}"/>
            </a:ext>
          </a:extLst>
        </p:cNvPr>
        <p:cNvGrpSpPr/>
        <p:nvPr/>
      </p:nvGrpSpPr>
      <p:grpSpPr>
        <a:xfrm>
          <a:off x="0" y="0"/>
          <a:ext cx="0" cy="0"/>
          <a:chOff x="0" y="0"/>
          <a:chExt cx="0" cy="0"/>
        </a:xfrm>
      </p:grpSpPr>
      <p:sp>
        <p:nvSpPr>
          <p:cNvPr id="7" name="Content Placeholder 5">
            <a:extLst>
              <a:ext uri="{FF2B5EF4-FFF2-40B4-BE49-F238E27FC236}">
                <a16:creationId xmlns:a16="http://schemas.microsoft.com/office/drawing/2014/main" id="{8538FEFE-8D27-ED67-6327-08961A8EC648}"/>
              </a:ext>
            </a:extLst>
          </p:cNvPr>
          <p:cNvSpPr txBox="1">
            <a:spLocks/>
          </p:cNvSpPr>
          <p:nvPr/>
        </p:nvSpPr>
        <p:spPr>
          <a:xfrm>
            <a:off x="1422715" y="2115584"/>
            <a:ext cx="6172200" cy="2938821"/>
          </a:xfrm>
          <a:prstGeom prst="rect">
            <a:avLst/>
          </a:prstGeom>
        </p:spPr>
        <p:txBody>
          <a:bodyPr vert="horz" lIns="51435" tIns="25718" rIns="51435" bIns="25718" rtlCol="0" anchor="t">
            <a:normAutofit/>
          </a:bodyPr>
          <a:lstStyle>
            <a:lvl1pPr marL="342900" indent="-342900" algn="l" defTabSz="457200" rtl="0" eaLnBrk="1" latinLnBrk="0" hangingPunct="1">
              <a:spcBef>
                <a:spcPct val="20000"/>
              </a:spcBef>
              <a:buClr>
                <a:schemeClr val="tx2"/>
              </a:buClr>
              <a:buFont typeface="Arial Black" panose="020B0A04020102020204" pitchFamily="34" charset="0"/>
              <a:buChar char="•"/>
              <a:defRPr sz="2000" kern="1200">
                <a:solidFill>
                  <a:schemeClr val="tx1"/>
                </a:solidFill>
                <a:latin typeface="Arial"/>
                <a:ea typeface="+mn-ea"/>
                <a:cs typeface="+mn-cs"/>
              </a:defRPr>
            </a:lvl1pPr>
            <a:lvl2pPr marL="800100" indent="-342900" algn="l" defTabSz="457200" rtl="0" eaLnBrk="1" latinLnBrk="0" hangingPunct="1">
              <a:spcBef>
                <a:spcPct val="20000"/>
              </a:spcBef>
              <a:buClr>
                <a:schemeClr val="tx2"/>
              </a:buClr>
              <a:buFont typeface="Arial" panose="020B0604020202020204" pitchFamily="34" charset="0"/>
              <a:buChar char="−"/>
              <a:defRPr sz="2000" kern="1200">
                <a:solidFill>
                  <a:schemeClr val="tx1"/>
                </a:solidFill>
                <a:latin typeface="Arial"/>
                <a:ea typeface="+mn-ea"/>
                <a:cs typeface="+mn-cs"/>
              </a:defRPr>
            </a:lvl2pPr>
            <a:lvl3pPr marL="1257300" indent="-342900" algn="l" defTabSz="457200" rtl="0" eaLnBrk="1" latinLnBrk="0" hangingPunct="1">
              <a:spcBef>
                <a:spcPct val="20000"/>
              </a:spcBef>
              <a:buClr>
                <a:schemeClr val="tx2"/>
              </a:buClr>
              <a:buFont typeface="Wingdings" panose="05000000000000000000" pitchFamily="2" charset="2"/>
              <a:buChar char="§"/>
              <a:defRPr sz="2000" kern="1200">
                <a:solidFill>
                  <a:schemeClr val="tx1"/>
                </a:solidFill>
                <a:latin typeface="Arial"/>
                <a:ea typeface="+mn-ea"/>
                <a:cs typeface="+mn-cs"/>
              </a:defRPr>
            </a:lvl3pPr>
            <a:lvl4pPr marL="1714500" indent="-342900" algn="l" defTabSz="457200" rtl="0" eaLnBrk="1" latinLnBrk="0" hangingPunct="1">
              <a:spcBef>
                <a:spcPct val="20000"/>
              </a:spcBef>
              <a:buClr>
                <a:schemeClr val="tx2"/>
              </a:buClr>
              <a:buFont typeface="Arial" panose="020B0604020202020204" pitchFamily="34" charset="0"/>
              <a:buChar char="▫"/>
              <a:defRPr sz="2000" kern="1200">
                <a:solidFill>
                  <a:schemeClr val="tx1"/>
                </a:solidFill>
                <a:latin typeface="Arial"/>
                <a:ea typeface="+mn-ea"/>
                <a:cs typeface="+mn-cs"/>
              </a:defRPr>
            </a:lvl4pPr>
            <a:lvl5pPr marL="2171700" indent="-342900" algn="l" defTabSz="457200" rtl="0" eaLnBrk="1" latinLnBrk="0" hangingPunct="1">
              <a:spcBef>
                <a:spcPct val="20000"/>
              </a:spcBef>
              <a:buClr>
                <a:schemeClr val="tx2"/>
              </a:buClr>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92881" indent="-192881" defTabSz="257175">
              <a:buClr>
                <a:srgbClr val="1F497D"/>
              </a:buClr>
            </a:pPr>
            <a:endParaRPr lang="en-US" sz="1125">
              <a:solidFill>
                <a:prstClr val="black"/>
              </a:solidFill>
              <a:latin typeface="Calibri"/>
              <a:cs typeface="Calibri"/>
            </a:endParaRPr>
          </a:p>
          <a:p>
            <a:pPr marL="192881" indent="-192881" defTabSz="257175">
              <a:buClr>
                <a:srgbClr val="1F497D"/>
              </a:buClr>
            </a:pPr>
            <a:endParaRPr lang="en-US" sz="1125">
              <a:solidFill>
                <a:prstClr val="black"/>
              </a:solidFill>
              <a:latin typeface="Calibri"/>
              <a:cs typeface="Calibri"/>
            </a:endParaRPr>
          </a:p>
          <a:p>
            <a:pPr marL="0" indent="0" defTabSz="257175">
              <a:buClr>
                <a:srgbClr val="1F497D"/>
              </a:buClr>
              <a:buNone/>
            </a:pPr>
            <a:endParaRPr lang="en-US" sz="1125">
              <a:solidFill>
                <a:prstClr val="black"/>
              </a:solidFill>
              <a:highlight>
                <a:srgbClr val="FFFF00"/>
              </a:highlight>
              <a:latin typeface="Calibri" panose="020F0502020204030204" pitchFamily="34" charset="0"/>
              <a:cs typeface="Calibri" panose="020F0502020204030204" pitchFamily="34" charset="0"/>
            </a:endParaRPr>
          </a:p>
          <a:p>
            <a:pPr marL="0" indent="0" defTabSz="257175">
              <a:buClr>
                <a:srgbClr val="1F497D"/>
              </a:buClr>
              <a:buNone/>
            </a:pPr>
            <a:endParaRPr lang="en-US" sz="1125">
              <a:solidFill>
                <a:srgbClr val="000000"/>
              </a:solidFill>
              <a:cs typeface="Arial"/>
            </a:endParaRPr>
          </a:p>
          <a:p>
            <a:pPr marL="0" indent="0" defTabSz="257175">
              <a:buClr>
                <a:srgbClr val="1F497D"/>
              </a:buClr>
              <a:buNone/>
            </a:pPr>
            <a:endParaRPr lang="en-US" sz="1125">
              <a:solidFill>
                <a:srgbClr val="00CCFF"/>
              </a:solidFill>
              <a:highlight>
                <a:srgbClr val="FFFF00"/>
              </a:highlight>
              <a:cs typeface="Arial"/>
            </a:endParaRPr>
          </a:p>
          <a:p>
            <a:pPr marL="192881" indent="-192881" defTabSz="257175">
              <a:buClr>
                <a:srgbClr val="1F497D"/>
              </a:buClr>
            </a:pPr>
            <a:endParaRPr lang="en-US" sz="1125">
              <a:solidFill>
                <a:prstClr val="black"/>
              </a:solidFill>
              <a:cs typeface="Arial"/>
            </a:endParaRPr>
          </a:p>
          <a:p>
            <a:pPr marL="192881" indent="-192881" defTabSz="257175">
              <a:buClr>
                <a:srgbClr val="1F497D"/>
              </a:buClr>
            </a:pPr>
            <a:endParaRPr lang="en-US" sz="1125">
              <a:solidFill>
                <a:prstClr val="black"/>
              </a:solidFill>
              <a:cs typeface="Arial"/>
            </a:endParaRPr>
          </a:p>
        </p:txBody>
      </p:sp>
      <p:sp>
        <p:nvSpPr>
          <p:cNvPr id="3" name="Rectangle 2">
            <a:extLst>
              <a:ext uri="{FF2B5EF4-FFF2-40B4-BE49-F238E27FC236}">
                <a16:creationId xmlns:a16="http://schemas.microsoft.com/office/drawing/2014/main" id="{42A5EA32-134C-B773-2986-45B7C95E57EC}"/>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 name="Picture 5">
            <a:extLst>
              <a:ext uri="{FF2B5EF4-FFF2-40B4-BE49-F238E27FC236}">
                <a16:creationId xmlns:a16="http://schemas.microsoft.com/office/drawing/2014/main" id="{2777706B-83BB-325F-5763-FC4DB023E4B6}"/>
              </a:ext>
            </a:extLst>
          </p:cNvPr>
          <p:cNvPicPr>
            <a:picLocks noChangeAspect="1"/>
          </p:cNvPicPr>
          <p:nvPr/>
        </p:nvPicPr>
        <p:blipFill>
          <a:blip r:embed="rId3"/>
          <a:stretch>
            <a:fillRect/>
          </a:stretch>
        </p:blipFill>
        <p:spPr>
          <a:xfrm>
            <a:off x="2330422" y="2547772"/>
            <a:ext cx="4483155" cy="3680811"/>
          </a:xfrm>
          <a:prstGeom prst="rect">
            <a:avLst/>
          </a:prstGeom>
          <a:effectLst>
            <a:softEdge rad="31750"/>
          </a:effectLst>
        </p:spPr>
      </p:pic>
      <p:sp>
        <p:nvSpPr>
          <p:cNvPr id="9" name="Title 8">
            <a:extLst>
              <a:ext uri="{FF2B5EF4-FFF2-40B4-BE49-F238E27FC236}">
                <a16:creationId xmlns:a16="http://schemas.microsoft.com/office/drawing/2014/main" id="{13BAC937-12D3-32DD-B57B-2DA7E12B56BC}"/>
              </a:ext>
            </a:extLst>
          </p:cNvPr>
          <p:cNvSpPr>
            <a:spLocks noGrp="1"/>
          </p:cNvSpPr>
          <p:nvPr>
            <p:ph type="title"/>
          </p:nvPr>
        </p:nvSpPr>
        <p:spPr>
          <a:xfrm>
            <a:off x="457199" y="176499"/>
            <a:ext cx="8229600" cy="1143000"/>
          </a:xfrm>
        </p:spPr>
        <p:txBody>
          <a:bodyPr/>
          <a:lstStyle/>
          <a:p>
            <a:r>
              <a:rPr lang="en-US" b="1" dirty="0"/>
              <a:t>Virtual Care Hub</a:t>
            </a:r>
          </a:p>
        </p:txBody>
      </p:sp>
      <p:sp>
        <p:nvSpPr>
          <p:cNvPr id="11" name="Content Placeholder 3">
            <a:extLst>
              <a:ext uri="{FF2B5EF4-FFF2-40B4-BE49-F238E27FC236}">
                <a16:creationId xmlns:a16="http://schemas.microsoft.com/office/drawing/2014/main" id="{BAACC85B-BCFB-2034-531A-B358C741B652}"/>
              </a:ext>
            </a:extLst>
          </p:cNvPr>
          <p:cNvSpPr>
            <a:spLocks noGrp="1"/>
          </p:cNvSpPr>
          <p:nvPr>
            <p:ph sz="half" idx="1"/>
          </p:nvPr>
        </p:nvSpPr>
        <p:spPr>
          <a:xfrm>
            <a:off x="457200" y="1322011"/>
            <a:ext cx="8513805" cy="1044117"/>
          </a:xfrm>
        </p:spPr>
        <p:txBody>
          <a:bodyPr>
            <a:normAutofit/>
          </a:bodyPr>
          <a:lstStyle/>
          <a:p>
            <a:r>
              <a:rPr lang="en-US" sz="1800" dirty="0">
                <a:latin typeface="+mj-lt"/>
              </a:rPr>
              <a:t>Development of a Virtual Team unit that houses all virtual care programs in a system-wide collaborative space</a:t>
            </a:r>
          </a:p>
          <a:p>
            <a:r>
              <a:rPr lang="en-US" sz="1800" dirty="0">
                <a:latin typeface="+mj-lt"/>
              </a:rPr>
              <a:t>Allows for clinical cross-coverage, and virtual care program standardization</a:t>
            </a:r>
          </a:p>
        </p:txBody>
      </p:sp>
      <p:sp>
        <p:nvSpPr>
          <p:cNvPr id="12" name="Freeform 22">
            <a:extLst>
              <a:ext uri="{FF2B5EF4-FFF2-40B4-BE49-F238E27FC236}">
                <a16:creationId xmlns:a16="http://schemas.microsoft.com/office/drawing/2014/main" id="{A7F88385-E973-B286-A9D7-6D6DD00D9102}"/>
              </a:ext>
            </a:extLst>
          </p:cNvPr>
          <p:cNvSpPr/>
          <p:nvPr/>
        </p:nvSpPr>
        <p:spPr>
          <a:xfrm rot="10800000">
            <a:off x="6292288" y="2540880"/>
            <a:ext cx="2605254" cy="659744"/>
          </a:xfrm>
          <a:prstGeom prst="snip1Rect">
            <a:avLst/>
          </a:prstGeom>
          <a:gradFill>
            <a:gsLst>
              <a:gs pos="2000">
                <a:schemeClr val="accent5">
                  <a:alpha val="69000"/>
                </a:schemeClr>
              </a:gs>
              <a:gs pos="100000">
                <a:schemeClr val="accent5">
                  <a:lumMod val="75000"/>
                  <a:alpha val="70000"/>
                </a:schemeClr>
              </a:gs>
            </a:gsLst>
            <a:lin ang="5400000" scaled="1"/>
          </a:gradFill>
          <a:ln>
            <a:gradFill>
              <a:gsLst>
                <a:gs pos="0">
                  <a:schemeClr val="accent5">
                    <a:lumMod val="20000"/>
                    <a:lumOff val="80000"/>
                  </a:schemeClr>
                </a:gs>
                <a:gs pos="100000">
                  <a:schemeClr val="accent1">
                    <a:lumMod val="30000"/>
                    <a:lumOff val="70000"/>
                  </a:schemeClr>
                </a:gs>
              </a:gsLst>
              <a:lin ang="5400000" scaled="1"/>
            </a:gradFill>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13" name="Freeform 23">
            <a:extLst>
              <a:ext uri="{FF2B5EF4-FFF2-40B4-BE49-F238E27FC236}">
                <a16:creationId xmlns:a16="http://schemas.microsoft.com/office/drawing/2014/main" id="{6832CF2E-4460-BAAF-0E1A-2AA0FC1BCC22}"/>
              </a:ext>
            </a:extLst>
          </p:cNvPr>
          <p:cNvSpPr/>
          <p:nvPr/>
        </p:nvSpPr>
        <p:spPr>
          <a:xfrm>
            <a:off x="253585" y="5571259"/>
            <a:ext cx="2605254" cy="659779"/>
          </a:xfrm>
          <a:prstGeom prst="snip1Rect">
            <a:avLst/>
          </a:prstGeom>
          <a:gradFill>
            <a:gsLst>
              <a:gs pos="0">
                <a:schemeClr val="accent2">
                  <a:lumMod val="60000"/>
                  <a:lumOff val="40000"/>
                  <a:alpha val="80000"/>
                </a:schemeClr>
              </a:gs>
              <a:gs pos="100000">
                <a:schemeClr val="accent6"/>
              </a:gs>
            </a:gsLst>
            <a:lin ang="5400000" scaled="1"/>
          </a:gradFill>
          <a:ln>
            <a:gradFill>
              <a:gsLst>
                <a:gs pos="2000">
                  <a:schemeClr val="accent2">
                    <a:lumMod val="20000"/>
                    <a:lumOff val="80000"/>
                  </a:schemeClr>
                </a:gs>
                <a:gs pos="99000">
                  <a:schemeClr val="accent6">
                    <a:lumMod val="20000"/>
                    <a:lumOff val="80000"/>
                  </a:schemeClr>
                </a:gs>
              </a:gsLst>
              <a:lin ang="5400000" scaled="1"/>
            </a:gradFill>
          </a:ln>
          <a:effectLst/>
        </p:spPr>
        <p:txBody>
          <a:bodyPr vert="horz" lIns="68580" tIns="34290" rIns="68580" bIns="34290" rtlCol="0" anchor="ctr">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14" name="Freeform 27">
            <a:extLst>
              <a:ext uri="{FF2B5EF4-FFF2-40B4-BE49-F238E27FC236}">
                <a16:creationId xmlns:a16="http://schemas.microsoft.com/office/drawing/2014/main" id="{51078387-8835-DA15-52BB-4BDF9C7FEE6E}"/>
              </a:ext>
            </a:extLst>
          </p:cNvPr>
          <p:cNvSpPr/>
          <p:nvPr/>
        </p:nvSpPr>
        <p:spPr>
          <a:xfrm rot="10800000" flipH="1">
            <a:off x="340128" y="2516957"/>
            <a:ext cx="2518711" cy="682460"/>
          </a:xfrm>
          <a:prstGeom prst="snip1Rect">
            <a:avLst/>
          </a:prstGeom>
          <a:gradFill>
            <a:gsLst>
              <a:gs pos="0">
                <a:schemeClr val="accent3">
                  <a:alpha val="80000"/>
                </a:schemeClr>
              </a:gs>
              <a:gs pos="99000">
                <a:schemeClr val="accent1">
                  <a:lumMod val="60000"/>
                  <a:lumOff val="40000"/>
                  <a:alpha val="80000"/>
                </a:schemeClr>
              </a:gs>
            </a:gsLst>
            <a:lin ang="5400000" scaled="1"/>
          </a:gradFill>
          <a:ln>
            <a:gradFill>
              <a:gsLst>
                <a:gs pos="0">
                  <a:schemeClr val="accent1">
                    <a:lumMod val="45000"/>
                    <a:lumOff val="55000"/>
                  </a:schemeClr>
                </a:gs>
                <a:gs pos="100000">
                  <a:schemeClr val="accent3">
                    <a:lumMod val="20000"/>
                    <a:lumOff val="80000"/>
                  </a:schemeClr>
                </a:gs>
              </a:gsLst>
              <a:lin ang="5400000" scaled="1"/>
            </a:gradFill>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15" name="Freeform 26">
            <a:extLst>
              <a:ext uri="{FF2B5EF4-FFF2-40B4-BE49-F238E27FC236}">
                <a16:creationId xmlns:a16="http://schemas.microsoft.com/office/drawing/2014/main" id="{D6443D91-943A-E8F5-CF21-69042073619C}"/>
              </a:ext>
            </a:extLst>
          </p:cNvPr>
          <p:cNvSpPr/>
          <p:nvPr/>
        </p:nvSpPr>
        <p:spPr>
          <a:xfrm rot="10800000" flipV="1">
            <a:off x="6292288" y="5541082"/>
            <a:ext cx="2518580" cy="682449"/>
          </a:xfrm>
          <a:prstGeom prst="snip1Rect">
            <a:avLst/>
          </a:prstGeom>
          <a:gradFill>
            <a:gsLst>
              <a:gs pos="2000">
                <a:schemeClr val="accent4">
                  <a:alpha val="80000"/>
                </a:schemeClr>
              </a:gs>
              <a:gs pos="99000">
                <a:schemeClr val="accent4">
                  <a:lumMod val="60000"/>
                  <a:lumOff val="40000"/>
                  <a:alpha val="80000"/>
                </a:schemeClr>
              </a:gs>
            </a:gsLst>
            <a:lin ang="5400000" scaled="1"/>
          </a:gradFill>
          <a:ln w="15875">
            <a:gradFill>
              <a:gsLst>
                <a:gs pos="0">
                  <a:schemeClr val="accent5">
                    <a:lumMod val="20000"/>
                    <a:lumOff val="80000"/>
                  </a:schemeClr>
                </a:gs>
                <a:gs pos="99000">
                  <a:schemeClr val="accent4">
                    <a:lumMod val="20000"/>
                    <a:lumOff val="80000"/>
                  </a:schemeClr>
                </a:gs>
              </a:gsLst>
              <a:lin ang="5400000" scaled="1"/>
            </a:gradFill>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spcBef>
                <a:spcPts val="750"/>
              </a:spcBef>
            </a:pPr>
            <a:endParaRPr lang="en-US" sz="1050">
              <a:solidFill>
                <a:schemeClr val="tx2"/>
              </a:solidFill>
              <a:latin typeface="Segoe UI Semilight" panose="020B0402040204020203" pitchFamily="34" charset="0"/>
              <a:cs typeface="Segoe UI Semilight" panose="020B0402040204020203" pitchFamily="34" charset="0"/>
            </a:endParaRPr>
          </a:p>
        </p:txBody>
      </p:sp>
      <p:sp>
        <p:nvSpPr>
          <p:cNvPr id="17" name="TextBox 16">
            <a:extLst>
              <a:ext uri="{FF2B5EF4-FFF2-40B4-BE49-F238E27FC236}">
                <a16:creationId xmlns:a16="http://schemas.microsoft.com/office/drawing/2014/main" id="{783D6E3A-2C2B-21A2-2159-7D4BA70F8D44}"/>
              </a:ext>
            </a:extLst>
          </p:cNvPr>
          <p:cNvSpPr txBox="1"/>
          <p:nvPr/>
        </p:nvSpPr>
        <p:spPr>
          <a:xfrm>
            <a:off x="737624" y="2657628"/>
            <a:ext cx="1637176" cy="369332"/>
          </a:xfrm>
          <a:prstGeom prst="rect">
            <a:avLst/>
          </a:prstGeom>
          <a:noFill/>
        </p:spPr>
        <p:txBody>
          <a:bodyPr wrap="square" rtlCol="0">
            <a:spAutoFit/>
          </a:bodyPr>
          <a:lstStyle/>
          <a:p>
            <a:r>
              <a:rPr lang="en-US" b="1">
                <a:solidFill>
                  <a:schemeClr val="bg1"/>
                </a:solidFill>
              </a:rPr>
              <a:t>Virtual Nursing</a:t>
            </a:r>
          </a:p>
        </p:txBody>
      </p:sp>
      <p:sp>
        <p:nvSpPr>
          <p:cNvPr id="18" name="TextBox 17">
            <a:extLst>
              <a:ext uri="{FF2B5EF4-FFF2-40B4-BE49-F238E27FC236}">
                <a16:creationId xmlns:a16="http://schemas.microsoft.com/office/drawing/2014/main" id="{6CE80D5D-093E-ABC5-175C-2758B06AA076}"/>
              </a:ext>
            </a:extLst>
          </p:cNvPr>
          <p:cNvSpPr txBox="1"/>
          <p:nvPr/>
        </p:nvSpPr>
        <p:spPr>
          <a:xfrm>
            <a:off x="909360" y="5716482"/>
            <a:ext cx="1026710" cy="369332"/>
          </a:xfrm>
          <a:prstGeom prst="rect">
            <a:avLst/>
          </a:prstGeom>
          <a:noFill/>
        </p:spPr>
        <p:txBody>
          <a:bodyPr wrap="square" rtlCol="0">
            <a:spAutoFit/>
          </a:bodyPr>
          <a:lstStyle/>
          <a:p>
            <a:r>
              <a:rPr lang="en-US" b="1">
                <a:solidFill>
                  <a:schemeClr val="bg1"/>
                </a:solidFill>
              </a:rPr>
              <a:t>Tele-ICU</a:t>
            </a:r>
          </a:p>
        </p:txBody>
      </p:sp>
      <p:sp>
        <p:nvSpPr>
          <p:cNvPr id="19" name="TextBox 18">
            <a:extLst>
              <a:ext uri="{FF2B5EF4-FFF2-40B4-BE49-F238E27FC236}">
                <a16:creationId xmlns:a16="http://schemas.microsoft.com/office/drawing/2014/main" id="{A0A30ED1-526B-E499-1F74-DDF12FDFB1AC}"/>
              </a:ext>
            </a:extLst>
          </p:cNvPr>
          <p:cNvSpPr txBox="1"/>
          <p:nvPr/>
        </p:nvSpPr>
        <p:spPr>
          <a:xfrm>
            <a:off x="6608922" y="2643206"/>
            <a:ext cx="2077878" cy="369332"/>
          </a:xfrm>
          <a:prstGeom prst="rect">
            <a:avLst/>
          </a:prstGeom>
          <a:noFill/>
        </p:spPr>
        <p:txBody>
          <a:bodyPr wrap="square" rtlCol="0">
            <a:spAutoFit/>
          </a:bodyPr>
          <a:lstStyle/>
          <a:p>
            <a:r>
              <a:rPr lang="en-US" b="1">
                <a:solidFill>
                  <a:schemeClr val="bg1"/>
                </a:solidFill>
              </a:rPr>
              <a:t>Virtual Observation</a:t>
            </a:r>
          </a:p>
        </p:txBody>
      </p:sp>
      <p:sp>
        <p:nvSpPr>
          <p:cNvPr id="20" name="TextBox 19">
            <a:extLst>
              <a:ext uri="{FF2B5EF4-FFF2-40B4-BE49-F238E27FC236}">
                <a16:creationId xmlns:a16="http://schemas.microsoft.com/office/drawing/2014/main" id="{A74CD55A-BB9C-1A63-341C-D9AFD1C06E96}"/>
              </a:ext>
            </a:extLst>
          </p:cNvPr>
          <p:cNvSpPr txBox="1"/>
          <p:nvPr/>
        </p:nvSpPr>
        <p:spPr>
          <a:xfrm>
            <a:off x="6176507" y="5716482"/>
            <a:ext cx="2942708" cy="369332"/>
          </a:xfrm>
          <a:prstGeom prst="rect">
            <a:avLst/>
          </a:prstGeom>
          <a:noFill/>
        </p:spPr>
        <p:txBody>
          <a:bodyPr wrap="square" rtlCol="0">
            <a:spAutoFit/>
          </a:bodyPr>
          <a:lstStyle/>
          <a:p>
            <a:pPr algn="ctr"/>
            <a:r>
              <a:rPr lang="en-US" b="1">
                <a:solidFill>
                  <a:schemeClr val="bg1"/>
                </a:solidFill>
              </a:rPr>
              <a:t>Future</a:t>
            </a:r>
          </a:p>
        </p:txBody>
      </p:sp>
      <p:sp>
        <p:nvSpPr>
          <p:cNvPr id="2" name="Content Placeholder 3">
            <a:extLst>
              <a:ext uri="{FF2B5EF4-FFF2-40B4-BE49-F238E27FC236}">
                <a16:creationId xmlns:a16="http://schemas.microsoft.com/office/drawing/2014/main" id="{6F1F0383-C43C-0A3E-E498-4A03316CA762}"/>
              </a:ext>
            </a:extLst>
          </p:cNvPr>
          <p:cNvSpPr txBox="1">
            <a:spLocks/>
          </p:cNvSpPr>
          <p:nvPr/>
        </p:nvSpPr>
        <p:spPr>
          <a:xfrm>
            <a:off x="6506887" y="6282693"/>
            <a:ext cx="2871271" cy="536570"/>
          </a:xfrm>
          <a:prstGeom prst="rect">
            <a:avLst/>
          </a:prstGeom>
        </p:spPr>
        <p:txBody>
          <a:bodyPr vert="horz" lIns="91440" tIns="45720" rIns="91440" bIns="45720" rtlCol="0">
            <a:normAutofit fontScale="55000" lnSpcReduction="20000"/>
          </a:bodyPr>
          <a:lstStyle>
            <a:defPPr>
              <a:defRPr lang="en-US"/>
            </a:defPPr>
            <a:lvl1pPr marL="342900" indent="-3429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1pPr>
            <a:lvl2pPr marL="742950" indent="-28575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2pPr>
            <a:lvl3pPr marL="11430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3pPr>
            <a:lvl4pPr marL="16002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1" latinLnBrk="0" hangingPunct="1">
              <a:spcBef>
                <a:spcPct val="20000"/>
              </a:spcBef>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latin typeface="+mj-lt"/>
              </a:rPr>
              <a:t>Central Monitoring Unit</a:t>
            </a:r>
          </a:p>
          <a:p>
            <a:r>
              <a:rPr lang="en-US" sz="1800" dirty="0">
                <a:latin typeface="+mj-lt"/>
              </a:rPr>
              <a:t>Remote Patient Monitoring</a:t>
            </a:r>
          </a:p>
          <a:p>
            <a:r>
              <a:rPr lang="en-US" sz="1800" dirty="0">
                <a:latin typeface="+mj-lt"/>
              </a:rPr>
              <a:t>Video-Enabled Rapid Response</a:t>
            </a:r>
          </a:p>
        </p:txBody>
      </p:sp>
    </p:spTree>
    <p:extLst>
      <p:ext uri="{BB962C8B-B14F-4D97-AF65-F5344CB8AC3E}">
        <p14:creationId xmlns:p14="http://schemas.microsoft.com/office/powerpoint/2010/main" val="22664868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D207-A1A9-BCDC-0D7F-3D7CC5CF9251}"/>
              </a:ext>
            </a:extLst>
          </p:cNvPr>
          <p:cNvSpPr>
            <a:spLocks noGrp="1"/>
          </p:cNvSpPr>
          <p:nvPr>
            <p:ph type="title"/>
          </p:nvPr>
        </p:nvSpPr>
        <p:spPr/>
        <p:txBody>
          <a:bodyPr/>
          <a:lstStyle/>
          <a:p>
            <a:r>
              <a:rPr lang="en-US" b="1" dirty="0"/>
              <a:t>Lessons Learned</a:t>
            </a:r>
          </a:p>
        </p:txBody>
      </p:sp>
      <p:sp>
        <p:nvSpPr>
          <p:cNvPr id="3" name="Content Placeholder 2">
            <a:extLst>
              <a:ext uri="{FF2B5EF4-FFF2-40B4-BE49-F238E27FC236}">
                <a16:creationId xmlns:a16="http://schemas.microsoft.com/office/drawing/2014/main" id="{87AD5F4A-2937-68E9-8D0C-2652E490A908}"/>
              </a:ext>
            </a:extLst>
          </p:cNvPr>
          <p:cNvSpPr>
            <a:spLocks noGrp="1"/>
          </p:cNvSpPr>
          <p:nvPr>
            <p:ph idx="1"/>
          </p:nvPr>
        </p:nvSpPr>
        <p:spPr/>
        <p:txBody>
          <a:bodyPr>
            <a:normAutofit lnSpcReduction="10000"/>
          </a:bodyPr>
          <a:lstStyle/>
          <a:p>
            <a:pPr>
              <a:lnSpc>
                <a:spcPct val="110000"/>
              </a:lnSpc>
              <a:spcAft>
                <a:spcPts val="1200"/>
              </a:spcAft>
              <a:buFont typeface="Arial" panose="020B0604020202020204" pitchFamily="34" charset="0"/>
              <a:buChar char="•"/>
              <a:defRPr/>
            </a:pPr>
            <a:r>
              <a:rPr lang="en-US" dirty="0">
                <a:latin typeface="Arial" panose="020B0604020202020204" pitchFamily="34" charset="0"/>
                <a:ea typeface="Yu Gothic"/>
                <a:cs typeface="Arial" panose="020B0604020202020204" pitchFamily="34" charset="0"/>
              </a:rPr>
              <a:t>Take advantage of technology and workflows utilized during the pandemic. </a:t>
            </a:r>
          </a:p>
          <a:p>
            <a:pPr>
              <a:lnSpc>
                <a:spcPct val="110000"/>
              </a:lnSpc>
              <a:spcAft>
                <a:spcPts val="1200"/>
              </a:spcAft>
              <a:buFont typeface="Arial" panose="020B0604020202020204" pitchFamily="34" charset="0"/>
              <a:buChar char="•"/>
              <a:defRPr/>
            </a:pPr>
            <a:r>
              <a:rPr lang="en-US" dirty="0">
                <a:latin typeface="Arial" panose="020B0604020202020204" pitchFamily="34" charset="0"/>
                <a:ea typeface="Yu Gothic"/>
                <a:cs typeface="Arial" panose="020B0604020202020204" pitchFamily="34" charset="0"/>
              </a:rPr>
              <a:t>Partner with Nurse Leaders and Staff</a:t>
            </a:r>
          </a:p>
          <a:p>
            <a:pPr>
              <a:lnSpc>
                <a:spcPct val="110000"/>
              </a:lnSpc>
              <a:spcAft>
                <a:spcPts val="1200"/>
              </a:spcAft>
              <a:buFont typeface="Arial" panose="020B0604020202020204" pitchFamily="34" charset="0"/>
              <a:buChar char="•"/>
              <a:defRPr/>
            </a:pPr>
            <a:r>
              <a:rPr lang="en-US" dirty="0">
                <a:latin typeface="Arial" panose="020B0604020202020204" pitchFamily="34" charset="0"/>
                <a:ea typeface="Yu Gothic"/>
                <a:cs typeface="Arial" panose="020B0604020202020204" pitchFamily="34" charset="0"/>
              </a:rPr>
              <a:t>Determine metric </a:t>
            </a:r>
            <a:r>
              <a:rPr lang="en-US">
                <a:latin typeface="Arial" panose="020B0604020202020204" pitchFamily="34" charset="0"/>
                <a:ea typeface="Yu Gothic"/>
                <a:cs typeface="Arial" panose="020B0604020202020204" pitchFamily="34" charset="0"/>
              </a:rPr>
              <a:t>for success</a:t>
            </a:r>
            <a:endParaRPr lang="en-US" dirty="0">
              <a:latin typeface="Arial" panose="020B0604020202020204" pitchFamily="34" charset="0"/>
              <a:ea typeface="Yu Gothic"/>
              <a:cs typeface="Arial" panose="020B0604020202020204" pitchFamily="34" charset="0"/>
            </a:endParaRPr>
          </a:p>
          <a:p>
            <a:pPr>
              <a:lnSpc>
                <a:spcPct val="110000"/>
              </a:lnSpc>
              <a:spcAft>
                <a:spcPts val="1200"/>
              </a:spcAft>
              <a:buFont typeface="Arial" panose="020B0604020202020204" pitchFamily="34" charset="0"/>
              <a:buChar char="•"/>
              <a:defRPr/>
            </a:pPr>
            <a:r>
              <a:rPr lang="en-US" dirty="0">
                <a:latin typeface="Arial" panose="020B0604020202020204" pitchFamily="34" charset="0"/>
                <a:ea typeface="Yu Gothic"/>
                <a:cs typeface="Arial" panose="020B0604020202020204" pitchFamily="34" charset="0"/>
              </a:rPr>
              <a:t>Don't reinvent the wheel, learn from others experience</a:t>
            </a:r>
          </a:p>
          <a:p>
            <a:pPr>
              <a:lnSpc>
                <a:spcPct val="110000"/>
              </a:lnSpc>
              <a:spcAft>
                <a:spcPts val="1200"/>
              </a:spcAft>
              <a:buFont typeface="Arial" panose="020B0604020202020204" pitchFamily="34" charset="0"/>
              <a:buChar char="•"/>
              <a:defRPr/>
            </a:pPr>
            <a:r>
              <a:rPr lang="en-US" dirty="0">
                <a:latin typeface="Arial" panose="020B0604020202020204" pitchFamily="34" charset="0"/>
                <a:ea typeface="Yu Gothic"/>
                <a:cs typeface="Arial" panose="020B0604020202020204" pitchFamily="34" charset="0"/>
              </a:rPr>
              <a:t>Take a thoughtful approach when determining the Virtual Nurse Candidate(s): knowledge/experience, interaction with patients, staff, and technology </a:t>
            </a:r>
          </a:p>
          <a:p>
            <a:pPr>
              <a:lnSpc>
                <a:spcPct val="110000"/>
              </a:lnSpc>
              <a:spcAft>
                <a:spcPts val="1200"/>
              </a:spcAft>
              <a:buFont typeface="Arial" panose="020B0604020202020204" pitchFamily="34" charset="0"/>
              <a:buChar char="•"/>
              <a:defRPr/>
            </a:pPr>
            <a:r>
              <a:rPr lang="en-US" dirty="0">
                <a:latin typeface="Arial" panose="020B0604020202020204" pitchFamily="34" charset="0"/>
                <a:ea typeface="Yu Gothic"/>
                <a:cs typeface="Arial" panose="020B0604020202020204" pitchFamily="34" charset="0"/>
              </a:rPr>
              <a:t>Set up regular check-in meetings especially during the go-live weeks with the bedside and virtual team</a:t>
            </a:r>
          </a:p>
          <a:p>
            <a:pPr marL="0" indent="0">
              <a:buNone/>
            </a:pPr>
            <a:endParaRPr lang="en-US" dirty="0"/>
          </a:p>
        </p:txBody>
      </p:sp>
    </p:spTree>
    <p:extLst>
      <p:ext uri="{BB962C8B-B14F-4D97-AF65-F5344CB8AC3E}">
        <p14:creationId xmlns:p14="http://schemas.microsoft.com/office/powerpoint/2010/main" val="4281636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4722-F9A5-869A-3F6E-AB68AD8D51B4}"/>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90F6C3D1-D76D-E8A6-4E38-4261D932B7BE}"/>
              </a:ext>
            </a:extLst>
          </p:cNvPr>
          <p:cNvSpPr>
            <a:spLocks noGrp="1"/>
          </p:cNvSpPr>
          <p:nvPr>
            <p:ph sz="half" idx="1"/>
          </p:nvPr>
        </p:nvSpPr>
        <p:spPr>
          <a:xfrm>
            <a:off x="457200" y="1629784"/>
            <a:ext cx="4038600" cy="4525963"/>
          </a:xfrm>
        </p:spPr>
        <p:txBody>
          <a:bodyPr>
            <a:normAutofit/>
          </a:bodyPr>
          <a:lstStyle/>
          <a:p>
            <a:pPr marL="0" indent="0">
              <a:buNone/>
            </a:pPr>
            <a:r>
              <a:rPr lang="en-US" sz="1800" b="1" dirty="0">
                <a:solidFill>
                  <a:schemeClr val="tx2"/>
                </a:solidFill>
              </a:rPr>
              <a:t>1. Getting Started:</a:t>
            </a:r>
          </a:p>
          <a:p>
            <a:r>
              <a:rPr lang="en-US" sz="1800" dirty="0"/>
              <a:t>Technology</a:t>
            </a:r>
          </a:p>
          <a:p>
            <a:r>
              <a:rPr lang="en-US" sz="1800" dirty="0"/>
              <a:t>Virtual Nurse</a:t>
            </a:r>
          </a:p>
          <a:p>
            <a:r>
              <a:rPr lang="en-US" sz="1800" dirty="0"/>
              <a:t>Setting the Foundation</a:t>
            </a:r>
          </a:p>
          <a:p>
            <a:pPr marL="0" indent="0">
              <a:buNone/>
            </a:pPr>
            <a:endParaRPr lang="en-US" sz="1800" dirty="0">
              <a:solidFill>
                <a:schemeClr val="tx2"/>
              </a:solidFill>
            </a:endParaRPr>
          </a:p>
          <a:p>
            <a:pPr marL="0" indent="0">
              <a:lnSpc>
                <a:spcPct val="150000"/>
              </a:lnSpc>
              <a:buClr>
                <a:schemeClr val="tx1">
                  <a:lumMod val="50000"/>
                  <a:lumOff val="50000"/>
                </a:schemeClr>
              </a:buClr>
              <a:buNone/>
            </a:pPr>
            <a:r>
              <a:rPr lang="en-US" sz="1800" b="1" dirty="0">
                <a:solidFill>
                  <a:schemeClr val="tx2"/>
                </a:solidFill>
              </a:rPr>
              <a:t>2. Virtual Care Infrastructure:</a:t>
            </a:r>
            <a:endParaRPr lang="en-US" sz="1600" dirty="0">
              <a:solidFill>
                <a:schemeClr val="tx2"/>
              </a:solidFill>
            </a:endParaRPr>
          </a:p>
          <a:p>
            <a:r>
              <a:rPr lang="en-US" sz="1800" dirty="0"/>
              <a:t>Strategy &amp; Vision</a:t>
            </a:r>
          </a:p>
          <a:p>
            <a:r>
              <a:rPr lang="en-US" sz="1800" dirty="0"/>
              <a:t>Business Plan and Value Drivers</a:t>
            </a:r>
          </a:p>
          <a:p>
            <a:r>
              <a:rPr lang="en-US" sz="1800" dirty="0"/>
              <a:t>Committee Structure/Governance</a:t>
            </a:r>
          </a:p>
          <a:p>
            <a:pPr marL="0" indent="0">
              <a:buNone/>
            </a:pPr>
            <a:endParaRPr lang="en-US" sz="1800" dirty="0">
              <a:solidFill>
                <a:schemeClr val="tx2"/>
              </a:solidFill>
            </a:endParaRPr>
          </a:p>
          <a:p>
            <a:endParaRPr lang="en-US" dirty="0"/>
          </a:p>
        </p:txBody>
      </p:sp>
      <p:sp>
        <p:nvSpPr>
          <p:cNvPr id="7" name="Content Placeholder 6">
            <a:extLst>
              <a:ext uri="{FF2B5EF4-FFF2-40B4-BE49-F238E27FC236}">
                <a16:creationId xmlns:a16="http://schemas.microsoft.com/office/drawing/2014/main" id="{EB237A39-3E77-6129-7422-69613205D606}"/>
              </a:ext>
            </a:extLst>
          </p:cNvPr>
          <p:cNvSpPr>
            <a:spLocks noGrp="1"/>
          </p:cNvSpPr>
          <p:nvPr>
            <p:ph sz="half" idx="2"/>
          </p:nvPr>
        </p:nvSpPr>
        <p:spPr>
          <a:xfrm>
            <a:off x="4851699" y="1629784"/>
            <a:ext cx="4152454" cy="4525963"/>
          </a:xfrm>
        </p:spPr>
        <p:txBody>
          <a:bodyPr>
            <a:normAutofit/>
          </a:bodyPr>
          <a:lstStyle/>
          <a:p>
            <a:pPr marL="0" indent="0">
              <a:buNone/>
            </a:pPr>
            <a:r>
              <a:rPr lang="en-US" sz="1800" b="1" dirty="0">
                <a:solidFill>
                  <a:schemeClr val="tx2"/>
                </a:solidFill>
              </a:rPr>
              <a:t>3. Workflow Operations:</a:t>
            </a:r>
          </a:p>
          <a:p>
            <a:r>
              <a:rPr lang="en-US" sz="1800" dirty="0"/>
              <a:t>Day in the Life with the Virtual Care Model</a:t>
            </a:r>
          </a:p>
          <a:p>
            <a:r>
              <a:rPr lang="en-US" sz="1800" dirty="0"/>
              <a:t>Staffing &amp; Communication</a:t>
            </a:r>
          </a:p>
          <a:p>
            <a:r>
              <a:rPr lang="en-US" sz="1800" dirty="0"/>
              <a:t>Implementation Playbook</a:t>
            </a:r>
          </a:p>
          <a:p>
            <a:pPr marL="0" indent="0">
              <a:buNone/>
            </a:pPr>
            <a:endParaRPr lang="en-US" sz="1800" dirty="0">
              <a:solidFill>
                <a:schemeClr val="tx2"/>
              </a:solidFill>
            </a:endParaRPr>
          </a:p>
          <a:p>
            <a:pPr marL="0" indent="0">
              <a:buNone/>
            </a:pPr>
            <a:r>
              <a:rPr lang="en-US" sz="1800" b="1" dirty="0">
                <a:solidFill>
                  <a:schemeClr val="tx2"/>
                </a:solidFill>
              </a:rPr>
              <a:t>4. Metrics &amp; Next Steps:</a:t>
            </a:r>
          </a:p>
          <a:p>
            <a:r>
              <a:rPr lang="en-US" sz="1800" dirty="0"/>
              <a:t>Outcomes</a:t>
            </a:r>
          </a:p>
          <a:p>
            <a:r>
              <a:rPr lang="en-US" sz="1800" dirty="0"/>
              <a:t>Future Vision</a:t>
            </a:r>
          </a:p>
          <a:p>
            <a:r>
              <a:rPr lang="en-US" sz="1800" dirty="0"/>
              <a:t>Lessons Learned</a:t>
            </a:r>
          </a:p>
          <a:p>
            <a:endParaRPr lang="en-US" sz="1800" dirty="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r>
              <a:rPr lang="en-US" sz="1800" b="1" dirty="0">
                <a:solidFill>
                  <a:schemeClr val="tx2"/>
                </a:solidFill>
                <a:latin typeface="Arial" panose="020B0604020202020204" pitchFamily="34" charset="0"/>
                <a:ea typeface="Times New Roman" panose="02020603050405020304" pitchFamily="18" charset="0"/>
                <a:cs typeface="Arial" panose="020B0604020202020204" pitchFamily="34" charset="0"/>
              </a:rPr>
              <a:t>5. Questions/Discussion</a:t>
            </a:r>
            <a:r>
              <a:rPr lang="en-US" sz="1800" b="1" dirty="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b="1" dirty="0">
              <a:solidFill>
                <a:schemeClr val="tx2">
                  <a:lumMod val="75000"/>
                </a:schemeClr>
              </a:solidFill>
              <a:effectLst/>
              <a:latin typeface="Arial" panose="020B0604020202020204" pitchFamily="34" charset="0"/>
              <a:ea typeface="Aptos" panose="020B0004020202020204" pitchFamily="34" charset="0"/>
              <a:cs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416699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0908-48CD-9BDA-F511-382321AB746E}"/>
              </a:ext>
            </a:extLst>
          </p:cNvPr>
          <p:cNvSpPr>
            <a:spLocks noGrp="1"/>
          </p:cNvSpPr>
          <p:nvPr>
            <p:ph type="title"/>
          </p:nvPr>
        </p:nvSpPr>
        <p:spPr/>
        <p:txBody>
          <a:bodyPr/>
          <a:lstStyle/>
          <a:p>
            <a:r>
              <a:rPr lang="en-US" dirty="0"/>
              <a:t>Quote from HIMSS     </a:t>
            </a:r>
          </a:p>
        </p:txBody>
      </p:sp>
      <p:sp>
        <p:nvSpPr>
          <p:cNvPr id="3" name="Content Placeholder 2">
            <a:extLst>
              <a:ext uri="{FF2B5EF4-FFF2-40B4-BE49-F238E27FC236}">
                <a16:creationId xmlns:a16="http://schemas.microsoft.com/office/drawing/2014/main" id="{2426247F-8A4B-6E2F-2D7E-1AEB1F665315}"/>
              </a:ext>
            </a:extLst>
          </p:cNvPr>
          <p:cNvSpPr>
            <a:spLocks noGrp="1"/>
          </p:cNvSpPr>
          <p:nvPr>
            <p:ph idx="1"/>
          </p:nvPr>
        </p:nvSpPr>
        <p:spPr/>
        <p:txBody>
          <a:bodyPr>
            <a:normAutofit/>
          </a:bodyPr>
          <a:lstStyle/>
          <a:p>
            <a:pPr marL="0" indent="0">
              <a:buNone/>
            </a:pPr>
            <a:r>
              <a:rPr lang="en-US" sz="2400" i="1" dirty="0"/>
              <a:t>“You can’t take the care out of Healthcare. But you can rewire the way  it’s delivered --- with intelligence, empathy, and action at every step.”</a:t>
            </a:r>
          </a:p>
        </p:txBody>
      </p:sp>
      <p:pic>
        <p:nvPicPr>
          <p:cNvPr id="5" name="Picture 4">
            <a:extLst>
              <a:ext uri="{FF2B5EF4-FFF2-40B4-BE49-F238E27FC236}">
                <a16:creationId xmlns:a16="http://schemas.microsoft.com/office/drawing/2014/main" id="{40521DBD-249A-858E-F011-37EAC1A9E248}"/>
              </a:ext>
            </a:extLst>
          </p:cNvPr>
          <p:cNvPicPr>
            <a:picLocks noChangeAspect="1"/>
          </p:cNvPicPr>
          <p:nvPr/>
        </p:nvPicPr>
        <p:blipFill>
          <a:blip r:embed="rId2"/>
          <a:stretch>
            <a:fillRect/>
          </a:stretch>
        </p:blipFill>
        <p:spPr>
          <a:xfrm>
            <a:off x="7388864" y="274638"/>
            <a:ext cx="1638442" cy="701101"/>
          </a:xfrm>
          <a:prstGeom prst="rect">
            <a:avLst/>
          </a:prstGeom>
        </p:spPr>
      </p:pic>
      <p:pic>
        <p:nvPicPr>
          <p:cNvPr id="7" name="Picture 6">
            <a:extLst>
              <a:ext uri="{FF2B5EF4-FFF2-40B4-BE49-F238E27FC236}">
                <a16:creationId xmlns:a16="http://schemas.microsoft.com/office/drawing/2014/main" id="{B4A15010-CAE8-CD61-A6DB-7F8E8B150E1C}"/>
              </a:ext>
            </a:extLst>
          </p:cNvPr>
          <p:cNvPicPr>
            <a:picLocks noChangeAspect="1"/>
          </p:cNvPicPr>
          <p:nvPr/>
        </p:nvPicPr>
        <p:blipFill>
          <a:blip r:embed="rId3"/>
          <a:stretch>
            <a:fillRect/>
          </a:stretch>
        </p:blipFill>
        <p:spPr>
          <a:xfrm>
            <a:off x="1194100" y="3230704"/>
            <a:ext cx="6490292" cy="2951142"/>
          </a:xfrm>
          <a:prstGeom prst="rect">
            <a:avLst/>
          </a:prstGeom>
        </p:spPr>
      </p:pic>
    </p:spTree>
    <p:extLst>
      <p:ext uri="{BB962C8B-B14F-4D97-AF65-F5344CB8AC3E}">
        <p14:creationId xmlns:p14="http://schemas.microsoft.com/office/powerpoint/2010/main" val="22600489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1E35-0E79-143A-601D-B5FC30EFBFF9}"/>
              </a:ext>
            </a:extLst>
          </p:cNvPr>
          <p:cNvSpPr>
            <a:spLocks noGrp="1"/>
          </p:cNvSpPr>
          <p:nvPr>
            <p:ph type="title"/>
          </p:nvPr>
        </p:nvSpPr>
        <p:spPr/>
        <p:txBody>
          <a:bodyPr/>
          <a:lstStyle/>
          <a:p>
            <a:r>
              <a:rPr lang="en-US" b="1" dirty="0"/>
              <a:t>Discussion</a:t>
            </a:r>
          </a:p>
        </p:txBody>
      </p:sp>
      <p:pic>
        <p:nvPicPr>
          <p:cNvPr id="9" name="Picture 8">
            <a:extLst>
              <a:ext uri="{FF2B5EF4-FFF2-40B4-BE49-F238E27FC236}">
                <a16:creationId xmlns:a16="http://schemas.microsoft.com/office/drawing/2014/main" id="{87164335-5227-EF64-0576-D2FA078AD171}"/>
              </a:ext>
            </a:extLst>
          </p:cNvPr>
          <p:cNvPicPr>
            <a:picLocks noChangeAspect="1"/>
          </p:cNvPicPr>
          <p:nvPr/>
        </p:nvPicPr>
        <p:blipFill>
          <a:blip r:embed="rId2"/>
          <a:stretch>
            <a:fillRect/>
          </a:stretch>
        </p:blipFill>
        <p:spPr>
          <a:xfrm>
            <a:off x="2194560" y="1916298"/>
            <a:ext cx="4216997" cy="4164548"/>
          </a:xfrm>
          <a:prstGeom prst="rect">
            <a:avLst/>
          </a:prstGeom>
        </p:spPr>
      </p:pic>
    </p:spTree>
    <p:extLst>
      <p:ext uri="{BB962C8B-B14F-4D97-AF65-F5344CB8AC3E}">
        <p14:creationId xmlns:p14="http://schemas.microsoft.com/office/powerpoint/2010/main" val="50792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lue and white diagram with text&#10;&#10;AI-generated content may be incorrect.">
            <a:extLst>
              <a:ext uri="{FF2B5EF4-FFF2-40B4-BE49-F238E27FC236}">
                <a16:creationId xmlns:a16="http://schemas.microsoft.com/office/drawing/2014/main" id="{32275FD7-779E-B40F-4EBE-D0011F452B55}"/>
              </a:ext>
            </a:extLst>
          </p:cNvPr>
          <p:cNvPicPr>
            <a:picLocks noChangeAspect="1"/>
          </p:cNvPicPr>
          <p:nvPr/>
        </p:nvPicPr>
        <p:blipFill>
          <a:blip r:embed="rId2"/>
          <a:stretch>
            <a:fillRect/>
          </a:stretch>
        </p:blipFill>
        <p:spPr>
          <a:xfrm>
            <a:off x="1476962" y="643466"/>
            <a:ext cx="6190074" cy="5571067"/>
          </a:xfrm>
          <a:prstGeom prst="rect">
            <a:avLst/>
          </a:prstGeom>
        </p:spPr>
      </p:pic>
    </p:spTree>
    <p:extLst>
      <p:ext uri="{BB962C8B-B14F-4D97-AF65-F5344CB8AC3E}">
        <p14:creationId xmlns:p14="http://schemas.microsoft.com/office/powerpoint/2010/main" val="35170751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oup 54">
            <a:extLst>
              <a:ext uri="{FF2B5EF4-FFF2-40B4-BE49-F238E27FC236}">
                <a16:creationId xmlns:a16="http://schemas.microsoft.com/office/drawing/2014/main" id="{160A88A4-00FA-10CD-56F4-B6937A673963}"/>
              </a:ext>
            </a:extLst>
          </p:cNvPr>
          <p:cNvGrpSpPr>
            <a:grpSpLocks/>
          </p:cNvGrpSpPr>
          <p:nvPr/>
        </p:nvGrpSpPr>
        <p:grpSpPr bwMode="auto">
          <a:xfrm>
            <a:off x="1523805" y="3441924"/>
            <a:ext cx="6101091" cy="1414541"/>
            <a:chOff x="1518739" y="3648727"/>
            <a:chExt cx="6109409" cy="1415801"/>
          </a:xfrm>
        </p:grpSpPr>
        <p:cxnSp>
          <p:nvCxnSpPr>
            <p:cNvPr id="32" name="Straight Connector 31">
              <a:extLst>
                <a:ext uri="{FF2B5EF4-FFF2-40B4-BE49-F238E27FC236}">
                  <a16:creationId xmlns:a16="http://schemas.microsoft.com/office/drawing/2014/main" id="{2FBC8F4E-B420-EDA4-8839-0091CFA1EC52}"/>
                </a:ext>
              </a:extLst>
            </p:cNvPr>
            <p:cNvCxnSpPr/>
            <p:nvPr/>
          </p:nvCxnSpPr>
          <p:spPr>
            <a:xfrm>
              <a:off x="1518739" y="3648727"/>
              <a:ext cx="0" cy="1415801"/>
            </a:xfrm>
            <a:prstGeom prst="line">
              <a:avLst/>
            </a:prstGeom>
            <a:ln w="3175">
              <a:solidFill>
                <a:srgbClr val="003A7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0B718E1-5B01-34A9-F128-D64F263A30E7}"/>
                </a:ext>
              </a:extLst>
            </p:cNvPr>
            <p:cNvCxnSpPr/>
            <p:nvPr/>
          </p:nvCxnSpPr>
          <p:spPr>
            <a:xfrm>
              <a:off x="3044620" y="3648727"/>
              <a:ext cx="0" cy="1415801"/>
            </a:xfrm>
            <a:prstGeom prst="line">
              <a:avLst/>
            </a:prstGeom>
            <a:ln w="3175">
              <a:solidFill>
                <a:srgbClr val="003A7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25091E2-6FB8-B72E-9C56-7B9ABD8819D7}"/>
                </a:ext>
              </a:extLst>
            </p:cNvPr>
            <p:cNvCxnSpPr/>
            <p:nvPr/>
          </p:nvCxnSpPr>
          <p:spPr>
            <a:xfrm>
              <a:off x="4570503" y="3648727"/>
              <a:ext cx="0" cy="1415801"/>
            </a:xfrm>
            <a:prstGeom prst="line">
              <a:avLst/>
            </a:prstGeom>
            <a:ln w="3175">
              <a:solidFill>
                <a:srgbClr val="003A7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1EDC7A3-73C5-D097-51C9-BED3AB9EF0A8}"/>
                </a:ext>
              </a:extLst>
            </p:cNvPr>
            <p:cNvCxnSpPr/>
            <p:nvPr/>
          </p:nvCxnSpPr>
          <p:spPr>
            <a:xfrm>
              <a:off x="6098737" y="3648727"/>
              <a:ext cx="0" cy="1415801"/>
            </a:xfrm>
            <a:prstGeom prst="line">
              <a:avLst/>
            </a:prstGeom>
            <a:ln w="3175">
              <a:solidFill>
                <a:srgbClr val="003A7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7A2D6FC6-E60D-559A-6994-7F873DD42F18}"/>
                </a:ext>
              </a:extLst>
            </p:cNvPr>
            <p:cNvCxnSpPr/>
            <p:nvPr/>
          </p:nvCxnSpPr>
          <p:spPr>
            <a:xfrm>
              <a:off x="7628148" y="3648727"/>
              <a:ext cx="0" cy="1415801"/>
            </a:xfrm>
            <a:prstGeom prst="line">
              <a:avLst/>
            </a:prstGeom>
            <a:ln w="3175">
              <a:solidFill>
                <a:srgbClr val="003A70"/>
              </a:solidFill>
            </a:ln>
            <a:effectLst/>
          </p:spPr>
          <p:style>
            <a:lnRef idx="2">
              <a:schemeClr val="accent1"/>
            </a:lnRef>
            <a:fillRef idx="0">
              <a:schemeClr val="accent1"/>
            </a:fillRef>
            <a:effectRef idx="1">
              <a:schemeClr val="accent1"/>
            </a:effectRef>
            <a:fontRef idx="minor">
              <a:schemeClr val="tx1"/>
            </a:fontRef>
          </p:style>
        </p:cxnSp>
      </p:grpSp>
      <p:pic>
        <p:nvPicPr>
          <p:cNvPr id="87043" name="Picture 36">
            <a:extLst>
              <a:ext uri="{FF2B5EF4-FFF2-40B4-BE49-F238E27FC236}">
                <a16:creationId xmlns:a16="http://schemas.microsoft.com/office/drawing/2014/main" id="{D20533EF-B84C-135C-6F9A-7941FC501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 y="2261182"/>
            <a:ext cx="1522629" cy="245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37">
            <a:extLst>
              <a:ext uri="{FF2B5EF4-FFF2-40B4-BE49-F238E27FC236}">
                <a16:creationId xmlns:a16="http://schemas.microsoft.com/office/drawing/2014/main" id="{34C3CE17-5A79-5518-9FF0-D52A0AE48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805" y="2261182"/>
            <a:ext cx="1528503" cy="245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38">
            <a:extLst>
              <a:ext uri="{FF2B5EF4-FFF2-40B4-BE49-F238E27FC236}">
                <a16:creationId xmlns:a16="http://schemas.microsoft.com/office/drawing/2014/main" id="{11DA9898-B497-C272-9FC8-55CB59A02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196" y="2261182"/>
            <a:ext cx="1522629" cy="245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Picture 39">
            <a:extLst>
              <a:ext uri="{FF2B5EF4-FFF2-40B4-BE49-F238E27FC236}">
                <a16:creationId xmlns:a16="http://schemas.microsoft.com/office/drawing/2014/main" id="{3261EEF7-18B1-92BF-B330-F8E51CEAE5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5217" y="2262356"/>
            <a:ext cx="1529679" cy="245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62F51DA3-A6BD-6386-482F-F7271614BBC3}"/>
              </a:ext>
            </a:extLst>
          </p:cNvPr>
          <p:cNvSpPr txBox="1"/>
          <p:nvPr/>
        </p:nvSpPr>
        <p:spPr>
          <a:xfrm>
            <a:off x="5446437" y="4710782"/>
            <a:ext cx="633507" cy="161583"/>
          </a:xfrm>
          <a:prstGeom prst="rect">
            <a:avLst/>
          </a:prstGeom>
          <a:noFill/>
        </p:spPr>
        <p:txBody>
          <a:bodyPr wrap="none">
            <a:spAutoFit/>
          </a:bodyPr>
          <a:lstStyle/>
          <a:p>
            <a:pPr algn="r" defTabSz="676747" eaLnBrk="0" fontAlgn="base" hangingPunct="0">
              <a:spcBef>
                <a:spcPct val="0"/>
              </a:spcBef>
              <a:spcAft>
                <a:spcPct val="0"/>
              </a:spcAft>
              <a:defRPr/>
            </a:pPr>
            <a:r>
              <a:rPr lang="en-US" sz="450">
                <a:solidFill>
                  <a:prstClr val="white">
                    <a:lumMod val="65000"/>
                  </a:prstClr>
                </a:solidFill>
                <a:latin typeface="Arial" panose="020B0604020202020204" pitchFamily="34" charset="0"/>
                <a:cs typeface="Arial" panose="020B0604020202020204" pitchFamily="34" charset="0"/>
              </a:rPr>
              <a:t>Westerly Hospital</a:t>
            </a:r>
          </a:p>
        </p:txBody>
      </p:sp>
      <p:sp>
        <p:nvSpPr>
          <p:cNvPr id="43" name="TextBox 42">
            <a:extLst>
              <a:ext uri="{FF2B5EF4-FFF2-40B4-BE49-F238E27FC236}">
                <a16:creationId xmlns:a16="http://schemas.microsoft.com/office/drawing/2014/main" id="{188044E0-F6EC-2C93-4368-48DEFE80B805}"/>
              </a:ext>
            </a:extLst>
          </p:cNvPr>
          <p:cNvSpPr txBox="1"/>
          <p:nvPr/>
        </p:nvSpPr>
        <p:spPr>
          <a:xfrm>
            <a:off x="839220" y="4710782"/>
            <a:ext cx="675186" cy="161583"/>
          </a:xfrm>
          <a:prstGeom prst="rect">
            <a:avLst/>
          </a:prstGeom>
          <a:noFill/>
        </p:spPr>
        <p:txBody>
          <a:bodyPr wrap="none">
            <a:spAutoFit/>
          </a:bodyPr>
          <a:lstStyle/>
          <a:p>
            <a:pPr algn="r" defTabSz="676747" eaLnBrk="0" fontAlgn="base" hangingPunct="0">
              <a:spcBef>
                <a:spcPct val="0"/>
              </a:spcBef>
              <a:spcAft>
                <a:spcPct val="0"/>
              </a:spcAft>
              <a:defRPr/>
            </a:pPr>
            <a:r>
              <a:rPr lang="en-US" sz="450">
                <a:solidFill>
                  <a:prstClr val="white">
                    <a:lumMod val="65000"/>
                  </a:prstClr>
                </a:solidFill>
                <a:latin typeface="Arial" panose="020B0604020202020204" pitchFamily="34" charset="0"/>
                <a:cs typeface="Arial" panose="020B0604020202020204" pitchFamily="34" charset="0"/>
              </a:rPr>
              <a:t>Bridgeport Hospital</a:t>
            </a:r>
          </a:p>
        </p:txBody>
      </p:sp>
      <p:sp>
        <p:nvSpPr>
          <p:cNvPr id="44" name="TextBox 43">
            <a:extLst>
              <a:ext uri="{FF2B5EF4-FFF2-40B4-BE49-F238E27FC236}">
                <a16:creationId xmlns:a16="http://schemas.microsoft.com/office/drawing/2014/main" id="{E50829EF-0E43-CF0F-9AFC-6CCCFF34F2E0}"/>
              </a:ext>
            </a:extLst>
          </p:cNvPr>
          <p:cNvSpPr txBox="1"/>
          <p:nvPr/>
        </p:nvSpPr>
        <p:spPr>
          <a:xfrm>
            <a:off x="2368681" y="4710782"/>
            <a:ext cx="684803" cy="161583"/>
          </a:xfrm>
          <a:prstGeom prst="rect">
            <a:avLst/>
          </a:prstGeom>
          <a:noFill/>
        </p:spPr>
        <p:txBody>
          <a:bodyPr wrap="none">
            <a:spAutoFit/>
          </a:bodyPr>
          <a:lstStyle/>
          <a:p>
            <a:pPr algn="r" defTabSz="676747" eaLnBrk="0" fontAlgn="base" hangingPunct="0">
              <a:spcBef>
                <a:spcPct val="0"/>
              </a:spcBef>
              <a:spcAft>
                <a:spcPct val="0"/>
              </a:spcAft>
              <a:defRPr/>
            </a:pPr>
            <a:r>
              <a:rPr lang="en-US" sz="450">
                <a:solidFill>
                  <a:prstClr val="white">
                    <a:lumMod val="65000"/>
                  </a:prstClr>
                </a:solidFill>
                <a:latin typeface="Arial" panose="020B0604020202020204" pitchFamily="34" charset="0"/>
                <a:cs typeface="Arial" panose="020B0604020202020204" pitchFamily="34" charset="0"/>
              </a:rPr>
              <a:t>Greenwich Hospital</a:t>
            </a:r>
          </a:p>
        </p:txBody>
      </p:sp>
      <p:sp>
        <p:nvSpPr>
          <p:cNvPr id="45" name="TextBox 44">
            <a:extLst>
              <a:ext uri="{FF2B5EF4-FFF2-40B4-BE49-F238E27FC236}">
                <a16:creationId xmlns:a16="http://schemas.microsoft.com/office/drawing/2014/main" id="{EECD05D2-C3D8-8D0F-6F8C-8CEE54731E88}"/>
              </a:ext>
            </a:extLst>
          </p:cNvPr>
          <p:cNvSpPr txBox="1"/>
          <p:nvPr/>
        </p:nvSpPr>
        <p:spPr>
          <a:xfrm>
            <a:off x="8306384" y="4710782"/>
            <a:ext cx="825868" cy="161583"/>
          </a:xfrm>
          <a:prstGeom prst="rect">
            <a:avLst/>
          </a:prstGeom>
          <a:noFill/>
        </p:spPr>
        <p:txBody>
          <a:bodyPr wrap="none">
            <a:spAutoFit/>
          </a:bodyPr>
          <a:lstStyle/>
          <a:p>
            <a:pPr algn="r" defTabSz="676747" eaLnBrk="0" fontAlgn="base" hangingPunct="0">
              <a:spcBef>
                <a:spcPct val="0"/>
              </a:spcBef>
              <a:spcAft>
                <a:spcPct val="0"/>
              </a:spcAft>
              <a:defRPr/>
            </a:pPr>
            <a:r>
              <a:rPr lang="en-US" sz="450">
                <a:solidFill>
                  <a:prstClr val="white">
                    <a:lumMod val="65000"/>
                  </a:prstClr>
                </a:solidFill>
                <a:latin typeface="Arial" panose="020B0604020202020204" pitchFamily="34" charset="0"/>
                <a:cs typeface="Arial" panose="020B0604020202020204" pitchFamily="34" charset="0"/>
              </a:rPr>
              <a:t>Northeast Medical Group</a:t>
            </a:r>
          </a:p>
        </p:txBody>
      </p:sp>
      <p:sp>
        <p:nvSpPr>
          <p:cNvPr id="46" name="TextBox 45">
            <a:extLst>
              <a:ext uri="{FF2B5EF4-FFF2-40B4-BE49-F238E27FC236}">
                <a16:creationId xmlns:a16="http://schemas.microsoft.com/office/drawing/2014/main" id="{B035982E-A4A1-0C55-071C-C3AF1BDA506C}"/>
              </a:ext>
            </a:extLst>
          </p:cNvPr>
          <p:cNvSpPr txBox="1"/>
          <p:nvPr/>
        </p:nvSpPr>
        <p:spPr>
          <a:xfrm>
            <a:off x="3598716" y="4710782"/>
            <a:ext cx="962123" cy="161583"/>
          </a:xfrm>
          <a:prstGeom prst="rect">
            <a:avLst/>
          </a:prstGeom>
          <a:noFill/>
        </p:spPr>
        <p:txBody>
          <a:bodyPr wrap="none">
            <a:spAutoFit/>
          </a:bodyPr>
          <a:lstStyle/>
          <a:p>
            <a:pPr algn="r" defTabSz="676747" eaLnBrk="0" fontAlgn="base" hangingPunct="0">
              <a:spcBef>
                <a:spcPct val="0"/>
              </a:spcBef>
              <a:spcAft>
                <a:spcPct val="0"/>
              </a:spcAft>
              <a:defRPr/>
            </a:pPr>
            <a:r>
              <a:rPr lang="en-US" sz="450">
                <a:solidFill>
                  <a:prstClr val="white">
                    <a:lumMod val="65000"/>
                  </a:prstClr>
                </a:solidFill>
                <a:latin typeface="Arial" panose="020B0604020202020204" pitchFamily="34" charset="0"/>
                <a:cs typeface="Arial" panose="020B0604020202020204" pitchFamily="34" charset="0"/>
              </a:rPr>
              <a:t>Lawrence + Memorial Hospital</a:t>
            </a:r>
          </a:p>
        </p:txBody>
      </p:sp>
      <p:sp>
        <p:nvSpPr>
          <p:cNvPr id="47" name="TextBox 46">
            <a:extLst>
              <a:ext uri="{FF2B5EF4-FFF2-40B4-BE49-F238E27FC236}">
                <a16:creationId xmlns:a16="http://schemas.microsoft.com/office/drawing/2014/main" id="{FA7033F2-16E4-A5ED-3421-82BF07FAEAC1}"/>
              </a:ext>
            </a:extLst>
          </p:cNvPr>
          <p:cNvSpPr txBox="1"/>
          <p:nvPr/>
        </p:nvSpPr>
        <p:spPr>
          <a:xfrm>
            <a:off x="6788554" y="4710782"/>
            <a:ext cx="838692" cy="161583"/>
          </a:xfrm>
          <a:prstGeom prst="rect">
            <a:avLst/>
          </a:prstGeom>
          <a:noFill/>
        </p:spPr>
        <p:txBody>
          <a:bodyPr wrap="none">
            <a:spAutoFit/>
          </a:bodyPr>
          <a:lstStyle/>
          <a:p>
            <a:pPr algn="r" defTabSz="676747" eaLnBrk="0" fontAlgn="base" hangingPunct="0">
              <a:spcBef>
                <a:spcPct val="0"/>
              </a:spcBef>
              <a:spcAft>
                <a:spcPct val="0"/>
              </a:spcAft>
              <a:defRPr/>
            </a:pPr>
            <a:r>
              <a:rPr lang="en-US" sz="450">
                <a:solidFill>
                  <a:prstClr val="white">
                    <a:lumMod val="65000"/>
                  </a:prstClr>
                </a:solidFill>
                <a:latin typeface="Arial" panose="020B0604020202020204" pitchFamily="34" charset="0"/>
                <a:cs typeface="Arial" panose="020B0604020202020204" pitchFamily="34" charset="0"/>
              </a:rPr>
              <a:t>Yale New Haven Hospital</a:t>
            </a:r>
          </a:p>
        </p:txBody>
      </p:sp>
      <p:pic>
        <p:nvPicPr>
          <p:cNvPr id="87053" name="Picture 47">
            <a:extLst>
              <a:ext uri="{FF2B5EF4-FFF2-40B4-BE49-F238E27FC236}">
                <a16:creationId xmlns:a16="http://schemas.microsoft.com/office/drawing/2014/main" id="{491B98DF-25A0-39EA-6B9F-C33CE16772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6113" y="2257657"/>
            <a:ext cx="1524979" cy="2462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54" name="Picture 48">
            <a:extLst>
              <a:ext uri="{FF2B5EF4-FFF2-40B4-BE49-F238E27FC236}">
                <a16:creationId xmlns:a16="http://schemas.microsoft.com/office/drawing/2014/main" id="{2018CEA4-DC7C-37E4-5BE5-EFC8D43577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1133" y="2260007"/>
            <a:ext cx="1527329" cy="2457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a:extLst>
              <a:ext uri="{FF2B5EF4-FFF2-40B4-BE49-F238E27FC236}">
                <a16:creationId xmlns:a16="http://schemas.microsoft.com/office/drawing/2014/main" id="{69EA4AD4-294B-7451-87DC-0DFFA5578B71}"/>
              </a:ext>
            </a:extLst>
          </p:cNvPr>
          <p:cNvSpPr/>
          <p:nvPr/>
        </p:nvSpPr>
        <p:spPr>
          <a:xfrm>
            <a:off x="7050" y="2123722"/>
            <a:ext cx="9128727" cy="1386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76747" eaLnBrk="0" fontAlgn="base" hangingPunct="0">
              <a:spcBef>
                <a:spcPct val="0"/>
              </a:spcBef>
              <a:spcAft>
                <a:spcPct val="0"/>
              </a:spcAft>
              <a:defRPr/>
            </a:pPr>
            <a:endParaRPr lang="en-US" sz="1875">
              <a:solidFill>
                <a:prstClr val="white"/>
              </a:solidFill>
              <a:latin typeface="Calibri"/>
            </a:endParaRPr>
          </a:p>
        </p:txBody>
      </p:sp>
      <p:sp>
        <p:nvSpPr>
          <p:cNvPr id="2" name="Title 1">
            <a:extLst>
              <a:ext uri="{FF2B5EF4-FFF2-40B4-BE49-F238E27FC236}">
                <a16:creationId xmlns:a16="http://schemas.microsoft.com/office/drawing/2014/main" id="{60660B6E-FE8C-9FBB-07D6-148FB2CB953B}"/>
              </a:ext>
            </a:extLst>
          </p:cNvPr>
          <p:cNvSpPr>
            <a:spLocks noGrp="1"/>
          </p:cNvSpPr>
          <p:nvPr>
            <p:ph type="title"/>
          </p:nvPr>
        </p:nvSpPr>
        <p:spPr>
          <a:xfrm>
            <a:off x="1" y="865438"/>
            <a:ext cx="9144000" cy="1396918"/>
          </a:xfrm>
          <a:solidFill>
            <a:schemeClr val="bg1"/>
          </a:solidFill>
        </p:spPr>
        <p:txBody>
          <a:bodyPr vert="horz" wrap="square" lIns="342900" tIns="34290" rIns="68580" bIns="68580" numCol="1" rtlCol="0" anchor="ctr" anchorCtr="0" compatLnSpc="1">
            <a:prstTxWarp prst="textNoShape">
              <a:avLst/>
            </a:prstTxWarp>
            <a:normAutofit/>
          </a:bodyPr>
          <a:lstStyle/>
          <a:p>
            <a:pPr>
              <a:defRPr/>
            </a:pPr>
            <a:r>
              <a:rPr lang="en-US" sz="2400" dirty="0"/>
              <a:t>Yale New Haven Health</a:t>
            </a:r>
            <a:br>
              <a:rPr lang="en-US" sz="2400" dirty="0"/>
            </a:br>
            <a:r>
              <a:rPr lang="en-US" sz="2400" dirty="0">
                <a:solidFill>
                  <a:srgbClr val="00A9E0"/>
                </a:solidFill>
              </a:rPr>
              <a:t>Our Healthcare System &amp; Vision for Future</a:t>
            </a: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C5DDDEEF-2C70-96A6-062D-F3F1A9E6478F}"/>
              </a:ext>
            </a:extLst>
          </p:cNvPr>
          <p:cNvSpPr>
            <a:spLocks noGrp="1" noChangeArrowheads="1"/>
          </p:cNvSpPr>
          <p:nvPr>
            <p:ph type="title"/>
          </p:nvPr>
        </p:nvSpPr>
        <p:spPr>
          <a:xfrm>
            <a:off x="457025" y="984100"/>
            <a:ext cx="8229952" cy="857654"/>
          </a:xfrm>
        </p:spPr>
        <p:txBody>
          <a:bodyPr/>
          <a:lstStyle/>
          <a:p>
            <a:pPr eaLnBrk="1" hangingPunct="1"/>
            <a:r>
              <a:rPr lang="en-US" altLang="en-US" dirty="0">
                <a:latin typeface="Arial" panose="020B0604020202020204" pitchFamily="34" charset="0"/>
              </a:rPr>
              <a:t>Yale New Haven Health / Snapshot (FY 2024)</a:t>
            </a:r>
          </a:p>
        </p:txBody>
      </p:sp>
      <p:sp>
        <p:nvSpPr>
          <p:cNvPr id="10" name="Rectangle 9">
            <a:extLst>
              <a:ext uri="{FF2B5EF4-FFF2-40B4-BE49-F238E27FC236}">
                <a16:creationId xmlns:a16="http://schemas.microsoft.com/office/drawing/2014/main" id="{C4B9CD0D-E843-2F07-D90E-8E0A24324D5C}"/>
              </a:ext>
            </a:extLst>
          </p:cNvPr>
          <p:cNvSpPr/>
          <p:nvPr/>
        </p:nvSpPr>
        <p:spPr>
          <a:xfrm flipV="1">
            <a:off x="7164347" y="5347560"/>
            <a:ext cx="599183" cy="4746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dirty="0">
              <a:solidFill>
                <a:prstClr val="white"/>
              </a:solidFill>
              <a:latin typeface="Calibri"/>
            </a:endParaRPr>
          </a:p>
        </p:txBody>
      </p:sp>
      <p:grpSp>
        <p:nvGrpSpPr>
          <p:cNvPr id="89092" name="Group 10">
            <a:extLst>
              <a:ext uri="{FF2B5EF4-FFF2-40B4-BE49-F238E27FC236}">
                <a16:creationId xmlns:a16="http://schemas.microsoft.com/office/drawing/2014/main" id="{AA1DDBAA-8F9E-75FA-9106-DFEF27DE3AB9}"/>
              </a:ext>
            </a:extLst>
          </p:cNvPr>
          <p:cNvGrpSpPr>
            <a:grpSpLocks/>
          </p:cNvGrpSpPr>
          <p:nvPr/>
        </p:nvGrpSpPr>
        <p:grpSpPr bwMode="auto">
          <a:xfrm>
            <a:off x="3699661" y="2953179"/>
            <a:ext cx="2071292" cy="2070118"/>
            <a:chOff x="3216389" y="1932071"/>
            <a:chExt cx="2761098" cy="2761098"/>
          </a:xfrm>
        </p:grpSpPr>
        <p:sp>
          <p:nvSpPr>
            <p:cNvPr id="12" name="Oval 11">
              <a:extLst>
                <a:ext uri="{FF2B5EF4-FFF2-40B4-BE49-F238E27FC236}">
                  <a16:creationId xmlns:a16="http://schemas.microsoft.com/office/drawing/2014/main" id="{02EE3601-696E-CF81-398B-D0954D32E600}"/>
                </a:ext>
              </a:extLst>
            </p:cNvPr>
            <p:cNvSpPr/>
            <p:nvPr/>
          </p:nvSpPr>
          <p:spPr>
            <a:xfrm>
              <a:off x="3216389" y="1932071"/>
              <a:ext cx="2761098" cy="2761098"/>
            </a:xfrm>
            <a:prstGeom prst="ellipse">
              <a:avLst/>
            </a:prstGeom>
            <a:noFill/>
            <a:ln w="3175">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nvGrpSpPr>
            <p:cNvPr id="89182" name="Group 12">
              <a:extLst>
                <a:ext uri="{FF2B5EF4-FFF2-40B4-BE49-F238E27FC236}">
                  <a16:creationId xmlns:a16="http://schemas.microsoft.com/office/drawing/2014/main" id="{CAA29B74-1A0A-6BEA-8A19-F5F2841D9D8B}"/>
                </a:ext>
              </a:extLst>
            </p:cNvPr>
            <p:cNvGrpSpPr>
              <a:grpSpLocks/>
            </p:cNvGrpSpPr>
            <p:nvPr/>
          </p:nvGrpSpPr>
          <p:grpSpPr bwMode="auto">
            <a:xfrm>
              <a:off x="3251515" y="2051096"/>
              <a:ext cx="2627074" cy="2523049"/>
              <a:chOff x="3251515" y="2051096"/>
              <a:chExt cx="2627074" cy="2523049"/>
            </a:xfrm>
          </p:grpSpPr>
          <p:sp>
            <p:nvSpPr>
              <p:cNvPr id="14" name="Oval 13">
                <a:extLst>
                  <a:ext uri="{FF2B5EF4-FFF2-40B4-BE49-F238E27FC236}">
                    <a16:creationId xmlns:a16="http://schemas.microsoft.com/office/drawing/2014/main" id="{CF6BA8B0-A91F-2FD2-8699-F265E25BA93B}"/>
                  </a:ext>
                </a:extLst>
              </p:cNvPr>
              <p:cNvSpPr/>
              <p:nvPr/>
            </p:nvSpPr>
            <p:spPr>
              <a:xfrm>
                <a:off x="3335416" y="2051165"/>
                <a:ext cx="2523045" cy="2522910"/>
              </a:xfrm>
              <a:prstGeom prst="ellips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15" name="Rectangle 14">
                <a:extLst>
                  <a:ext uri="{FF2B5EF4-FFF2-40B4-BE49-F238E27FC236}">
                    <a16:creationId xmlns:a16="http://schemas.microsoft.com/office/drawing/2014/main" id="{74E05E11-59DA-EFF6-FBB7-C4D6C79218D1}"/>
                  </a:ext>
                </a:extLst>
              </p:cNvPr>
              <p:cNvSpPr/>
              <p:nvPr/>
            </p:nvSpPr>
            <p:spPr>
              <a:xfrm>
                <a:off x="3250844" y="3133980"/>
                <a:ext cx="2627977" cy="35728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pic>
            <p:nvPicPr>
              <p:cNvPr id="89185" name="Picture 15">
                <a:extLst>
                  <a:ext uri="{FF2B5EF4-FFF2-40B4-BE49-F238E27FC236}">
                    <a16:creationId xmlns:a16="http://schemas.microsoft.com/office/drawing/2014/main" id="{98ED3623-B9DE-D7DE-AC3D-485399DEB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5414" y="2952185"/>
                <a:ext cx="2523048" cy="7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cxnSp>
        <p:nvCxnSpPr>
          <p:cNvPr id="17" name="Elbow Connector 16">
            <a:extLst>
              <a:ext uri="{FF2B5EF4-FFF2-40B4-BE49-F238E27FC236}">
                <a16:creationId xmlns:a16="http://schemas.microsoft.com/office/drawing/2014/main" id="{C325A1DA-3187-16AC-47BE-7ADA439C1821}"/>
              </a:ext>
            </a:extLst>
          </p:cNvPr>
          <p:cNvCxnSpPr>
            <a:stCxn id="86" idx="3"/>
            <a:endCxn id="32" idx="2"/>
          </p:cNvCxnSpPr>
          <p:nvPr/>
        </p:nvCxnSpPr>
        <p:spPr>
          <a:xfrm>
            <a:off x="3498758" y="2466784"/>
            <a:ext cx="451150" cy="798910"/>
          </a:xfrm>
          <a:prstGeom prst="bentConnector3">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Elbow Connector 17">
            <a:extLst>
              <a:ext uri="{FF2B5EF4-FFF2-40B4-BE49-F238E27FC236}">
                <a16:creationId xmlns:a16="http://schemas.microsoft.com/office/drawing/2014/main" id="{FB752831-DA21-6A21-17F8-CE446EEE69B5}"/>
              </a:ext>
            </a:extLst>
          </p:cNvPr>
          <p:cNvCxnSpPr>
            <a:stCxn id="48" idx="3"/>
            <a:endCxn id="36" idx="2"/>
          </p:cNvCxnSpPr>
          <p:nvPr/>
        </p:nvCxnSpPr>
        <p:spPr>
          <a:xfrm>
            <a:off x="3456463" y="3132347"/>
            <a:ext cx="392406" cy="276683"/>
          </a:xfrm>
          <a:prstGeom prst="bentConnector3">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095" name="Group 18">
            <a:extLst>
              <a:ext uri="{FF2B5EF4-FFF2-40B4-BE49-F238E27FC236}">
                <a16:creationId xmlns:a16="http://schemas.microsoft.com/office/drawing/2014/main" id="{6950CC6E-BE2E-8B71-E26F-AFC6711AD108}"/>
              </a:ext>
            </a:extLst>
          </p:cNvPr>
          <p:cNvGrpSpPr>
            <a:grpSpLocks/>
          </p:cNvGrpSpPr>
          <p:nvPr/>
        </p:nvGrpSpPr>
        <p:grpSpPr bwMode="auto">
          <a:xfrm>
            <a:off x="4429254" y="1986571"/>
            <a:ext cx="2637580" cy="623546"/>
            <a:chOff x="4655035" y="377601"/>
            <a:chExt cx="3516376" cy="830794"/>
          </a:xfrm>
        </p:grpSpPr>
        <p:sp>
          <p:nvSpPr>
            <p:cNvPr id="20" name="TextBox 19">
              <a:extLst>
                <a:ext uri="{FF2B5EF4-FFF2-40B4-BE49-F238E27FC236}">
                  <a16:creationId xmlns:a16="http://schemas.microsoft.com/office/drawing/2014/main" id="{DA3706A2-B577-B439-93BC-C89FEE751C88}"/>
                </a:ext>
              </a:extLst>
            </p:cNvPr>
            <p:cNvSpPr txBox="1"/>
            <p:nvPr/>
          </p:nvSpPr>
          <p:spPr>
            <a:xfrm>
              <a:off x="4655035" y="377601"/>
              <a:ext cx="1542820" cy="307554"/>
            </a:xfrm>
            <a:prstGeom prst="rect">
              <a:avLst/>
            </a:prstGeom>
            <a:solidFill>
              <a:srgbClr val="003A70"/>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a:solidFill>
                    <a:prstClr val="white"/>
                  </a:solidFill>
                  <a:latin typeface="Calibri"/>
                </a:rPr>
                <a:t>Five Hospitals</a:t>
              </a:r>
            </a:p>
          </p:txBody>
        </p:sp>
        <p:sp>
          <p:nvSpPr>
            <p:cNvPr id="21" name="TextBox 20">
              <a:extLst>
                <a:ext uri="{FF2B5EF4-FFF2-40B4-BE49-F238E27FC236}">
                  <a16:creationId xmlns:a16="http://schemas.microsoft.com/office/drawing/2014/main" id="{1E2F03A3-E993-A139-F8D4-0DFFC745B540}"/>
                </a:ext>
              </a:extLst>
            </p:cNvPr>
            <p:cNvSpPr txBox="1"/>
            <p:nvPr/>
          </p:nvSpPr>
          <p:spPr>
            <a:xfrm>
              <a:off x="4655035" y="676173"/>
              <a:ext cx="3516376" cy="532222"/>
            </a:xfrm>
            <a:prstGeom prst="rect">
              <a:avLst/>
            </a:prstGeom>
            <a:noFill/>
          </p:spPr>
          <p:txBody>
            <a:bodyPr lIns="0" tIns="0" rIns="0" bIns="0" anchor="ctr"/>
            <a:lstStyle/>
            <a:p>
              <a:pPr defTabSz="342908">
                <a:defRPr/>
              </a:pPr>
              <a:r>
                <a:rPr lang="en-US" altLang="en-US" sz="675">
                  <a:solidFill>
                    <a:prstClr val="black"/>
                  </a:solidFill>
                  <a:latin typeface="Arial" panose="020B0604020202020204" pitchFamily="34" charset="0"/>
                </a:rPr>
                <a:t>Yale New Haven Hospital, Bridgeport Hospital, Greenwich Hospital, Lawrence + Memorial Hospital, Westerly Hospital</a:t>
              </a:r>
            </a:p>
          </p:txBody>
        </p:sp>
        <p:grpSp>
          <p:nvGrpSpPr>
            <p:cNvPr id="89175" name="Group 21">
              <a:extLst>
                <a:ext uri="{FF2B5EF4-FFF2-40B4-BE49-F238E27FC236}">
                  <a16:creationId xmlns:a16="http://schemas.microsoft.com/office/drawing/2014/main" id="{903D5AFA-FCE3-C4E3-11A3-9CACEC4880E0}"/>
                </a:ext>
              </a:extLst>
            </p:cNvPr>
            <p:cNvGrpSpPr>
              <a:grpSpLocks/>
            </p:cNvGrpSpPr>
            <p:nvPr/>
          </p:nvGrpSpPr>
          <p:grpSpPr bwMode="auto">
            <a:xfrm>
              <a:off x="6358081" y="411654"/>
              <a:ext cx="1424037" cy="274320"/>
              <a:chOff x="6358081" y="394720"/>
              <a:chExt cx="1424037" cy="274320"/>
            </a:xfrm>
          </p:grpSpPr>
          <p:pic>
            <p:nvPicPr>
              <p:cNvPr id="89176" name="Picture 22">
                <a:extLst>
                  <a:ext uri="{FF2B5EF4-FFF2-40B4-BE49-F238E27FC236}">
                    <a16:creationId xmlns:a16="http://schemas.microsoft.com/office/drawing/2014/main" id="{A38F1A2E-D962-0CC0-9D45-AE2DA8B68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8081" y="394720"/>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77" name="Picture 23">
                <a:extLst>
                  <a:ext uri="{FF2B5EF4-FFF2-40B4-BE49-F238E27FC236}">
                    <a16:creationId xmlns:a16="http://schemas.microsoft.com/office/drawing/2014/main" id="{B193FE97-C690-10C8-BB71-2035E068FA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5510" y="394720"/>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78" name="Picture 24">
                <a:extLst>
                  <a:ext uri="{FF2B5EF4-FFF2-40B4-BE49-F238E27FC236}">
                    <a16:creationId xmlns:a16="http://schemas.microsoft.com/office/drawing/2014/main" id="{2201C733-E3AB-469F-4AF1-815754278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939" y="394720"/>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79" name="Picture 25">
                <a:extLst>
                  <a:ext uri="{FF2B5EF4-FFF2-40B4-BE49-F238E27FC236}">
                    <a16:creationId xmlns:a16="http://schemas.microsoft.com/office/drawing/2014/main" id="{F7BFA403-D617-AA64-01A3-96AD5077E4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0368" y="394720"/>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80" name="Picture 26">
                <a:extLst>
                  <a:ext uri="{FF2B5EF4-FFF2-40B4-BE49-F238E27FC236}">
                    <a16:creationId xmlns:a16="http://schemas.microsoft.com/office/drawing/2014/main" id="{37337D20-04D2-5F4B-8F7E-4864FC4557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798" y="394720"/>
                <a:ext cx="274320" cy="27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89096" name="Group 27">
            <a:extLst>
              <a:ext uri="{FF2B5EF4-FFF2-40B4-BE49-F238E27FC236}">
                <a16:creationId xmlns:a16="http://schemas.microsoft.com/office/drawing/2014/main" id="{9AA31A6A-0964-3024-15C6-747380FD23AB}"/>
              </a:ext>
            </a:extLst>
          </p:cNvPr>
          <p:cNvGrpSpPr>
            <a:grpSpLocks/>
          </p:cNvGrpSpPr>
          <p:nvPr/>
        </p:nvGrpSpPr>
        <p:grpSpPr bwMode="auto">
          <a:xfrm>
            <a:off x="4092067" y="3091813"/>
            <a:ext cx="103388" cy="102214"/>
            <a:chOff x="3482235" y="1408878"/>
            <a:chExt cx="137160" cy="137160"/>
          </a:xfrm>
        </p:grpSpPr>
        <p:sp>
          <p:nvSpPr>
            <p:cNvPr id="29" name="Oval 28">
              <a:extLst>
                <a:ext uri="{FF2B5EF4-FFF2-40B4-BE49-F238E27FC236}">
                  <a16:creationId xmlns:a16="http://schemas.microsoft.com/office/drawing/2014/main" id="{04B800EA-DCB9-AF63-2D36-06918F0F5E45}"/>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30" name="Oval 29">
              <a:extLst>
                <a:ext uri="{FF2B5EF4-FFF2-40B4-BE49-F238E27FC236}">
                  <a16:creationId xmlns:a16="http://schemas.microsoft.com/office/drawing/2014/main" id="{2CB1E9DC-BCB0-746F-CED0-61F13993A864}"/>
                </a:ext>
              </a:extLst>
            </p:cNvPr>
            <p:cNvSpPr/>
            <p:nvPr/>
          </p:nvSpPr>
          <p:spPr>
            <a:xfrm>
              <a:off x="3505614" y="1432527"/>
              <a:ext cx="90401" cy="91440"/>
            </a:xfrm>
            <a:prstGeom prst="ellipse">
              <a:avLst/>
            </a:prstGeom>
            <a:solidFill>
              <a:srgbClr val="003A7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nvGrpSpPr>
          <p:cNvPr id="89097" name="Group 30">
            <a:extLst>
              <a:ext uri="{FF2B5EF4-FFF2-40B4-BE49-F238E27FC236}">
                <a16:creationId xmlns:a16="http://schemas.microsoft.com/office/drawing/2014/main" id="{D9523042-75AB-60C3-CDCB-9B7930953CC5}"/>
              </a:ext>
            </a:extLst>
          </p:cNvPr>
          <p:cNvGrpSpPr>
            <a:grpSpLocks/>
          </p:cNvGrpSpPr>
          <p:nvPr/>
        </p:nvGrpSpPr>
        <p:grpSpPr bwMode="auto">
          <a:xfrm>
            <a:off x="3949908" y="3214000"/>
            <a:ext cx="102214" cy="103388"/>
            <a:chOff x="3482235" y="1408878"/>
            <a:chExt cx="137160" cy="137160"/>
          </a:xfrm>
        </p:grpSpPr>
        <p:sp>
          <p:nvSpPr>
            <p:cNvPr id="32" name="Oval 31">
              <a:extLst>
                <a:ext uri="{FF2B5EF4-FFF2-40B4-BE49-F238E27FC236}">
                  <a16:creationId xmlns:a16="http://schemas.microsoft.com/office/drawing/2014/main" id="{19F0C2EA-12A8-1FB6-D503-054676ECFB2F}"/>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33" name="Oval 32">
              <a:extLst>
                <a:ext uri="{FF2B5EF4-FFF2-40B4-BE49-F238E27FC236}">
                  <a16:creationId xmlns:a16="http://schemas.microsoft.com/office/drawing/2014/main" id="{D0703A9B-2F31-0EBD-A457-A5A19484005C}"/>
                </a:ext>
              </a:extLst>
            </p:cNvPr>
            <p:cNvSpPr/>
            <p:nvPr/>
          </p:nvSpPr>
          <p:spPr>
            <a:xfrm>
              <a:off x="3505884" y="1432258"/>
              <a:ext cx="91440" cy="90401"/>
            </a:xfrm>
            <a:prstGeom prst="ellipse">
              <a:avLst/>
            </a:prstGeom>
            <a:solidFill>
              <a:srgbClr val="FFC00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nvGrpSpPr>
          <p:cNvPr id="89098" name="Group 33">
            <a:extLst>
              <a:ext uri="{FF2B5EF4-FFF2-40B4-BE49-F238E27FC236}">
                <a16:creationId xmlns:a16="http://schemas.microsoft.com/office/drawing/2014/main" id="{E95A0911-067D-AEE7-98FB-80811E94AF9D}"/>
              </a:ext>
            </a:extLst>
          </p:cNvPr>
          <p:cNvGrpSpPr>
            <a:grpSpLocks/>
          </p:cNvGrpSpPr>
          <p:nvPr/>
        </p:nvGrpSpPr>
        <p:grpSpPr bwMode="auto">
          <a:xfrm>
            <a:off x="3831246" y="3357334"/>
            <a:ext cx="103388" cy="102214"/>
            <a:chOff x="3482235" y="1408878"/>
            <a:chExt cx="137160" cy="137160"/>
          </a:xfrm>
        </p:grpSpPr>
        <p:sp>
          <p:nvSpPr>
            <p:cNvPr id="35" name="Oval 34">
              <a:extLst>
                <a:ext uri="{FF2B5EF4-FFF2-40B4-BE49-F238E27FC236}">
                  <a16:creationId xmlns:a16="http://schemas.microsoft.com/office/drawing/2014/main" id="{E1500A59-534A-B880-AEC2-6BF00BD61F70}"/>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36" name="Oval 35">
              <a:extLst>
                <a:ext uri="{FF2B5EF4-FFF2-40B4-BE49-F238E27FC236}">
                  <a16:creationId xmlns:a16="http://schemas.microsoft.com/office/drawing/2014/main" id="{0F5D066A-0F1C-08E5-1A12-DE5E040B8BE2}"/>
                </a:ext>
              </a:extLst>
            </p:cNvPr>
            <p:cNvSpPr/>
            <p:nvPr/>
          </p:nvSpPr>
          <p:spPr>
            <a:xfrm>
              <a:off x="3505614" y="1432527"/>
              <a:ext cx="90401" cy="91440"/>
            </a:xfrm>
            <a:prstGeom prst="ellipse">
              <a:avLst/>
            </a:prstGeom>
            <a:solidFill>
              <a:srgbClr val="92D05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nvGrpSpPr>
          <p:cNvPr id="89099" name="Group 36">
            <a:extLst>
              <a:ext uri="{FF2B5EF4-FFF2-40B4-BE49-F238E27FC236}">
                <a16:creationId xmlns:a16="http://schemas.microsoft.com/office/drawing/2014/main" id="{9A9A42D2-07E5-8AC1-3541-E3CFF124F6D7}"/>
              </a:ext>
            </a:extLst>
          </p:cNvPr>
          <p:cNvGrpSpPr>
            <a:grpSpLocks/>
          </p:cNvGrpSpPr>
          <p:nvPr/>
        </p:nvGrpSpPr>
        <p:grpSpPr bwMode="auto">
          <a:xfrm>
            <a:off x="4959120" y="4932832"/>
            <a:ext cx="102213" cy="102213"/>
            <a:chOff x="3482235" y="1408878"/>
            <a:chExt cx="137160" cy="137160"/>
          </a:xfrm>
        </p:grpSpPr>
        <p:sp>
          <p:nvSpPr>
            <p:cNvPr id="38" name="Oval 37">
              <a:extLst>
                <a:ext uri="{FF2B5EF4-FFF2-40B4-BE49-F238E27FC236}">
                  <a16:creationId xmlns:a16="http://schemas.microsoft.com/office/drawing/2014/main" id="{EDE1B7EA-EF84-9A32-33EF-89B3ADB758CD}"/>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39" name="Oval 38">
              <a:extLst>
                <a:ext uri="{FF2B5EF4-FFF2-40B4-BE49-F238E27FC236}">
                  <a16:creationId xmlns:a16="http://schemas.microsoft.com/office/drawing/2014/main" id="{8347E768-5B0A-1883-33A7-B8D28FB8368B}"/>
                </a:ext>
              </a:extLst>
            </p:cNvPr>
            <p:cNvSpPr/>
            <p:nvPr/>
          </p:nvSpPr>
          <p:spPr>
            <a:xfrm>
              <a:off x="3505883" y="1432526"/>
              <a:ext cx="91440" cy="91440"/>
            </a:xfrm>
            <a:prstGeom prst="ellipse">
              <a:avLst/>
            </a:prstGeom>
            <a:solidFill>
              <a:srgbClr val="007377"/>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nvGrpSpPr>
          <p:cNvPr id="89100" name="Group 40">
            <a:extLst>
              <a:ext uri="{FF2B5EF4-FFF2-40B4-BE49-F238E27FC236}">
                <a16:creationId xmlns:a16="http://schemas.microsoft.com/office/drawing/2014/main" id="{976A34BE-22F6-68C2-D823-BAC8344BD99B}"/>
              </a:ext>
            </a:extLst>
          </p:cNvPr>
          <p:cNvGrpSpPr>
            <a:grpSpLocks/>
          </p:cNvGrpSpPr>
          <p:nvPr/>
        </p:nvGrpSpPr>
        <p:grpSpPr bwMode="auto">
          <a:xfrm>
            <a:off x="6020026" y="3997947"/>
            <a:ext cx="1789325" cy="230832"/>
            <a:chOff x="6277283" y="2734405"/>
            <a:chExt cx="2384622" cy="306956"/>
          </a:xfrm>
        </p:grpSpPr>
        <p:sp>
          <p:nvSpPr>
            <p:cNvPr id="42" name="TextBox 41">
              <a:extLst>
                <a:ext uri="{FF2B5EF4-FFF2-40B4-BE49-F238E27FC236}">
                  <a16:creationId xmlns:a16="http://schemas.microsoft.com/office/drawing/2014/main" id="{14539884-B7B4-20B8-1B75-00B7F0D29B76}"/>
                </a:ext>
              </a:extLst>
            </p:cNvPr>
            <p:cNvSpPr txBox="1"/>
            <p:nvPr/>
          </p:nvSpPr>
          <p:spPr>
            <a:xfrm>
              <a:off x="6277283" y="2734405"/>
              <a:ext cx="1916465" cy="306956"/>
            </a:xfrm>
            <a:prstGeom prst="rect">
              <a:avLst/>
            </a:prstGeom>
            <a:solidFill>
              <a:srgbClr val="D4451D"/>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dirty="0">
                  <a:solidFill>
                    <a:prstClr val="white"/>
                  </a:solidFill>
                  <a:latin typeface="Calibri"/>
                </a:rPr>
                <a:t>2,681 Licensed Beds</a:t>
              </a:r>
            </a:p>
          </p:txBody>
        </p:sp>
        <p:pic>
          <p:nvPicPr>
            <p:cNvPr id="89164" name="Picture 42">
              <a:extLst>
                <a:ext uri="{FF2B5EF4-FFF2-40B4-BE49-F238E27FC236}">
                  <a16:creationId xmlns:a16="http://schemas.microsoft.com/office/drawing/2014/main" id="{235EE4DD-D19B-8D8A-47EF-EC2EAA53F3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145" y="2744698"/>
              <a:ext cx="365760" cy="28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101" name="Group 7">
            <a:extLst>
              <a:ext uri="{FF2B5EF4-FFF2-40B4-BE49-F238E27FC236}">
                <a16:creationId xmlns:a16="http://schemas.microsoft.com/office/drawing/2014/main" id="{71CFA50A-B699-B9BA-6269-C113C489725B}"/>
              </a:ext>
            </a:extLst>
          </p:cNvPr>
          <p:cNvGrpSpPr>
            <a:grpSpLocks/>
          </p:cNvGrpSpPr>
          <p:nvPr/>
        </p:nvGrpSpPr>
        <p:grpSpPr bwMode="auto">
          <a:xfrm>
            <a:off x="5668736" y="4113358"/>
            <a:ext cx="351287" cy="247310"/>
            <a:chOff x="7557802" y="4342056"/>
            <a:chExt cx="469355" cy="329069"/>
          </a:xfrm>
        </p:grpSpPr>
        <p:cxnSp>
          <p:nvCxnSpPr>
            <p:cNvPr id="40" name="Elbow Connector 39">
              <a:extLst>
                <a:ext uri="{FF2B5EF4-FFF2-40B4-BE49-F238E27FC236}">
                  <a16:creationId xmlns:a16="http://schemas.microsoft.com/office/drawing/2014/main" id="{71BA7C09-C9A3-9A65-1802-190A076788DB}"/>
                </a:ext>
              </a:extLst>
            </p:cNvPr>
            <p:cNvCxnSpPr>
              <a:stCxn id="42" idx="1"/>
              <a:endCxn id="45" idx="6"/>
            </p:cNvCxnSpPr>
            <p:nvPr/>
          </p:nvCxnSpPr>
          <p:spPr>
            <a:xfrm rot="10800000" flipV="1">
              <a:off x="7694370" y="4342056"/>
              <a:ext cx="332787" cy="260284"/>
            </a:xfrm>
            <a:prstGeom prst="bentConnector3">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160" name="Group 43">
              <a:extLst>
                <a:ext uri="{FF2B5EF4-FFF2-40B4-BE49-F238E27FC236}">
                  <a16:creationId xmlns:a16="http://schemas.microsoft.com/office/drawing/2014/main" id="{F4E073AC-69AD-7A7F-2174-7D37E5496AB9}"/>
                </a:ext>
              </a:extLst>
            </p:cNvPr>
            <p:cNvGrpSpPr>
              <a:grpSpLocks/>
            </p:cNvGrpSpPr>
            <p:nvPr/>
          </p:nvGrpSpPr>
          <p:grpSpPr bwMode="auto">
            <a:xfrm>
              <a:off x="7557802" y="4533965"/>
              <a:ext cx="137160" cy="137160"/>
              <a:chOff x="3482235" y="1408878"/>
              <a:chExt cx="137160" cy="137160"/>
            </a:xfrm>
          </p:grpSpPr>
          <p:sp>
            <p:nvSpPr>
              <p:cNvPr id="45" name="Oval 44">
                <a:extLst>
                  <a:ext uri="{FF2B5EF4-FFF2-40B4-BE49-F238E27FC236}">
                    <a16:creationId xmlns:a16="http://schemas.microsoft.com/office/drawing/2014/main" id="{BF4F5D24-0505-1BB9-7426-94D3E293C160}"/>
                  </a:ext>
                </a:extLst>
              </p:cNvPr>
              <p:cNvSpPr/>
              <p:nvPr/>
            </p:nvSpPr>
            <p:spPr>
              <a:xfrm>
                <a:off x="3482235" y="1408470"/>
                <a:ext cx="136567" cy="137568"/>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46" name="Oval 45">
                <a:extLst>
                  <a:ext uri="{FF2B5EF4-FFF2-40B4-BE49-F238E27FC236}">
                    <a16:creationId xmlns:a16="http://schemas.microsoft.com/office/drawing/2014/main" id="{1755E796-E7AF-D256-ACBF-C94174CC7630}"/>
                  </a:ext>
                </a:extLst>
              </p:cNvPr>
              <p:cNvSpPr/>
              <p:nvPr/>
            </p:nvSpPr>
            <p:spPr>
              <a:xfrm>
                <a:off x="3505781" y="1431920"/>
                <a:ext cx="91045" cy="90670"/>
              </a:xfrm>
              <a:prstGeom prst="ellipse">
                <a:avLst/>
              </a:prstGeom>
              <a:solidFill>
                <a:srgbClr val="D4451D"/>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grpSp>
        <p:nvGrpSpPr>
          <p:cNvPr id="89102" name="Group 46">
            <a:extLst>
              <a:ext uri="{FF2B5EF4-FFF2-40B4-BE49-F238E27FC236}">
                <a16:creationId xmlns:a16="http://schemas.microsoft.com/office/drawing/2014/main" id="{26D728AE-9DA5-7C7B-05C1-CCFFB35147A9}"/>
              </a:ext>
            </a:extLst>
          </p:cNvPr>
          <p:cNvGrpSpPr>
            <a:grpSpLocks/>
          </p:cNvGrpSpPr>
          <p:nvPr/>
        </p:nvGrpSpPr>
        <p:grpSpPr bwMode="auto">
          <a:xfrm>
            <a:off x="1542603" y="2936139"/>
            <a:ext cx="1913860" cy="392415"/>
            <a:chOff x="286325" y="2311882"/>
            <a:chExt cx="2552493" cy="522323"/>
          </a:xfrm>
        </p:grpSpPr>
        <p:sp>
          <p:nvSpPr>
            <p:cNvPr id="48" name="TextBox 47">
              <a:extLst>
                <a:ext uri="{FF2B5EF4-FFF2-40B4-BE49-F238E27FC236}">
                  <a16:creationId xmlns:a16="http://schemas.microsoft.com/office/drawing/2014/main" id="{7040C69E-8DE8-0EAE-75AD-88E768AB96A1}"/>
                </a:ext>
              </a:extLst>
            </p:cNvPr>
            <p:cNvSpPr txBox="1"/>
            <p:nvPr/>
          </p:nvSpPr>
          <p:spPr>
            <a:xfrm>
              <a:off x="736027" y="2311882"/>
              <a:ext cx="2102791" cy="522323"/>
            </a:xfrm>
            <a:prstGeom prst="rect">
              <a:avLst/>
            </a:prstGeom>
            <a:solidFill>
              <a:srgbClr val="84BD00"/>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dirty="0">
                  <a:solidFill>
                    <a:prstClr val="white"/>
                  </a:solidFill>
                  <a:latin typeface="Calibri"/>
                </a:rPr>
                <a:t>$7.1 Billion in </a:t>
              </a:r>
            </a:p>
            <a:p>
              <a:pPr algn="ctr" defTabSz="342908">
                <a:defRPr/>
              </a:pPr>
              <a:r>
                <a:rPr lang="en-US" sz="1050" dirty="0">
                  <a:solidFill>
                    <a:prstClr val="white"/>
                  </a:solidFill>
                  <a:latin typeface="Calibri"/>
                </a:rPr>
                <a:t>Operating Revenue </a:t>
              </a:r>
            </a:p>
          </p:txBody>
        </p:sp>
        <p:pic>
          <p:nvPicPr>
            <p:cNvPr id="89158" name="Picture 48">
              <a:extLst>
                <a:ext uri="{FF2B5EF4-FFF2-40B4-BE49-F238E27FC236}">
                  <a16:creationId xmlns:a16="http://schemas.microsoft.com/office/drawing/2014/main" id="{65E68690-56C2-F643-498C-714489C795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325" y="2390163"/>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0" name="Elbow Connector 49">
            <a:extLst>
              <a:ext uri="{FF2B5EF4-FFF2-40B4-BE49-F238E27FC236}">
                <a16:creationId xmlns:a16="http://schemas.microsoft.com/office/drawing/2014/main" id="{0224076F-18DD-3C49-ABF7-37DE5A82C175}"/>
              </a:ext>
            </a:extLst>
          </p:cNvPr>
          <p:cNvCxnSpPr>
            <a:stCxn id="52" idx="1"/>
            <a:endCxn id="56" idx="0"/>
          </p:cNvCxnSpPr>
          <p:nvPr/>
        </p:nvCxnSpPr>
        <p:spPr>
          <a:xfrm rot="10800000" flipV="1">
            <a:off x="5225818" y="2931444"/>
            <a:ext cx="748389" cy="106326"/>
          </a:xfrm>
          <a:prstGeom prst="bentConnector2">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104" name="Group 50">
            <a:extLst>
              <a:ext uri="{FF2B5EF4-FFF2-40B4-BE49-F238E27FC236}">
                <a16:creationId xmlns:a16="http://schemas.microsoft.com/office/drawing/2014/main" id="{68AF9E55-C12F-255D-E1F9-2417F7096D1E}"/>
              </a:ext>
            </a:extLst>
          </p:cNvPr>
          <p:cNvGrpSpPr>
            <a:grpSpLocks/>
          </p:cNvGrpSpPr>
          <p:nvPr/>
        </p:nvGrpSpPr>
        <p:grpSpPr bwMode="auto">
          <a:xfrm>
            <a:off x="5974206" y="2799272"/>
            <a:ext cx="1501482" cy="264345"/>
            <a:chOff x="6249441" y="1726738"/>
            <a:chExt cx="2001040" cy="353423"/>
          </a:xfrm>
        </p:grpSpPr>
        <p:sp>
          <p:nvSpPr>
            <p:cNvPr id="52" name="TextBox 51">
              <a:extLst>
                <a:ext uri="{FF2B5EF4-FFF2-40B4-BE49-F238E27FC236}">
                  <a16:creationId xmlns:a16="http://schemas.microsoft.com/office/drawing/2014/main" id="{0C9370AC-5E26-CA5B-8897-D385D3F0E294}"/>
                </a:ext>
              </a:extLst>
            </p:cNvPr>
            <p:cNvSpPr txBox="1"/>
            <p:nvPr/>
          </p:nvSpPr>
          <p:spPr>
            <a:xfrm>
              <a:off x="6249441" y="1749140"/>
              <a:ext cx="1543838" cy="308617"/>
            </a:xfrm>
            <a:prstGeom prst="rect">
              <a:avLst/>
            </a:prstGeom>
            <a:solidFill>
              <a:schemeClr val="bg1">
                <a:lumMod val="65000"/>
              </a:schemeClr>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dirty="0">
                  <a:solidFill>
                    <a:prstClr val="white"/>
                  </a:solidFill>
                  <a:latin typeface="Calibri"/>
                </a:rPr>
                <a:t>248 Sites</a:t>
              </a:r>
            </a:p>
          </p:txBody>
        </p:sp>
        <p:pic>
          <p:nvPicPr>
            <p:cNvPr id="89156" name="Picture 52">
              <a:extLst>
                <a:ext uri="{FF2B5EF4-FFF2-40B4-BE49-F238E27FC236}">
                  <a16:creationId xmlns:a16="http://schemas.microsoft.com/office/drawing/2014/main" id="{FADD5456-F748-40DF-E7D3-F620F85205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97058" y="1726738"/>
              <a:ext cx="353423" cy="35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105" name="Group 53">
            <a:extLst>
              <a:ext uri="{FF2B5EF4-FFF2-40B4-BE49-F238E27FC236}">
                <a16:creationId xmlns:a16="http://schemas.microsoft.com/office/drawing/2014/main" id="{F0AC5A06-9B7D-BEDA-34FB-91C2FA3E5D4D}"/>
              </a:ext>
            </a:extLst>
          </p:cNvPr>
          <p:cNvGrpSpPr>
            <a:grpSpLocks/>
          </p:cNvGrpSpPr>
          <p:nvPr/>
        </p:nvGrpSpPr>
        <p:grpSpPr bwMode="auto">
          <a:xfrm>
            <a:off x="5174121" y="3020147"/>
            <a:ext cx="102214" cy="102213"/>
            <a:chOff x="3482235" y="1408878"/>
            <a:chExt cx="137160" cy="137160"/>
          </a:xfrm>
        </p:grpSpPr>
        <p:sp>
          <p:nvSpPr>
            <p:cNvPr id="55" name="Oval 54">
              <a:extLst>
                <a:ext uri="{FF2B5EF4-FFF2-40B4-BE49-F238E27FC236}">
                  <a16:creationId xmlns:a16="http://schemas.microsoft.com/office/drawing/2014/main" id="{DEF2C173-7F9D-7ADF-956C-D0647CB0AEB2}"/>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56" name="Oval 55">
              <a:extLst>
                <a:ext uri="{FF2B5EF4-FFF2-40B4-BE49-F238E27FC236}">
                  <a16:creationId xmlns:a16="http://schemas.microsoft.com/office/drawing/2014/main" id="{DF5BC0CC-ADBD-A51D-D1C7-FFED452BB4AB}"/>
                </a:ext>
              </a:extLst>
            </p:cNvPr>
            <p:cNvSpPr/>
            <p:nvPr/>
          </p:nvSpPr>
          <p:spPr>
            <a:xfrm>
              <a:off x="3505884" y="1432526"/>
              <a:ext cx="91440" cy="91440"/>
            </a:xfrm>
            <a:prstGeom prst="ellipse">
              <a:avLst/>
            </a:prstGeom>
            <a:solidFill>
              <a:schemeClr val="bg1">
                <a:lumMod val="65000"/>
              </a:schemeClr>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nvGrpSpPr>
          <p:cNvPr id="89106" name="Group 56">
            <a:extLst>
              <a:ext uri="{FF2B5EF4-FFF2-40B4-BE49-F238E27FC236}">
                <a16:creationId xmlns:a16="http://schemas.microsoft.com/office/drawing/2014/main" id="{699842AB-521C-8A3A-F6E0-0DE7F235FD57}"/>
              </a:ext>
            </a:extLst>
          </p:cNvPr>
          <p:cNvGrpSpPr>
            <a:grpSpLocks/>
          </p:cNvGrpSpPr>
          <p:nvPr/>
        </p:nvGrpSpPr>
        <p:grpSpPr bwMode="auto">
          <a:xfrm>
            <a:off x="3682038" y="4182091"/>
            <a:ext cx="102214" cy="102214"/>
            <a:chOff x="3482235" y="1408878"/>
            <a:chExt cx="137160" cy="137160"/>
          </a:xfrm>
        </p:grpSpPr>
        <p:sp>
          <p:nvSpPr>
            <p:cNvPr id="58" name="Oval 57">
              <a:extLst>
                <a:ext uri="{FF2B5EF4-FFF2-40B4-BE49-F238E27FC236}">
                  <a16:creationId xmlns:a16="http://schemas.microsoft.com/office/drawing/2014/main" id="{10FA4DB5-176F-3749-BCB2-7EBA173A5A90}"/>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59" name="Oval 58">
              <a:extLst>
                <a:ext uri="{FF2B5EF4-FFF2-40B4-BE49-F238E27FC236}">
                  <a16:creationId xmlns:a16="http://schemas.microsoft.com/office/drawing/2014/main" id="{A925711F-FD9A-35F0-3BD6-96446FE11B0E}"/>
                </a:ext>
              </a:extLst>
            </p:cNvPr>
            <p:cNvSpPr/>
            <p:nvPr/>
          </p:nvSpPr>
          <p:spPr>
            <a:xfrm>
              <a:off x="3505884" y="1432527"/>
              <a:ext cx="91440" cy="91440"/>
            </a:xfrm>
            <a:prstGeom prst="ellipse">
              <a:avLst/>
            </a:prstGeom>
            <a:solidFill>
              <a:srgbClr val="00A9E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nvGrpSpPr>
          <p:cNvPr id="89107" name="Group 59">
            <a:extLst>
              <a:ext uri="{FF2B5EF4-FFF2-40B4-BE49-F238E27FC236}">
                <a16:creationId xmlns:a16="http://schemas.microsoft.com/office/drawing/2014/main" id="{DC94CEF3-ECD9-F4C8-29E4-769DE2F8429F}"/>
              </a:ext>
            </a:extLst>
          </p:cNvPr>
          <p:cNvGrpSpPr>
            <a:grpSpLocks/>
          </p:cNvGrpSpPr>
          <p:nvPr/>
        </p:nvGrpSpPr>
        <p:grpSpPr bwMode="auto">
          <a:xfrm>
            <a:off x="3749005" y="3499493"/>
            <a:ext cx="102213" cy="103388"/>
            <a:chOff x="3482235" y="1408878"/>
            <a:chExt cx="137160" cy="137160"/>
          </a:xfrm>
        </p:grpSpPr>
        <p:sp>
          <p:nvSpPr>
            <p:cNvPr id="61" name="Oval 60">
              <a:extLst>
                <a:ext uri="{FF2B5EF4-FFF2-40B4-BE49-F238E27FC236}">
                  <a16:creationId xmlns:a16="http://schemas.microsoft.com/office/drawing/2014/main" id="{FD87CFF8-4BB5-4E88-5B33-6F3800699A6C}"/>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62" name="Oval 61">
              <a:extLst>
                <a:ext uri="{FF2B5EF4-FFF2-40B4-BE49-F238E27FC236}">
                  <a16:creationId xmlns:a16="http://schemas.microsoft.com/office/drawing/2014/main" id="{8E1C2526-A995-87F7-00B9-876F825B8932}"/>
                </a:ext>
              </a:extLst>
            </p:cNvPr>
            <p:cNvSpPr/>
            <p:nvPr/>
          </p:nvSpPr>
          <p:spPr>
            <a:xfrm>
              <a:off x="3505883" y="1432257"/>
              <a:ext cx="91440" cy="90401"/>
            </a:xfrm>
            <a:prstGeom prst="ellipse">
              <a:avLst/>
            </a:prstGeom>
            <a:solidFill>
              <a:srgbClr val="572C5F"/>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grpSp>
        <p:nvGrpSpPr>
          <p:cNvPr id="89108" name="Group 62">
            <a:extLst>
              <a:ext uri="{FF2B5EF4-FFF2-40B4-BE49-F238E27FC236}">
                <a16:creationId xmlns:a16="http://schemas.microsoft.com/office/drawing/2014/main" id="{1A0C586E-B011-BF43-6040-924664F93D5A}"/>
              </a:ext>
            </a:extLst>
          </p:cNvPr>
          <p:cNvGrpSpPr>
            <a:grpSpLocks/>
          </p:cNvGrpSpPr>
          <p:nvPr/>
        </p:nvGrpSpPr>
        <p:grpSpPr bwMode="auto">
          <a:xfrm>
            <a:off x="1167820" y="3660449"/>
            <a:ext cx="2404956" cy="273745"/>
            <a:chOff x="288047" y="4855064"/>
            <a:chExt cx="3206598" cy="365760"/>
          </a:xfrm>
        </p:grpSpPr>
        <p:sp>
          <p:nvSpPr>
            <p:cNvPr id="64" name="TextBox 63">
              <a:extLst>
                <a:ext uri="{FF2B5EF4-FFF2-40B4-BE49-F238E27FC236}">
                  <a16:creationId xmlns:a16="http://schemas.microsoft.com/office/drawing/2014/main" id="{D103A68C-6355-CE97-6A1B-AA658DC285C7}"/>
                </a:ext>
              </a:extLst>
            </p:cNvPr>
            <p:cNvSpPr txBox="1"/>
            <p:nvPr/>
          </p:nvSpPr>
          <p:spPr>
            <a:xfrm>
              <a:off x="681236" y="4885190"/>
              <a:ext cx="2813409" cy="305510"/>
            </a:xfrm>
            <a:prstGeom prst="rect">
              <a:avLst/>
            </a:prstGeom>
            <a:solidFill>
              <a:srgbClr val="572C5F"/>
            </a:solidFill>
            <a:effectLst>
              <a:outerShdw blurRad="76200" dist="12700" dir="2700000" sy="-23000" kx="-800400" algn="bl" rotWithShape="0">
                <a:prstClr val="black">
                  <a:alpha val="20000"/>
                </a:prstClr>
              </a:outerShdw>
            </a:effectLst>
          </p:spPr>
          <p:txBody>
            <a:bodyPr lIns="34290" tIns="34290" rIns="34290" bIns="34290" anchor="ctr">
              <a:spAutoFit/>
            </a:bodyPr>
            <a:lstStyle>
              <a:lvl1pPr defTabSz="461963">
                <a:defRPr sz="2500">
                  <a:solidFill>
                    <a:schemeClr val="tx1"/>
                  </a:solidFill>
                  <a:latin typeface="Times New Roman" panose="02020603050405020304" pitchFamily="18" charset="0"/>
                </a:defRPr>
              </a:lvl1pPr>
              <a:lvl2pPr defTabSz="461963">
                <a:defRPr sz="2500">
                  <a:solidFill>
                    <a:schemeClr val="tx1"/>
                  </a:solidFill>
                  <a:latin typeface="Times New Roman" panose="02020603050405020304" pitchFamily="18" charset="0"/>
                </a:defRPr>
              </a:lvl2pPr>
              <a:lvl3pPr defTabSz="461963">
                <a:defRPr sz="2500">
                  <a:solidFill>
                    <a:schemeClr val="tx1"/>
                  </a:solidFill>
                  <a:latin typeface="Times New Roman" panose="02020603050405020304" pitchFamily="18" charset="0"/>
                </a:defRPr>
              </a:lvl3pPr>
              <a:lvl4pPr defTabSz="461963">
                <a:defRPr sz="2500">
                  <a:solidFill>
                    <a:schemeClr val="tx1"/>
                  </a:solidFill>
                  <a:latin typeface="Times New Roman" panose="02020603050405020304" pitchFamily="18" charset="0"/>
                </a:defRPr>
              </a:lvl4pPr>
              <a:lvl5pPr defTabSz="461963">
                <a:defRPr sz="2500">
                  <a:solidFill>
                    <a:schemeClr val="tx1"/>
                  </a:solidFill>
                  <a:latin typeface="Times New Roman" panose="02020603050405020304" pitchFamily="18" charset="0"/>
                </a:defRPr>
              </a:lvl5pPr>
              <a:lvl6pPr marL="2346325" indent="-60325" defTabSz="461963" eaLnBrk="0" fontAlgn="base" hangingPunct="0">
                <a:spcBef>
                  <a:spcPct val="0"/>
                </a:spcBef>
                <a:spcAft>
                  <a:spcPct val="0"/>
                </a:spcAft>
                <a:defRPr sz="2500">
                  <a:solidFill>
                    <a:schemeClr val="tx1"/>
                  </a:solidFill>
                  <a:latin typeface="Times New Roman" panose="02020603050405020304" pitchFamily="18" charset="0"/>
                </a:defRPr>
              </a:lvl6pPr>
              <a:lvl7pPr marL="2803525" indent="-60325" defTabSz="461963" eaLnBrk="0" fontAlgn="base" hangingPunct="0">
                <a:spcBef>
                  <a:spcPct val="0"/>
                </a:spcBef>
                <a:spcAft>
                  <a:spcPct val="0"/>
                </a:spcAft>
                <a:defRPr sz="2500">
                  <a:solidFill>
                    <a:schemeClr val="tx1"/>
                  </a:solidFill>
                  <a:latin typeface="Times New Roman" panose="02020603050405020304" pitchFamily="18" charset="0"/>
                </a:defRPr>
              </a:lvl7pPr>
              <a:lvl8pPr marL="3260725" indent="-60325" defTabSz="461963" eaLnBrk="0" fontAlgn="base" hangingPunct="0">
                <a:spcBef>
                  <a:spcPct val="0"/>
                </a:spcBef>
                <a:spcAft>
                  <a:spcPct val="0"/>
                </a:spcAft>
                <a:defRPr sz="2500">
                  <a:solidFill>
                    <a:schemeClr val="tx1"/>
                  </a:solidFill>
                  <a:latin typeface="Times New Roman" panose="02020603050405020304" pitchFamily="18" charset="0"/>
                </a:defRPr>
              </a:lvl8pPr>
              <a:lvl9pPr marL="3717925" indent="-60325" defTabSz="461963" eaLnBrk="0" fontAlgn="base" hangingPunct="0">
                <a:spcBef>
                  <a:spcPct val="0"/>
                </a:spcBef>
                <a:spcAft>
                  <a:spcPct val="0"/>
                </a:spcAft>
                <a:defRPr sz="2500">
                  <a:solidFill>
                    <a:schemeClr val="tx1"/>
                  </a:solidFill>
                  <a:latin typeface="Times New Roman" panose="02020603050405020304" pitchFamily="18" charset="0"/>
                </a:defRPr>
              </a:lvl9pPr>
            </a:lstStyle>
            <a:p>
              <a:pPr algn="ctr" defTabSz="341899" fontAlgn="base">
                <a:spcBef>
                  <a:spcPct val="0"/>
                </a:spcBef>
                <a:spcAft>
                  <a:spcPct val="0"/>
                </a:spcAft>
                <a:defRPr/>
              </a:pPr>
              <a:r>
                <a:rPr lang="en-US" altLang="en-US" sz="1036" dirty="0">
                  <a:solidFill>
                    <a:srgbClr val="FFFFFF"/>
                  </a:solidFill>
                  <a:latin typeface="Calibri" panose="020F0502020204030204" pitchFamily="34" charset="0"/>
                  <a:cs typeface="Calibri" panose="020F0502020204030204" pitchFamily="34" charset="0"/>
                </a:rPr>
                <a:t>3.5</a:t>
              </a:r>
              <a:r>
                <a:rPr lang="en-US" altLang="en-US" sz="1036" dirty="0">
                  <a:solidFill>
                    <a:srgbClr val="FFFFFF"/>
                  </a:solidFill>
                  <a:latin typeface="Calibri" panose="020F0502020204030204" pitchFamily="34" charset="0"/>
                  <a:ea typeface="Calibri" panose="020F0502020204030204" pitchFamily="34" charset="0"/>
                  <a:cs typeface="Times New Roman" panose="02020603050405020304" pitchFamily="18" charset="0"/>
                </a:rPr>
                <a:t> </a:t>
              </a:r>
              <a:r>
                <a:rPr lang="en-US" altLang="en-US" sz="1036" dirty="0">
                  <a:solidFill>
                    <a:srgbClr val="FFFFFF"/>
                  </a:solidFill>
                  <a:latin typeface="Calibri" panose="020F0502020204030204" pitchFamily="34" charset="0"/>
                </a:rPr>
                <a:t>Million Outpatient Encounters</a:t>
              </a:r>
            </a:p>
          </p:txBody>
        </p:sp>
        <p:pic>
          <p:nvPicPr>
            <p:cNvPr id="89148" name="Picture 64">
              <a:extLst>
                <a:ext uri="{FF2B5EF4-FFF2-40B4-BE49-F238E27FC236}">
                  <a16:creationId xmlns:a16="http://schemas.microsoft.com/office/drawing/2014/main" id="{FBA74881-D1E3-8847-D272-62C9E27C25D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47" y="4855064"/>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66" name="Elbow Connector 65">
            <a:extLst>
              <a:ext uri="{FF2B5EF4-FFF2-40B4-BE49-F238E27FC236}">
                <a16:creationId xmlns:a16="http://schemas.microsoft.com/office/drawing/2014/main" id="{FF93662E-7D05-5C0A-9B59-1FD251F99390}"/>
              </a:ext>
            </a:extLst>
          </p:cNvPr>
          <p:cNvCxnSpPr>
            <a:stCxn id="72" idx="1"/>
            <a:endCxn id="68" idx="6"/>
          </p:cNvCxnSpPr>
          <p:nvPr/>
        </p:nvCxnSpPr>
        <p:spPr>
          <a:xfrm rot="10800000">
            <a:off x="5708686" y="4449962"/>
            <a:ext cx="139809" cy="267283"/>
          </a:xfrm>
          <a:prstGeom prst="bentConnector3">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110" name="Group 66">
            <a:extLst>
              <a:ext uri="{FF2B5EF4-FFF2-40B4-BE49-F238E27FC236}">
                <a16:creationId xmlns:a16="http://schemas.microsoft.com/office/drawing/2014/main" id="{A4BD8B50-E6B7-2408-9466-9A69A1CB6706}"/>
              </a:ext>
            </a:extLst>
          </p:cNvPr>
          <p:cNvGrpSpPr>
            <a:grpSpLocks/>
          </p:cNvGrpSpPr>
          <p:nvPr/>
        </p:nvGrpSpPr>
        <p:grpSpPr bwMode="auto">
          <a:xfrm>
            <a:off x="5605297" y="4398267"/>
            <a:ext cx="103388" cy="103388"/>
            <a:chOff x="3482235" y="1408878"/>
            <a:chExt cx="137160" cy="137160"/>
          </a:xfrm>
        </p:grpSpPr>
        <p:sp>
          <p:nvSpPr>
            <p:cNvPr id="68" name="Oval 67">
              <a:extLst>
                <a:ext uri="{FF2B5EF4-FFF2-40B4-BE49-F238E27FC236}">
                  <a16:creationId xmlns:a16="http://schemas.microsoft.com/office/drawing/2014/main" id="{69CE6DD1-67AD-F1F8-D471-C10F847757D9}"/>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69" name="Oval 68">
              <a:extLst>
                <a:ext uri="{FF2B5EF4-FFF2-40B4-BE49-F238E27FC236}">
                  <a16:creationId xmlns:a16="http://schemas.microsoft.com/office/drawing/2014/main" id="{68001CAA-1C4E-1724-9A91-BC58E7CAE175}"/>
                </a:ext>
              </a:extLst>
            </p:cNvPr>
            <p:cNvSpPr/>
            <p:nvPr/>
          </p:nvSpPr>
          <p:spPr>
            <a:xfrm>
              <a:off x="3505614" y="1432258"/>
              <a:ext cx="90401" cy="90401"/>
            </a:xfrm>
            <a:prstGeom prst="ellipse">
              <a:avLst/>
            </a:prstGeom>
            <a:solidFill>
              <a:srgbClr val="5B677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cxnSp>
        <p:nvCxnSpPr>
          <p:cNvPr id="70" name="Elbow Connector 69">
            <a:extLst>
              <a:ext uri="{FF2B5EF4-FFF2-40B4-BE49-F238E27FC236}">
                <a16:creationId xmlns:a16="http://schemas.microsoft.com/office/drawing/2014/main" id="{9819F920-D355-8A87-55A5-82A86219CC4D}"/>
              </a:ext>
            </a:extLst>
          </p:cNvPr>
          <p:cNvCxnSpPr>
            <a:stCxn id="77" idx="1"/>
            <a:endCxn id="38" idx="4"/>
          </p:cNvCxnSpPr>
          <p:nvPr/>
        </p:nvCxnSpPr>
        <p:spPr>
          <a:xfrm rot="10800000">
            <a:off x="5010227" y="5035045"/>
            <a:ext cx="291954" cy="307816"/>
          </a:xfrm>
          <a:prstGeom prst="bentConnector2">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112" name="Group 70">
            <a:extLst>
              <a:ext uri="{FF2B5EF4-FFF2-40B4-BE49-F238E27FC236}">
                <a16:creationId xmlns:a16="http://schemas.microsoft.com/office/drawing/2014/main" id="{15E7E57E-C15B-D307-AF90-E111F4A59022}"/>
              </a:ext>
            </a:extLst>
          </p:cNvPr>
          <p:cNvGrpSpPr>
            <a:grpSpLocks/>
          </p:cNvGrpSpPr>
          <p:nvPr/>
        </p:nvGrpSpPr>
        <p:grpSpPr bwMode="auto">
          <a:xfrm>
            <a:off x="5848494" y="4580372"/>
            <a:ext cx="1960856" cy="273744"/>
            <a:chOff x="6123254" y="4139944"/>
            <a:chExt cx="2613470" cy="365760"/>
          </a:xfrm>
        </p:grpSpPr>
        <p:sp>
          <p:nvSpPr>
            <p:cNvPr id="72" name="TextBox 71">
              <a:extLst>
                <a:ext uri="{FF2B5EF4-FFF2-40B4-BE49-F238E27FC236}">
                  <a16:creationId xmlns:a16="http://schemas.microsoft.com/office/drawing/2014/main" id="{28DCA3EB-BECE-16AF-2B86-6DCBB3342E0E}"/>
                </a:ext>
              </a:extLst>
            </p:cNvPr>
            <p:cNvSpPr txBox="1"/>
            <p:nvPr/>
          </p:nvSpPr>
          <p:spPr>
            <a:xfrm>
              <a:off x="6123254" y="4168612"/>
              <a:ext cx="2156230" cy="308424"/>
            </a:xfrm>
            <a:prstGeom prst="rect">
              <a:avLst/>
            </a:prstGeom>
            <a:solidFill>
              <a:srgbClr val="5B6770"/>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dirty="0">
                  <a:solidFill>
                    <a:prstClr val="white"/>
                  </a:solidFill>
                  <a:latin typeface="Calibri"/>
                  <a:ea typeface="Calibri" panose="020F0502020204030204" pitchFamily="34" charset="0"/>
                  <a:cs typeface="Arial" panose="020B0604020202020204" pitchFamily="34" charset="0"/>
                </a:rPr>
                <a:t>126,968</a:t>
              </a:r>
              <a:r>
                <a:rPr lang="en-US" sz="1050" dirty="0">
                  <a:solidFill>
                    <a:prstClr val="white"/>
                  </a:solidFill>
                  <a:latin typeface="Calibri"/>
                </a:rPr>
                <a:t> Inpatient Cases</a:t>
              </a:r>
            </a:p>
          </p:txBody>
        </p:sp>
        <p:pic>
          <p:nvPicPr>
            <p:cNvPr id="89144" name="Picture 72">
              <a:extLst>
                <a:ext uri="{FF2B5EF4-FFF2-40B4-BE49-F238E27FC236}">
                  <a16:creationId xmlns:a16="http://schemas.microsoft.com/office/drawing/2014/main" id="{B299BE63-2323-E0AB-9D9C-8B7807D6D08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0964" y="4139944"/>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4" name="Elbow Connector 73">
            <a:extLst>
              <a:ext uri="{FF2B5EF4-FFF2-40B4-BE49-F238E27FC236}">
                <a16:creationId xmlns:a16="http://schemas.microsoft.com/office/drawing/2014/main" id="{9FAAE184-7618-2D5B-DA2B-9AC0CD45B086}"/>
              </a:ext>
            </a:extLst>
          </p:cNvPr>
          <p:cNvCxnSpPr>
            <a:stCxn id="64" idx="3"/>
            <a:endCxn id="61" idx="2"/>
          </p:cNvCxnSpPr>
          <p:nvPr/>
        </p:nvCxnSpPr>
        <p:spPr>
          <a:xfrm flipV="1">
            <a:off x="3572776" y="3551187"/>
            <a:ext cx="176229" cy="246135"/>
          </a:xfrm>
          <a:prstGeom prst="bentConnector3">
            <a:avLst>
              <a:gd name="adj1" fmla="val 50000"/>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5" name="Elbow Connector 74">
            <a:extLst>
              <a:ext uri="{FF2B5EF4-FFF2-40B4-BE49-F238E27FC236}">
                <a16:creationId xmlns:a16="http://schemas.microsoft.com/office/drawing/2014/main" id="{89CF2334-0E63-0263-A228-E240BBB73286}"/>
              </a:ext>
            </a:extLst>
          </p:cNvPr>
          <p:cNvCxnSpPr>
            <a:stCxn id="20" idx="1"/>
            <a:endCxn id="29" idx="0"/>
          </p:cNvCxnSpPr>
          <p:nvPr/>
        </p:nvCxnSpPr>
        <p:spPr>
          <a:xfrm rot="10800000" flipV="1">
            <a:off x="4143762" y="2101987"/>
            <a:ext cx="285493" cy="989826"/>
          </a:xfrm>
          <a:prstGeom prst="bentConnector2">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115" name="Group 75">
            <a:extLst>
              <a:ext uri="{FF2B5EF4-FFF2-40B4-BE49-F238E27FC236}">
                <a16:creationId xmlns:a16="http://schemas.microsoft.com/office/drawing/2014/main" id="{0FDC894A-81A4-C86A-1077-125916F29273}"/>
              </a:ext>
            </a:extLst>
          </p:cNvPr>
          <p:cNvGrpSpPr>
            <a:grpSpLocks/>
          </p:cNvGrpSpPr>
          <p:nvPr/>
        </p:nvGrpSpPr>
        <p:grpSpPr bwMode="auto">
          <a:xfrm>
            <a:off x="5302181" y="5205402"/>
            <a:ext cx="2249872" cy="426477"/>
            <a:chOff x="5545921" y="5753677"/>
            <a:chExt cx="2999924" cy="567398"/>
          </a:xfrm>
        </p:grpSpPr>
        <p:sp>
          <p:nvSpPr>
            <p:cNvPr id="77" name="TextBox 76">
              <a:extLst>
                <a:ext uri="{FF2B5EF4-FFF2-40B4-BE49-F238E27FC236}">
                  <a16:creationId xmlns:a16="http://schemas.microsoft.com/office/drawing/2014/main" id="{C3A02AD0-416F-6436-FD7E-C1A8C6E2994B}"/>
                </a:ext>
              </a:extLst>
            </p:cNvPr>
            <p:cNvSpPr txBox="1"/>
            <p:nvPr/>
          </p:nvSpPr>
          <p:spPr>
            <a:xfrm>
              <a:off x="5545921" y="5783004"/>
              <a:ext cx="2542494" cy="307106"/>
            </a:xfrm>
            <a:prstGeom prst="rect">
              <a:avLst/>
            </a:prstGeom>
            <a:solidFill>
              <a:srgbClr val="007377"/>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dirty="0">
                  <a:solidFill>
                    <a:prstClr val="white"/>
                  </a:solidFill>
                  <a:latin typeface="Calibri"/>
                </a:rPr>
                <a:t>System Physician Foundation</a:t>
              </a:r>
            </a:p>
          </p:txBody>
        </p:sp>
        <p:sp>
          <p:nvSpPr>
            <p:cNvPr id="78" name="TextBox 77">
              <a:extLst>
                <a:ext uri="{FF2B5EF4-FFF2-40B4-BE49-F238E27FC236}">
                  <a16:creationId xmlns:a16="http://schemas.microsoft.com/office/drawing/2014/main" id="{0C4477A3-6080-2394-EEE1-2F6A98309B6E}"/>
                </a:ext>
              </a:extLst>
            </p:cNvPr>
            <p:cNvSpPr txBox="1"/>
            <p:nvPr/>
          </p:nvSpPr>
          <p:spPr>
            <a:xfrm>
              <a:off x="5545921" y="6088176"/>
              <a:ext cx="2719514" cy="232899"/>
            </a:xfrm>
            <a:prstGeom prst="rect">
              <a:avLst/>
            </a:prstGeom>
            <a:noFill/>
          </p:spPr>
          <p:txBody>
            <a:bodyPr lIns="0" tIns="0" rIns="0" bIns="0" anchor="ctr"/>
            <a:lstStyle/>
            <a:p>
              <a:pPr defTabSz="342908">
                <a:defRPr/>
              </a:pPr>
              <a:r>
                <a:rPr lang="en-US" altLang="en-US" sz="675" dirty="0">
                  <a:solidFill>
                    <a:prstClr val="black">
                      <a:lumMod val="50000"/>
                      <a:lumOff val="50000"/>
                    </a:prstClr>
                  </a:solidFill>
                  <a:latin typeface="Arial" panose="020B0604020202020204" pitchFamily="34" charset="0"/>
                </a:rPr>
                <a:t>Northeast Medical Group, with over </a:t>
              </a:r>
              <a:r>
                <a:rPr lang="en-US" altLang="en-US" sz="675" dirty="0">
                  <a:solidFill>
                    <a:srgbClr val="007377"/>
                  </a:solidFill>
                  <a:latin typeface="Arial" panose="020B0604020202020204" pitchFamily="34" charset="0"/>
                </a:rPr>
                <a:t>1,500 providers</a:t>
              </a:r>
            </a:p>
          </p:txBody>
        </p:sp>
        <p:pic>
          <p:nvPicPr>
            <p:cNvPr id="89142" name="Picture 78">
              <a:extLst>
                <a:ext uri="{FF2B5EF4-FFF2-40B4-BE49-F238E27FC236}">
                  <a16:creationId xmlns:a16="http://schemas.microsoft.com/office/drawing/2014/main" id="{8B4E6490-4050-D04D-F958-37CF1CD58C1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80085" y="5753677"/>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116" name="Group 79">
            <a:extLst>
              <a:ext uri="{FF2B5EF4-FFF2-40B4-BE49-F238E27FC236}">
                <a16:creationId xmlns:a16="http://schemas.microsoft.com/office/drawing/2014/main" id="{A65C6AD8-42F4-AAAE-D822-CE103F8C19A8}"/>
              </a:ext>
            </a:extLst>
          </p:cNvPr>
          <p:cNvGrpSpPr>
            <a:grpSpLocks/>
          </p:cNvGrpSpPr>
          <p:nvPr/>
        </p:nvGrpSpPr>
        <p:grpSpPr bwMode="auto">
          <a:xfrm>
            <a:off x="4014526" y="4730755"/>
            <a:ext cx="103388" cy="102213"/>
            <a:chOff x="3482235" y="1408878"/>
            <a:chExt cx="137160" cy="137160"/>
          </a:xfrm>
        </p:grpSpPr>
        <p:sp>
          <p:nvSpPr>
            <p:cNvPr id="81" name="Oval 80">
              <a:extLst>
                <a:ext uri="{FF2B5EF4-FFF2-40B4-BE49-F238E27FC236}">
                  <a16:creationId xmlns:a16="http://schemas.microsoft.com/office/drawing/2014/main" id="{82DA66BE-8C3C-D2A3-7468-3FD1AA1309F6}"/>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82" name="Oval 81">
              <a:extLst>
                <a:ext uri="{FF2B5EF4-FFF2-40B4-BE49-F238E27FC236}">
                  <a16:creationId xmlns:a16="http://schemas.microsoft.com/office/drawing/2014/main" id="{248A4578-A29E-73E4-E84C-D534E850EF64}"/>
                </a:ext>
              </a:extLst>
            </p:cNvPr>
            <p:cNvSpPr/>
            <p:nvPr/>
          </p:nvSpPr>
          <p:spPr>
            <a:xfrm>
              <a:off x="3505614" y="1432526"/>
              <a:ext cx="90401" cy="91440"/>
            </a:xfrm>
            <a:prstGeom prst="ellipse">
              <a:avLst/>
            </a:prstGeom>
            <a:solidFill>
              <a:srgbClr val="061E39"/>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grpSp>
      <p:cxnSp>
        <p:nvCxnSpPr>
          <p:cNvPr id="83" name="Elbow Connector 82">
            <a:extLst>
              <a:ext uri="{FF2B5EF4-FFF2-40B4-BE49-F238E27FC236}">
                <a16:creationId xmlns:a16="http://schemas.microsoft.com/office/drawing/2014/main" id="{ECAD7EF6-E40E-7D18-650D-410E2FF11DAA}"/>
              </a:ext>
            </a:extLst>
          </p:cNvPr>
          <p:cNvCxnSpPr>
            <a:stCxn id="93" idx="3"/>
            <a:endCxn id="58" idx="2"/>
          </p:cNvCxnSpPr>
          <p:nvPr/>
        </p:nvCxnSpPr>
        <p:spPr>
          <a:xfrm flipV="1">
            <a:off x="3519906" y="4233198"/>
            <a:ext cx="162132" cy="170357"/>
          </a:xfrm>
          <a:prstGeom prst="bentConnector3">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Elbow Connector 83">
            <a:extLst>
              <a:ext uri="{FF2B5EF4-FFF2-40B4-BE49-F238E27FC236}">
                <a16:creationId xmlns:a16="http://schemas.microsoft.com/office/drawing/2014/main" id="{6E9F5719-8A3B-4A40-B4EC-00B7B1EB5DB3}"/>
              </a:ext>
            </a:extLst>
          </p:cNvPr>
          <p:cNvCxnSpPr>
            <a:stCxn id="89" idx="3"/>
            <a:endCxn id="81" idx="2"/>
          </p:cNvCxnSpPr>
          <p:nvPr/>
        </p:nvCxnSpPr>
        <p:spPr>
          <a:xfrm flipV="1">
            <a:off x="3888815" y="4781862"/>
            <a:ext cx="125711" cy="506957"/>
          </a:xfrm>
          <a:prstGeom prst="bentConnector3">
            <a:avLst>
              <a:gd name="adj1" fmla="val 50000"/>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119" name="Group 84">
            <a:extLst>
              <a:ext uri="{FF2B5EF4-FFF2-40B4-BE49-F238E27FC236}">
                <a16:creationId xmlns:a16="http://schemas.microsoft.com/office/drawing/2014/main" id="{AF39F8D3-849C-E0FC-46CC-3BB2BF8EE52A}"/>
              </a:ext>
            </a:extLst>
          </p:cNvPr>
          <p:cNvGrpSpPr>
            <a:grpSpLocks/>
          </p:cNvGrpSpPr>
          <p:nvPr/>
        </p:nvGrpSpPr>
        <p:grpSpPr bwMode="auto">
          <a:xfrm>
            <a:off x="1965555" y="2329324"/>
            <a:ext cx="1533203" cy="274919"/>
            <a:chOff x="1104883" y="1954415"/>
            <a:chExt cx="2045545" cy="365760"/>
          </a:xfrm>
        </p:grpSpPr>
        <p:sp>
          <p:nvSpPr>
            <p:cNvPr id="86" name="TextBox 85">
              <a:extLst>
                <a:ext uri="{FF2B5EF4-FFF2-40B4-BE49-F238E27FC236}">
                  <a16:creationId xmlns:a16="http://schemas.microsoft.com/office/drawing/2014/main" id="{661BE089-DD05-9671-60E0-D1939AB3B731}"/>
                </a:ext>
              </a:extLst>
            </p:cNvPr>
            <p:cNvSpPr txBox="1"/>
            <p:nvPr/>
          </p:nvSpPr>
          <p:spPr>
            <a:xfrm>
              <a:off x="1479507" y="1983743"/>
              <a:ext cx="1670921" cy="307105"/>
            </a:xfrm>
            <a:prstGeom prst="rect">
              <a:avLst/>
            </a:prstGeom>
            <a:solidFill>
              <a:srgbClr val="F2A900"/>
            </a:solidFill>
            <a:effectLst>
              <a:outerShdw blurRad="50800" dist="38100" dir="2700000" algn="tl" rotWithShape="0">
                <a:prstClr val="black">
                  <a:alpha val="40000"/>
                </a:prstClr>
              </a:outerShdw>
            </a:effectLst>
          </p:spPr>
          <p:txBody>
            <a:bodyPr lIns="34290" tIns="34290" rIns="34290" bIns="34290" anchor="ctr">
              <a:spAutoFit/>
            </a:bodyPr>
            <a:lstStyle/>
            <a:p>
              <a:pPr algn="ctr" defTabSz="342908">
                <a:defRPr/>
              </a:pPr>
              <a:r>
                <a:rPr lang="en-US" sz="1050" dirty="0">
                  <a:solidFill>
                    <a:prstClr val="white"/>
                  </a:solidFill>
                  <a:latin typeface="Calibri"/>
                </a:rPr>
                <a:t>31,115 Employees</a:t>
              </a:r>
            </a:p>
          </p:txBody>
        </p:sp>
        <p:pic>
          <p:nvPicPr>
            <p:cNvPr id="89137" name="Picture 86">
              <a:extLst>
                <a:ext uri="{FF2B5EF4-FFF2-40B4-BE49-F238E27FC236}">
                  <a16:creationId xmlns:a16="http://schemas.microsoft.com/office/drawing/2014/main" id="{D22DF3C2-68E0-A472-A909-A68F533E1D1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4883" y="1954415"/>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120" name="Group 87">
            <a:extLst>
              <a:ext uri="{FF2B5EF4-FFF2-40B4-BE49-F238E27FC236}">
                <a16:creationId xmlns:a16="http://schemas.microsoft.com/office/drawing/2014/main" id="{CA28FF6F-FEDF-3FC2-3951-6CE3D4F21232}"/>
              </a:ext>
            </a:extLst>
          </p:cNvPr>
          <p:cNvGrpSpPr>
            <a:grpSpLocks/>
          </p:cNvGrpSpPr>
          <p:nvPr/>
        </p:nvGrpSpPr>
        <p:grpSpPr bwMode="auto">
          <a:xfrm>
            <a:off x="1904463" y="5117287"/>
            <a:ext cx="1984352" cy="431420"/>
            <a:chOff x="714471" y="5103549"/>
            <a:chExt cx="2645624" cy="575668"/>
          </a:xfrm>
        </p:grpSpPr>
        <p:sp>
          <p:nvSpPr>
            <p:cNvPr id="89" name="TextBox 88">
              <a:extLst>
                <a:ext uri="{FF2B5EF4-FFF2-40B4-BE49-F238E27FC236}">
                  <a16:creationId xmlns:a16="http://schemas.microsoft.com/office/drawing/2014/main" id="{A874A26D-7B7D-BB78-AB95-7A613C9ABCA7}"/>
                </a:ext>
              </a:extLst>
            </p:cNvPr>
            <p:cNvSpPr txBox="1"/>
            <p:nvPr/>
          </p:nvSpPr>
          <p:spPr>
            <a:xfrm>
              <a:off x="1258006" y="5178426"/>
              <a:ext cx="2102089" cy="308012"/>
            </a:xfrm>
            <a:prstGeom prst="rect">
              <a:avLst/>
            </a:prstGeom>
            <a:solidFill>
              <a:srgbClr val="061E39"/>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a:solidFill>
                    <a:prstClr val="white"/>
                  </a:solidFill>
                  <a:latin typeface="Calibri"/>
                </a:rPr>
                <a:t>Academic Affiliation</a:t>
              </a:r>
            </a:p>
          </p:txBody>
        </p:sp>
        <p:sp>
          <p:nvSpPr>
            <p:cNvPr id="90" name="TextBox 89">
              <a:extLst>
                <a:ext uri="{FF2B5EF4-FFF2-40B4-BE49-F238E27FC236}">
                  <a16:creationId xmlns:a16="http://schemas.microsoft.com/office/drawing/2014/main" id="{5BC74957-E790-0E82-1A2A-99191F933BC6}"/>
                </a:ext>
              </a:extLst>
            </p:cNvPr>
            <p:cNvSpPr txBox="1"/>
            <p:nvPr/>
          </p:nvSpPr>
          <p:spPr>
            <a:xfrm>
              <a:off x="1258006" y="5540611"/>
              <a:ext cx="2098956" cy="138606"/>
            </a:xfrm>
            <a:prstGeom prst="rect">
              <a:avLst/>
            </a:prstGeom>
            <a:noFill/>
          </p:spPr>
          <p:txBody>
            <a:bodyPr lIns="0" tIns="0" rIns="0" bIns="0" anchor="ctr">
              <a:spAutoFit/>
            </a:bodyPr>
            <a:lstStyle/>
            <a:p>
              <a:pPr algn="r" defTabSz="342908">
                <a:defRPr/>
              </a:pPr>
              <a:r>
                <a:rPr lang="en-US" altLang="en-US" sz="675">
                  <a:solidFill>
                    <a:srgbClr val="061E39"/>
                  </a:solidFill>
                  <a:latin typeface="Arial" panose="020B0604020202020204" pitchFamily="34" charset="0"/>
                </a:rPr>
                <a:t>Yale School of Medicine</a:t>
              </a:r>
              <a:endParaRPr lang="en-US" altLang="en-US" sz="675">
                <a:solidFill>
                  <a:prstClr val="black"/>
                </a:solidFill>
                <a:latin typeface="Arial" panose="020B0604020202020204" pitchFamily="34" charset="0"/>
              </a:endParaRPr>
            </a:p>
          </p:txBody>
        </p:sp>
        <p:pic>
          <p:nvPicPr>
            <p:cNvPr id="89135" name="Picture 90">
              <a:extLst>
                <a:ext uri="{FF2B5EF4-FFF2-40B4-BE49-F238E27FC236}">
                  <a16:creationId xmlns:a16="http://schemas.microsoft.com/office/drawing/2014/main" id="{D24C88ED-0584-8698-21C8-51B29F3A801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471" y="5103549"/>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9121" name="Group 91">
            <a:extLst>
              <a:ext uri="{FF2B5EF4-FFF2-40B4-BE49-F238E27FC236}">
                <a16:creationId xmlns:a16="http://schemas.microsoft.com/office/drawing/2014/main" id="{ED57D384-4577-5E19-D8AF-2DF41B95C812}"/>
              </a:ext>
            </a:extLst>
          </p:cNvPr>
          <p:cNvGrpSpPr>
            <a:grpSpLocks/>
          </p:cNvGrpSpPr>
          <p:nvPr/>
        </p:nvGrpSpPr>
        <p:grpSpPr bwMode="auto">
          <a:xfrm>
            <a:off x="1479160" y="4266682"/>
            <a:ext cx="2040746" cy="518117"/>
            <a:chOff x="475366" y="4091794"/>
            <a:chExt cx="2720622" cy="691813"/>
          </a:xfrm>
        </p:grpSpPr>
        <p:sp>
          <p:nvSpPr>
            <p:cNvPr id="93" name="TextBox 92">
              <a:extLst>
                <a:ext uri="{FF2B5EF4-FFF2-40B4-BE49-F238E27FC236}">
                  <a16:creationId xmlns:a16="http://schemas.microsoft.com/office/drawing/2014/main" id="{3ABB019A-01D2-883B-FEEF-260E580D7DD8}"/>
                </a:ext>
              </a:extLst>
            </p:cNvPr>
            <p:cNvSpPr txBox="1"/>
            <p:nvPr/>
          </p:nvSpPr>
          <p:spPr>
            <a:xfrm>
              <a:off x="920189" y="4120444"/>
              <a:ext cx="2275799" cy="308217"/>
            </a:xfrm>
            <a:prstGeom prst="rect">
              <a:avLst/>
            </a:prstGeom>
            <a:solidFill>
              <a:srgbClr val="00A9E0"/>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dirty="0">
                  <a:solidFill>
                    <a:prstClr val="white"/>
                  </a:solidFill>
                  <a:latin typeface="Calibri"/>
                  <a:ea typeface="Calibri" panose="020F0502020204030204" pitchFamily="34" charset="0"/>
                </a:rPr>
                <a:t>8,034</a:t>
              </a:r>
              <a:r>
                <a:rPr lang="en-US" sz="1050" dirty="0">
                  <a:solidFill>
                    <a:prstClr val="white"/>
                  </a:solidFill>
                  <a:latin typeface="Calibri"/>
                </a:rPr>
                <a:t> Medical Staff</a:t>
              </a:r>
            </a:p>
          </p:txBody>
        </p:sp>
        <p:sp>
          <p:nvSpPr>
            <p:cNvPr id="94" name="TextBox 93">
              <a:extLst>
                <a:ext uri="{FF2B5EF4-FFF2-40B4-BE49-F238E27FC236}">
                  <a16:creationId xmlns:a16="http://schemas.microsoft.com/office/drawing/2014/main" id="{0C1F0617-19E3-4355-FFC1-2B63FE56B3D5}"/>
                </a:ext>
              </a:extLst>
            </p:cNvPr>
            <p:cNvSpPr txBox="1"/>
            <p:nvPr/>
          </p:nvSpPr>
          <p:spPr>
            <a:xfrm>
              <a:off x="956212" y="4325536"/>
              <a:ext cx="2213149" cy="458071"/>
            </a:xfrm>
            <a:prstGeom prst="rect">
              <a:avLst/>
            </a:prstGeom>
            <a:noFill/>
          </p:spPr>
          <p:txBody>
            <a:bodyPr lIns="0" tIns="0" rIns="0" bIns="0" anchor="ctr"/>
            <a:lstStyle/>
            <a:p>
              <a:pPr algn="r" defTabSz="342908">
                <a:defRPr/>
              </a:pPr>
              <a:r>
                <a:rPr lang="en-US" altLang="en-US" sz="675" dirty="0">
                  <a:solidFill>
                    <a:prstClr val="black">
                      <a:lumMod val="50000"/>
                      <a:lumOff val="50000"/>
                    </a:prstClr>
                  </a:solidFill>
                  <a:latin typeface="Arial" panose="020B0604020202020204" pitchFamily="34" charset="0"/>
                </a:rPr>
                <a:t>Includes</a:t>
              </a:r>
              <a:r>
                <a:rPr lang="en-US" altLang="en-US" sz="675" dirty="0">
                  <a:solidFill>
                    <a:prstClr val="black"/>
                  </a:solidFill>
                  <a:latin typeface="Arial" panose="020B0604020202020204" pitchFamily="34" charset="0"/>
                </a:rPr>
                <a:t> </a:t>
              </a:r>
              <a:r>
                <a:rPr lang="en-US" altLang="en-US" sz="675" dirty="0">
                  <a:solidFill>
                    <a:srgbClr val="00A9E0"/>
                  </a:solidFill>
                  <a:latin typeface="Arial" panose="020B0604020202020204" pitchFamily="34" charset="0"/>
                </a:rPr>
                <a:t>1,520 Residents and Fellows</a:t>
              </a:r>
            </a:p>
          </p:txBody>
        </p:sp>
        <p:pic>
          <p:nvPicPr>
            <p:cNvPr id="89132" name="Picture 94">
              <a:extLst>
                <a:ext uri="{FF2B5EF4-FFF2-40B4-BE49-F238E27FC236}">
                  <a16:creationId xmlns:a16="http://schemas.microsoft.com/office/drawing/2014/main" id="{D59C4616-3D83-B7CF-D646-7D48FBED03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5366" y="4091794"/>
              <a:ext cx="36576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6" name="Elbow Connector 39">
            <a:extLst>
              <a:ext uri="{FF2B5EF4-FFF2-40B4-BE49-F238E27FC236}">
                <a16:creationId xmlns:a16="http://schemas.microsoft.com/office/drawing/2014/main" id="{2183BA7B-0270-4C84-C907-AD4C2B9D47BC}"/>
              </a:ext>
            </a:extLst>
          </p:cNvPr>
          <p:cNvCxnSpPr>
            <a:endCxn id="98" idx="6"/>
          </p:cNvCxnSpPr>
          <p:nvPr/>
        </p:nvCxnSpPr>
        <p:spPr>
          <a:xfrm rot="10800000" flipV="1">
            <a:off x="5770953" y="3535914"/>
            <a:ext cx="249072" cy="196203"/>
          </a:xfrm>
          <a:prstGeom prst="bentConnector3">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nvGrpSpPr>
          <p:cNvPr id="89123" name="Group 96">
            <a:extLst>
              <a:ext uri="{FF2B5EF4-FFF2-40B4-BE49-F238E27FC236}">
                <a16:creationId xmlns:a16="http://schemas.microsoft.com/office/drawing/2014/main" id="{2DF66FE4-05FF-3FA3-AEF3-636B8F08D397}"/>
              </a:ext>
            </a:extLst>
          </p:cNvPr>
          <p:cNvGrpSpPr>
            <a:grpSpLocks/>
          </p:cNvGrpSpPr>
          <p:nvPr/>
        </p:nvGrpSpPr>
        <p:grpSpPr bwMode="auto">
          <a:xfrm>
            <a:off x="5668740" y="3680423"/>
            <a:ext cx="102213" cy="103388"/>
            <a:chOff x="3482235" y="1408878"/>
            <a:chExt cx="137160" cy="137160"/>
          </a:xfrm>
        </p:grpSpPr>
        <p:sp>
          <p:nvSpPr>
            <p:cNvPr id="98" name="Oval 97">
              <a:extLst>
                <a:ext uri="{FF2B5EF4-FFF2-40B4-BE49-F238E27FC236}">
                  <a16:creationId xmlns:a16="http://schemas.microsoft.com/office/drawing/2014/main" id="{B890638C-CD9E-6011-6435-38E4A0BCDC0F}"/>
                </a:ext>
              </a:extLst>
            </p:cNvPr>
            <p:cNvSpPr/>
            <p:nvPr/>
          </p:nvSpPr>
          <p:spPr>
            <a:xfrm>
              <a:off x="3482235" y="1408878"/>
              <a:ext cx="137160" cy="137160"/>
            </a:xfrm>
            <a:prstGeom prst="ellipse">
              <a:avLst/>
            </a:prstGeom>
            <a:solidFill>
              <a:schemeClr val="bg1"/>
            </a:solidFill>
            <a:ln w="3175">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a:solidFill>
                  <a:prstClr val="white"/>
                </a:solidFill>
                <a:latin typeface="Calibri"/>
              </a:endParaRPr>
            </a:p>
          </p:txBody>
        </p:sp>
        <p:sp>
          <p:nvSpPr>
            <p:cNvPr id="99" name="Oval 98">
              <a:extLst>
                <a:ext uri="{FF2B5EF4-FFF2-40B4-BE49-F238E27FC236}">
                  <a16:creationId xmlns:a16="http://schemas.microsoft.com/office/drawing/2014/main" id="{59670645-C244-10CC-BADD-38F597EF91B1}"/>
                </a:ext>
              </a:extLst>
            </p:cNvPr>
            <p:cNvSpPr/>
            <p:nvPr/>
          </p:nvSpPr>
          <p:spPr>
            <a:xfrm>
              <a:off x="3505883" y="1432257"/>
              <a:ext cx="91440" cy="90401"/>
            </a:xfrm>
            <a:prstGeom prst="ellipse">
              <a:avLst/>
            </a:prstGeom>
            <a:solidFill>
              <a:srgbClr val="FF000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42908">
                <a:defRPr/>
              </a:pPr>
              <a:endParaRPr lang="en-US" sz="1350" dirty="0">
                <a:solidFill>
                  <a:prstClr val="white"/>
                </a:solidFill>
                <a:latin typeface="Calibri"/>
              </a:endParaRPr>
            </a:p>
          </p:txBody>
        </p:sp>
      </p:grpSp>
      <p:grpSp>
        <p:nvGrpSpPr>
          <p:cNvPr id="89124" name="Group 102">
            <a:extLst>
              <a:ext uri="{FF2B5EF4-FFF2-40B4-BE49-F238E27FC236}">
                <a16:creationId xmlns:a16="http://schemas.microsoft.com/office/drawing/2014/main" id="{8B0E6B28-5015-3635-21A0-66BE457CFC5D}"/>
              </a:ext>
            </a:extLst>
          </p:cNvPr>
          <p:cNvGrpSpPr>
            <a:grpSpLocks/>
          </p:cNvGrpSpPr>
          <p:nvPr/>
        </p:nvGrpSpPr>
        <p:grpSpPr bwMode="auto">
          <a:xfrm>
            <a:off x="5961282" y="3415802"/>
            <a:ext cx="1750554" cy="235253"/>
            <a:chOff x="7948773" y="3410636"/>
            <a:chExt cx="2333499" cy="314041"/>
          </a:xfrm>
        </p:grpSpPr>
        <p:sp>
          <p:nvSpPr>
            <p:cNvPr id="6" name="TextBox 5">
              <a:extLst>
                <a:ext uri="{FF2B5EF4-FFF2-40B4-BE49-F238E27FC236}">
                  <a16:creationId xmlns:a16="http://schemas.microsoft.com/office/drawing/2014/main" id="{8730822F-03E1-5BE8-00CB-8F2A09DDBF07}"/>
                </a:ext>
              </a:extLst>
            </p:cNvPr>
            <p:cNvSpPr txBox="1"/>
            <p:nvPr/>
          </p:nvSpPr>
          <p:spPr>
            <a:xfrm>
              <a:off x="7948773" y="3410636"/>
              <a:ext cx="1916915" cy="308139"/>
            </a:xfrm>
            <a:prstGeom prst="rect">
              <a:avLst/>
            </a:prstGeom>
            <a:solidFill>
              <a:srgbClr val="FF0000"/>
            </a:solidFill>
            <a:effectLst>
              <a:outerShdw blurRad="76200" dist="12700" dir="2700000" sy="-23000" kx="-800400" algn="bl" rotWithShape="0">
                <a:prstClr val="black">
                  <a:alpha val="20000"/>
                </a:prstClr>
              </a:outerShdw>
            </a:effectLst>
          </p:spPr>
          <p:txBody>
            <a:bodyPr lIns="34290" tIns="34290" rIns="34290" bIns="34290" anchor="ctr">
              <a:spAutoFit/>
            </a:bodyPr>
            <a:lstStyle/>
            <a:p>
              <a:pPr algn="ctr" defTabSz="342908">
                <a:defRPr/>
              </a:pPr>
              <a:r>
                <a:rPr lang="en-US" sz="1050" dirty="0">
                  <a:solidFill>
                    <a:prstClr val="white"/>
                  </a:solidFill>
                  <a:latin typeface="Calibri"/>
                </a:rPr>
                <a:t>23 Urgent Care Locations</a:t>
              </a:r>
            </a:p>
          </p:txBody>
        </p:sp>
        <p:pic>
          <p:nvPicPr>
            <p:cNvPr id="89127" name="Graphic 101">
              <a:extLst>
                <a:ext uri="{FF2B5EF4-FFF2-40B4-BE49-F238E27FC236}">
                  <a16:creationId xmlns:a16="http://schemas.microsoft.com/office/drawing/2014/main" id="{9F40FCF6-2F1C-5D29-D939-2DC1AE586A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28104" t="14816" r="27730" b="17316"/>
            <a:stretch>
              <a:fillRect/>
            </a:stretch>
          </p:blipFill>
          <p:spPr bwMode="auto">
            <a:xfrm>
              <a:off x="9925200" y="3415714"/>
              <a:ext cx="357072" cy="3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8B73E50F-3519-3913-35EB-5F6AD861DA5C}"/>
              </a:ext>
            </a:extLst>
          </p:cNvPr>
          <p:cNvSpPr txBox="1">
            <a:spLocks/>
          </p:cNvSpPr>
          <p:nvPr/>
        </p:nvSpPr>
        <p:spPr>
          <a:xfrm>
            <a:off x="285494" y="5624829"/>
            <a:ext cx="347761" cy="273745"/>
          </a:xfrm>
          <a:prstGeom prst="rect">
            <a:avLst/>
          </a:prstGeom>
        </p:spPr>
        <p:txBody>
          <a:bodyPr anchor="ctr"/>
          <a:lstStyle>
            <a:defPPr>
              <a:defRPr lang="en-US"/>
            </a:defPPr>
            <a:lvl1pPr algn="l" rtl="0" eaLnBrk="0" fontAlgn="base" hangingPunct="0">
              <a:spcBef>
                <a:spcPct val="0"/>
              </a:spcBef>
              <a:spcAft>
                <a:spcPct val="0"/>
              </a:spcAft>
              <a:defRPr sz="1013" kern="1200">
                <a:solidFill>
                  <a:schemeClr val="tx1">
                    <a:tint val="75000"/>
                  </a:schemeClr>
                </a:solidFill>
                <a:latin typeface="Times New Roman" panose="02020603050405020304" pitchFamily="18" charset="0"/>
                <a:ea typeface="+mn-ea"/>
                <a:cs typeface="+mn-cs"/>
              </a:defRPr>
            </a:lvl1pPr>
            <a:lvl2pPr marL="471488" indent="-14288"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2pPr>
            <a:lvl3pPr marL="944563" indent="-30163"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3pPr>
            <a:lvl4pPr marL="1416050" indent="-44450"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4pPr>
            <a:lvl5pPr marL="1889125" indent="-60325" algn="l" rtl="0" eaLnBrk="0" fontAlgn="base" hangingPunct="0">
              <a:spcBef>
                <a:spcPct val="0"/>
              </a:spcBef>
              <a:spcAft>
                <a:spcPct val="0"/>
              </a:spcAft>
              <a:defRPr sz="2500" kern="1200">
                <a:solidFill>
                  <a:schemeClr val="tx1"/>
                </a:solidFill>
                <a:latin typeface="Times New Roman" panose="02020603050405020304" pitchFamily="18" charset="0"/>
                <a:ea typeface="+mn-ea"/>
                <a:cs typeface="+mn-cs"/>
              </a:defRPr>
            </a:lvl5pPr>
            <a:lvl6pPr marL="2286000" algn="l" defTabSz="914400" rtl="0" eaLnBrk="1" latinLnBrk="0" hangingPunct="1">
              <a:defRPr sz="2500" kern="1200">
                <a:solidFill>
                  <a:schemeClr val="tx1"/>
                </a:solidFill>
                <a:latin typeface="Times New Roman" panose="02020603050405020304" pitchFamily="18" charset="0"/>
                <a:ea typeface="+mn-ea"/>
                <a:cs typeface="+mn-cs"/>
              </a:defRPr>
            </a:lvl6pPr>
            <a:lvl7pPr marL="2743200" algn="l" defTabSz="914400" rtl="0" eaLnBrk="1" latinLnBrk="0" hangingPunct="1">
              <a:defRPr sz="2500" kern="1200">
                <a:solidFill>
                  <a:schemeClr val="tx1"/>
                </a:solidFill>
                <a:latin typeface="Times New Roman" panose="02020603050405020304" pitchFamily="18" charset="0"/>
                <a:ea typeface="+mn-ea"/>
                <a:cs typeface="+mn-cs"/>
              </a:defRPr>
            </a:lvl7pPr>
            <a:lvl8pPr marL="3200400" algn="l" defTabSz="914400" rtl="0" eaLnBrk="1" latinLnBrk="0" hangingPunct="1">
              <a:defRPr sz="2500" kern="1200">
                <a:solidFill>
                  <a:schemeClr val="tx1"/>
                </a:solidFill>
                <a:latin typeface="Times New Roman" panose="02020603050405020304" pitchFamily="18" charset="0"/>
                <a:ea typeface="+mn-ea"/>
                <a:cs typeface="+mn-cs"/>
              </a:defRPr>
            </a:lvl8pPr>
            <a:lvl9pPr marL="3657600" algn="l" defTabSz="914400" rtl="0" eaLnBrk="1" latinLnBrk="0" hangingPunct="1">
              <a:defRPr sz="2500" kern="1200">
                <a:solidFill>
                  <a:schemeClr val="tx1"/>
                </a:solidFill>
                <a:latin typeface="Times New Roman" panose="02020603050405020304" pitchFamily="18" charset="0"/>
                <a:ea typeface="+mn-ea"/>
                <a:cs typeface="+mn-cs"/>
              </a:defRPr>
            </a:lvl9pPr>
          </a:lstStyle>
          <a:p>
            <a:pPr defTabSz="342908" eaLnBrk="1" fontAlgn="auto" hangingPunct="1">
              <a:spcBef>
                <a:spcPts val="0"/>
              </a:spcBef>
              <a:spcAft>
                <a:spcPts val="0"/>
              </a:spcAft>
              <a:defRPr/>
            </a:pPr>
            <a:fld id="{44E7409D-D92F-4F7A-9B43-29CF36F5C0D9}" type="slidenum">
              <a:rPr lang="en-US" sz="750">
                <a:solidFill>
                  <a:srgbClr val="3F3F3F">
                    <a:tint val="75000"/>
                  </a:srgbClr>
                </a:solidFill>
                <a:latin typeface="Arial" panose="020B0604020202020204"/>
              </a:rPr>
              <a:pPr defTabSz="342908" eaLnBrk="1" fontAlgn="auto" hangingPunct="1">
                <a:spcBef>
                  <a:spcPts val="0"/>
                </a:spcBef>
                <a:spcAft>
                  <a:spcPts val="0"/>
                </a:spcAft>
                <a:defRPr/>
              </a:pPr>
              <a:t>7</a:t>
            </a:fld>
            <a:endParaRPr lang="en-US" sz="750" dirty="0">
              <a:solidFill>
                <a:srgbClr val="3F3F3F">
                  <a:tint val="75000"/>
                </a:srgbClr>
              </a:solidFill>
              <a:latin typeface="Arial" panose="020B0604020202020204"/>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4" descr="A map of the state of maine&#10;&#10;Description automatically generated">
            <a:extLst>
              <a:ext uri="{FF2B5EF4-FFF2-40B4-BE49-F238E27FC236}">
                <a16:creationId xmlns:a16="http://schemas.microsoft.com/office/drawing/2014/main" id="{A09C3DB1-EB43-3F1F-B216-77F7CDD2E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481" y="1271404"/>
            <a:ext cx="7948332" cy="49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Title 1">
            <a:extLst>
              <a:ext uri="{FF2B5EF4-FFF2-40B4-BE49-F238E27FC236}">
                <a16:creationId xmlns:a16="http://schemas.microsoft.com/office/drawing/2014/main" id="{3B7FBD7D-F883-D66D-F3F0-BBC6BE9CA455}"/>
              </a:ext>
            </a:extLst>
          </p:cNvPr>
          <p:cNvSpPr>
            <a:spLocks noGrp="1" noChangeArrowheads="1"/>
          </p:cNvSpPr>
          <p:nvPr>
            <p:ph type="title"/>
          </p:nvPr>
        </p:nvSpPr>
        <p:spPr/>
        <p:txBody>
          <a:bodyPr/>
          <a:lstStyle/>
          <a:p>
            <a:pPr eaLnBrk="1" hangingPunct="1"/>
            <a:r>
              <a:rPr lang="en-US" altLang="en-US" sz="2800" dirty="0">
                <a:latin typeface="Arial" panose="020B0604020202020204" pitchFamily="34" charset="0"/>
              </a:rPr>
              <a:t>YNHHS</a:t>
            </a:r>
            <a:r>
              <a:rPr lang="en-US" altLang="en-US" dirty="0">
                <a:latin typeface="Arial" panose="020B0604020202020204" pitchFamily="34" charset="0"/>
              </a:rPr>
              <a:t> / Throughout Our Communities</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FF0E5F-27D6-BA50-72A9-7795AABA471D}"/>
              </a:ext>
            </a:extLst>
          </p:cNvPr>
          <p:cNvSpPr/>
          <p:nvPr/>
        </p:nvSpPr>
        <p:spPr>
          <a:xfrm>
            <a:off x="1" y="857214"/>
            <a:ext cx="9144000" cy="5143573"/>
          </a:xfrm>
          <a:prstGeom prst="rect">
            <a:avLst/>
          </a:prstGeom>
          <a:solidFill>
            <a:srgbClr val="003A7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76747" eaLnBrk="0" fontAlgn="base" hangingPunct="0">
              <a:spcBef>
                <a:spcPct val="0"/>
              </a:spcBef>
              <a:spcAft>
                <a:spcPct val="0"/>
              </a:spcAft>
              <a:defRPr/>
            </a:pPr>
            <a:endParaRPr lang="en-US" sz="1875" dirty="0">
              <a:solidFill>
                <a:prstClr val="white"/>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8C694CE-36C5-9E11-E82A-0F29AF5F9E58}"/>
              </a:ext>
            </a:extLst>
          </p:cNvPr>
          <p:cNvSpPr/>
          <p:nvPr/>
        </p:nvSpPr>
        <p:spPr>
          <a:xfrm>
            <a:off x="-22323" y="2465609"/>
            <a:ext cx="9188645" cy="3113401"/>
          </a:xfrm>
          <a:prstGeom prst="rect">
            <a:avLst/>
          </a:prstGeom>
          <a:solidFill>
            <a:srgbClr val="00A9E0"/>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76747" eaLnBrk="0" fontAlgn="base" hangingPunct="0">
              <a:spcBef>
                <a:spcPct val="0"/>
              </a:spcBef>
              <a:spcAft>
                <a:spcPct val="0"/>
              </a:spcAft>
              <a:defRPr/>
            </a:pPr>
            <a:endParaRPr lang="en-US" sz="1875" dirty="0">
              <a:solidFill>
                <a:prstClr val="white"/>
              </a:solidFill>
              <a:latin typeface="Calibri"/>
            </a:endParaRPr>
          </a:p>
        </p:txBody>
      </p:sp>
      <p:sp>
        <p:nvSpPr>
          <p:cNvPr id="19" name="Rectangle 18">
            <a:extLst>
              <a:ext uri="{FF2B5EF4-FFF2-40B4-BE49-F238E27FC236}">
                <a16:creationId xmlns:a16="http://schemas.microsoft.com/office/drawing/2014/main" id="{F27BA6D8-C75C-08AC-4EC4-2F819185EB23}"/>
              </a:ext>
            </a:extLst>
          </p:cNvPr>
          <p:cNvSpPr/>
          <p:nvPr/>
        </p:nvSpPr>
        <p:spPr>
          <a:xfrm>
            <a:off x="1" y="1593856"/>
            <a:ext cx="9144000" cy="553998"/>
          </a:xfrm>
          <a:prstGeom prst="rect">
            <a:avLst/>
          </a:prstGeom>
        </p:spPr>
        <p:txBody>
          <a:bodyPr>
            <a:spAutoFit/>
          </a:bodyPr>
          <a:lstStyle/>
          <a:p>
            <a:pPr algn="ctr" defTabSz="676747" eaLnBrk="0" fontAlgn="base" hangingPunct="0">
              <a:spcBef>
                <a:spcPct val="0"/>
              </a:spcBef>
              <a:spcAft>
                <a:spcPts val="600"/>
              </a:spcAft>
              <a:defRPr/>
            </a:pPr>
            <a:r>
              <a:rPr lang="en-US" sz="3000" dirty="0">
                <a:solidFill>
                  <a:prstClr val="white"/>
                </a:solidFill>
                <a:latin typeface="Arial" panose="020B0604020202020204" pitchFamily="34" charset="0"/>
                <a:ea typeface="Calibri" panose="020F0502020204030204" pitchFamily="34" charset="0"/>
                <a:cs typeface="Arial" panose="020B0604020202020204" pitchFamily="34" charset="0"/>
              </a:rPr>
              <a:t>Employer of Choice &amp; Provider of Choice</a:t>
            </a:r>
          </a:p>
        </p:txBody>
      </p:sp>
      <p:pic>
        <p:nvPicPr>
          <p:cNvPr id="94213" name="Picture 22" descr="Image result for american nurses logo">
            <a:extLst>
              <a:ext uri="{FF2B5EF4-FFF2-40B4-BE49-F238E27FC236}">
                <a16:creationId xmlns:a16="http://schemas.microsoft.com/office/drawing/2014/main" id="{89822F87-EC28-787A-FE52-97AC0235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379" y="2826293"/>
            <a:ext cx="1020960" cy="85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2" descr="Hunterdon Health Earns “LGBTQ+ Healthcare Equality High Performer ...">
            <a:extLst>
              <a:ext uri="{FF2B5EF4-FFF2-40B4-BE49-F238E27FC236}">
                <a16:creationId xmlns:a16="http://schemas.microsoft.com/office/drawing/2014/main" id="{64064354-0D5F-3F8D-9434-12ECB5CB61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602"/>
          <a:stretch>
            <a:fillRect/>
          </a:stretch>
        </p:blipFill>
        <p:spPr bwMode="auto">
          <a:xfrm>
            <a:off x="2656378" y="4099851"/>
            <a:ext cx="1029185" cy="97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6" descr="A gold and blue sign with black text&#10;&#10;Description automatically generated">
            <a:extLst>
              <a:ext uri="{FF2B5EF4-FFF2-40B4-BE49-F238E27FC236}">
                <a16:creationId xmlns:a16="http://schemas.microsoft.com/office/drawing/2014/main" id="{A05C9901-6CCA-0945-EECB-65A4389F4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705" y="2823943"/>
            <a:ext cx="965742" cy="10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6" name="Picture 8" descr="A gold sign with blue and red text&#10;&#10;Description automatically generated">
            <a:extLst>
              <a:ext uri="{FF2B5EF4-FFF2-40B4-BE49-F238E27FC236}">
                <a16:creationId xmlns:a16="http://schemas.microsoft.com/office/drawing/2014/main" id="{B9091AE9-69C5-8832-0D2B-EC89B72844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6160" y="2823943"/>
            <a:ext cx="835331" cy="10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7" name="Picture 2" descr="A black and white sign with white text&#10;&#10;Description automatically generated">
            <a:extLst>
              <a:ext uri="{FF2B5EF4-FFF2-40B4-BE49-F238E27FC236}">
                <a16:creationId xmlns:a16="http://schemas.microsoft.com/office/drawing/2014/main" id="{2514AFBE-52FD-DB29-C8EA-D1E5A6549F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3296" y="4193840"/>
            <a:ext cx="1029185" cy="63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4" descr="A person in a white coat on a magazine cover&#10;&#10;Description automatically generated">
            <a:extLst>
              <a:ext uri="{FF2B5EF4-FFF2-40B4-BE49-F238E27FC236}">
                <a16:creationId xmlns:a16="http://schemas.microsoft.com/office/drawing/2014/main" id="{EE727638-7F0D-45F6-AFC6-410FC157B0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1700" y="4055205"/>
            <a:ext cx="851780" cy="10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9" name="Picture 13" descr="A white rectangular sign with black text">
            <a:extLst>
              <a:ext uri="{FF2B5EF4-FFF2-40B4-BE49-F238E27FC236}">
                <a16:creationId xmlns:a16="http://schemas.microsoft.com/office/drawing/2014/main" id="{5D17D22B-2D25-6E5E-6332-BEDECA80C6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b="19305"/>
          <a:stretch>
            <a:fillRect/>
          </a:stretch>
        </p:blipFill>
        <p:spPr bwMode="auto">
          <a:xfrm>
            <a:off x="4207204" y="2823943"/>
            <a:ext cx="730768" cy="102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0" name="Picture 16" descr="A close-up of a logo&#10;&#10;Description automatically generated">
            <a:extLst>
              <a:ext uri="{FF2B5EF4-FFF2-40B4-BE49-F238E27FC236}">
                <a16:creationId xmlns:a16="http://schemas.microsoft.com/office/drawing/2014/main" id="{CBC7A778-30D5-D08E-1629-900465AD9A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50214" y="4185616"/>
            <a:ext cx="1029185" cy="716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1" name="Picture 24" descr="A close-up of a logo&#10;&#10;Description automatically generated">
            <a:extLst>
              <a:ext uri="{FF2B5EF4-FFF2-40B4-BE49-F238E27FC236}">
                <a16:creationId xmlns:a16="http://schemas.microsoft.com/office/drawing/2014/main" id="{5E20DEB6-BB87-10D3-6B95-9150DFF768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8635" r="9715"/>
          <a:stretch>
            <a:fillRect/>
          </a:stretch>
        </p:blipFill>
        <p:spPr bwMode="auto">
          <a:xfrm>
            <a:off x="6847132" y="4180917"/>
            <a:ext cx="1029185" cy="659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22" name="Picture 27" descr="A blue and white rectangular sign with white text&#10;&#10;Description automatically generated">
            <a:extLst>
              <a:ext uri="{FF2B5EF4-FFF2-40B4-BE49-F238E27FC236}">
                <a16:creationId xmlns:a16="http://schemas.microsoft.com/office/drawing/2014/main" id="{A796C012-678E-B229-634F-5053DF4B1C9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63275" y="2822769"/>
            <a:ext cx="878801" cy="102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ynhhs_ITS.pptx" id="{74F63E65-0D70-44B3-806D-EC3EFF1CED45}" vid="{8CC6F472-AF60-4750-AA8A-AF17E18415E0}"/>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ynhhs_ITS.pptx" id="{74F63E65-0D70-44B3-806D-EC3EFF1CED45}" vid="{8CC6F472-AF60-4750-AA8A-AF17E18415E0}"/>
    </a:ext>
  </a:ext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ynhhs_ITS.pptx" id="{74F63E65-0D70-44B3-806D-EC3EFF1CED45}" vid="{8CC6F472-AF60-4750-AA8A-AF17E18415E0}"/>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_ynhhs_ITS.pptx" id="{74F63E65-0D70-44B3-806D-EC3EFF1CED45}" vid="{8CC6F472-AF60-4750-AA8A-AF17E18415E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cc9c93-e6a7-4d89-8cea-dbd974a10e01" xsi:nil="true"/>
    <_ip_UnifiedCompliancePolicyUIAction xmlns="http://schemas.microsoft.com/sharepoint/v3" xsi:nil="true"/>
    <lcf76f155ced4ddcb4097134ff3c332f xmlns="701ef327-6823-40e4-b468-2e52b31c91b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D46EC6442B76B429D0E78E08124B8D0" ma:contentTypeVersion="15" ma:contentTypeDescription="Create a new document." ma:contentTypeScope="" ma:versionID="96457ef2e077d16cd09ed0437959c787">
  <xsd:schema xmlns:xsd="http://www.w3.org/2001/XMLSchema" xmlns:xs="http://www.w3.org/2001/XMLSchema" xmlns:p="http://schemas.microsoft.com/office/2006/metadata/properties" xmlns:ns1="http://schemas.microsoft.com/sharepoint/v3" xmlns:ns2="701ef327-6823-40e4-b468-2e52b31c91b9" xmlns:ns3="f6cc9c93-e6a7-4d89-8cea-dbd974a10e01" targetNamespace="http://schemas.microsoft.com/office/2006/metadata/properties" ma:root="true" ma:fieldsID="84f6c6cb8d168e5ee98bb80ae5aac59b" ns1:_="" ns2:_="" ns3:_="">
    <xsd:import namespace="http://schemas.microsoft.com/sharepoint/v3"/>
    <xsd:import namespace="701ef327-6823-40e4-b468-2e52b31c91b9"/>
    <xsd:import namespace="f6cc9c93-e6a7-4d89-8cea-dbd974a10e01"/>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1ef327-6823-40e4-b468-2e52b31c91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59f79c7-a6ce-420a-a6c6-fb02807ea9ea"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cc9c93-e6a7-4d89-8cea-dbd974a10e0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12bc70e-d9ef-44f5-8df5-3116446effa5}" ma:internalName="TaxCatchAll" ma:showField="CatchAllData" ma:web="f6cc9c93-e6a7-4d89-8cea-dbd974a10e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0C4FD6-1710-48C4-934D-2812B3A94E7D}">
  <ds:schemaRefs>
    <ds:schemaRef ds:uri="701ef327-6823-40e4-b468-2e52b31c91b9"/>
    <ds:schemaRef ds:uri="f6cc9c93-e6a7-4d89-8cea-dbd974a10e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CD20F1D3-3F3F-419A-BE69-9CA252D185DE}">
  <ds:schemaRefs>
    <ds:schemaRef ds:uri="http://schemas.microsoft.com/sharepoint/v3/contenttype/forms"/>
  </ds:schemaRefs>
</ds:datastoreItem>
</file>

<file path=customXml/itemProps3.xml><?xml version="1.0" encoding="utf-8"?>
<ds:datastoreItem xmlns:ds="http://schemas.openxmlformats.org/officeDocument/2006/customXml" ds:itemID="{257B6CD5-4C7D-4393-8A1E-BEDF57ECE038}">
  <ds:schemaRefs>
    <ds:schemaRef ds:uri="701ef327-6823-40e4-b468-2e52b31c91b9"/>
    <ds:schemaRef ds:uri="f6cc9c93-e6a7-4d89-8cea-dbd974a10e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f9d51b4-0eed-4aff-8425-4bbad5d656ab}" enabled="0" method="" siteId="{cf9d51b4-0eed-4aff-8425-4bbad5d656ab}" removed="1"/>
</clbl:labelList>
</file>

<file path=docProps/app.xml><?xml version="1.0" encoding="utf-8"?>
<Properties xmlns="http://schemas.openxmlformats.org/officeDocument/2006/extended-properties" xmlns:vt="http://schemas.openxmlformats.org/officeDocument/2006/docPropsVTypes">
  <Template>blank</Template>
  <TotalTime>2802</TotalTime>
  <Words>3021</Words>
  <Application>Microsoft Office PowerPoint</Application>
  <PresentationFormat>On-screen Show (4:3)</PresentationFormat>
  <Paragraphs>541</Paragraphs>
  <Slides>41</Slides>
  <Notes>14</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41</vt:i4>
      </vt:variant>
    </vt:vector>
  </HeadingPairs>
  <TitlesOfParts>
    <vt:vector size="57" baseType="lpstr">
      <vt:lpstr>Yu Gothic</vt:lpstr>
      <vt:lpstr>Aptos</vt:lpstr>
      <vt:lpstr>Arial</vt:lpstr>
      <vt:lpstr>Arial Black</vt:lpstr>
      <vt:lpstr>Calibri</vt:lpstr>
      <vt:lpstr>Calibri Light</vt:lpstr>
      <vt:lpstr>Courier New</vt:lpstr>
      <vt:lpstr>Segoe UI Semilight</vt:lpstr>
      <vt:lpstr>Times New Roman</vt:lpstr>
      <vt:lpstr>Wingdings</vt:lpstr>
      <vt:lpstr>Office Theme</vt:lpstr>
      <vt:lpstr>1_Office Theme</vt:lpstr>
      <vt:lpstr>3_Office Theme</vt:lpstr>
      <vt:lpstr>2_Office Theme</vt:lpstr>
      <vt:lpstr>14_Office Theme</vt:lpstr>
      <vt:lpstr>4_Office Theme</vt:lpstr>
      <vt:lpstr>PowerPoint Presentation</vt:lpstr>
      <vt:lpstr>Disclosures</vt:lpstr>
      <vt:lpstr>Learning Objectives</vt:lpstr>
      <vt:lpstr>Agenda</vt:lpstr>
      <vt:lpstr>PowerPoint Presentation</vt:lpstr>
      <vt:lpstr>Yale New Haven Health Our Healthcare System &amp; Vision for Future</vt:lpstr>
      <vt:lpstr>Yale New Haven Health / Snapshot (FY 2024)</vt:lpstr>
      <vt:lpstr>YNHHS / Throughout Our Communities</vt:lpstr>
      <vt:lpstr>PowerPoint Presentation</vt:lpstr>
      <vt:lpstr>Getting Started (Proof of Concept)</vt:lpstr>
      <vt:lpstr>Getting Started (Proof of Concept)</vt:lpstr>
      <vt:lpstr>Getting Started – Initial Lessons</vt:lpstr>
      <vt:lpstr>Getting Started – Initial Lessons</vt:lpstr>
      <vt:lpstr>Setting the Foundation</vt:lpstr>
      <vt:lpstr>Clinical Care Redesign: Virtual Nursing</vt:lpstr>
      <vt:lpstr>Our Top Goals</vt:lpstr>
      <vt:lpstr>Virtual Care Infrastructure:</vt:lpstr>
      <vt:lpstr>Virtual Care Platform: Strategy and Objectives</vt:lpstr>
      <vt:lpstr>Vision for Inpatient Virtual Care Model</vt:lpstr>
      <vt:lpstr>Virtual Care Model Journey Timeline</vt:lpstr>
      <vt:lpstr>Setting up for success – Virtual Nursing</vt:lpstr>
      <vt:lpstr>Technology Decision Points</vt:lpstr>
      <vt:lpstr>PowerPoint Presentation</vt:lpstr>
      <vt:lpstr>Roles and Responsibilities</vt:lpstr>
      <vt:lpstr>Governance Structure for Virtual Nursing Initiative</vt:lpstr>
      <vt:lpstr>Workflow Operations:</vt:lpstr>
      <vt:lpstr>Admissions &amp; Discharge focus</vt:lpstr>
      <vt:lpstr>Day in the Life - Virtual Nurse</vt:lpstr>
      <vt:lpstr>Virtual Nursing Staffing Models – Current State</vt:lpstr>
      <vt:lpstr>Virtual Care Playbook</vt:lpstr>
      <vt:lpstr>Metrics &amp; Next Steps</vt:lpstr>
      <vt:lpstr>Measuring Success | Setting the Stage for Virtual Care</vt:lpstr>
      <vt:lpstr>Results (Fiscal Year to Date)</vt:lpstr>
      <vt:lpstr>Utilization:</vt:lpstr>
      <vt:lpstr>Patient Story + Feedback</vt:lpstr>
      <vt:lpstr>Future State – Care Transformation Model</vt:lpstr>
      <vt:lpstr>Virtual Care Value Drivers</vt:lpstr>
      <vt:lpstr>Virtual Care Hub</vt:lpstr>
      <vt:lpstr>Lessons Learned</vt:lpstr>
      <vt:lpstr>Quote from HIMSS     </vt:lpstr>
      <vt:lpstr>Discussion</vt:lpstr>
    </vt:vector>
  </TitlesOfParts>
  <Company>Yale New Haven Health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Flaherty, James</dc:creator>
  <cp:lastModifiedBy>Hutchins, Leslie</cp:lastModifiedBy>
  <cp:revision>55</cp:revision>
  <dcterms:created xsi:type="dcterms:W3CDTF">2025-03-27T19:34:56Z</dcterms:created>
  <dcterms:modified xsi:type="dcterms:W3CDTF">2025-05-28T17:34:51Z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0x010100FD46EC6442B76B429D0E78E08124B8D0</vt:lpwstr>
  </property>
  <property fmtid="{D5CDD505-2E9C-101B-9397-08002B2CF9AE}" pid="3" name="MediaServiceImageTags">
    <vt:lpwstr/>
  </property>
</Properties>
</file>