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xml" ContentType="application/inkml+xml"/>
  <Override PartName="/ppt/ink/ink2.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 id="2147483679" r:id="rId3"/>
  </p:sldMasterIdLst>
  <p:notesMasterIdLst>
    <p:notesMasterId r:id="rId43"/>
  </p:notesMasterIdLst>
  <p:sldIdLst>
    <p:sldId id="256" r:id="rId4"/>
    <p:sldId id="258" r:id="rId5"/>
    <p:sldId id="259" r:id="rId6"/>
    <p:sldId id="321" r:id="rId7"/>
    <p:sldId id="270" r:id="rId8"/>
    <p:sldId id="361" r:id="rId9"/>
    <p:sldId id="277" r:id="rId10"/>
    <p:sldId id="303" r:id="rId11"/>
    <p:sldId id="452" r:id="rId12"/>
    <p:sldId id="280" r:id="rId13"/>
    <p:sldId id="362" r:id="rId14"/>
    <p:sldId id="453" r:id="rId15"/>
    <p:sldId id="282" r:id="rId16"/>
    <p:sldId id="290" r:id="rId17"/>
    <p:sldId id="265" r:id="rId18"/>
    <p:sldId id="454" r:id="rId19"/>
    <p:sldId id="300" r:id="rId20"/>
    <p:sldId id="455" r:id="rId21"/>
    <p:sldId id="366" r:id="rId22"/>
    <p:sldId id="456" r:id="rId23"/>
    <p:sldId id="260" r:id="rId24"/>
    <p:sldId id="457" r:id="rId25"/>
    <p:sldId id="459" r:id="rId26"/>
    <p:sldId id="460" r:id="rId27"/>
    <p:sldId id="461" r:id="rId28"/>
    <p:sldId id="462" r:id="rId29"/>
    <p:sldId id="463" r:id="rId30"/>
    <p:sldId id="458" r:id="rId31"/>
    <p:sldId id="349" r:id="rId32"/>
    <p:sldId id="451" r:id="rId33"/>
    <p:sldId id="261" r:id="rId34"/>
    <p:sldId id="464" r:id="rId35"/>
    <p:sldId id="446" r:id="rId36"/>
    <p:sldId id="353" r:id="rId37"/>
    <p:sldId id="354" r:id="rId38"/>
    <p:sldId id="355" r:id="rId39"/>
    <p:sldId id="356" r:id="rId40"/>
    <p:sldId id="320" r:id="rId41"/>
    <p:sldId id="289" r:id="rId42"/>
  </p:sldIdLst>
  <p:sldSz cx="18288000" cy="10287000"/>
  <p:notesSz cx="6858000" cy="9144000"/>
  <p:embeddedFontLst>
    <p:embeddedFont>
      <p:font typeface="Corbel" panose="020B0503020204020204" pitchFamily="34" charset="0"/>
      <p:regular r:id="rId44"/>
      <p:bold r:id="rId45"/>
      <p:italic r:id="rId46"/>
      <p:boldItalic r:id="rId47"/>
    </p:embeddedFont>
    <p:embeddedFont>
      <p:font typeface="HK Grotesk Bold" panose="020B0604020202020204" charset="0"/>
      <p:regular r:id="rId48"/>
      <p:bold r:id="rId49"/>
    </p:embeddedFont>
    <p:embeddedFont>
      <p:font typeface="HK Grotesk Pro" panose="020B0604020202020204" charset="0"/>
      <p:regular r:id="rId50"/>
    </p:embeddedFont>
    <p:embeddedFont>
      <p:font typeface="HK Grotesk Pro Bold" panose="020B0604020202020204" charset="0"/>
      <p:regular r:id="rId51"/>
      <p:bold r:id="rId52"/>
    </p:embeddedFont>
    <p:embeddedFont>
      <p:font typeface="League Spartan" panose="020B0604020202020204" charset="0"/>
      <p:regular r:id="rId53"/>
      <p:bold r:id="rId54"/>
      <p:italic r:id="rId55"/>
      <p:boldItalic r:id="rId56"/>
    </p:embeddedFont>
    <p:embeddedFont>
      <p:font typeface="Montserrat Thin" panose="020F0502020204030204" pitchFamily="2" charset="0"/>
      <p:regular r:id="rId57"/>
      <p:italic r:id="rId58"/>
    </p:embeddedFont>
    <p:embeddedFont>
      <p:font typeface="Muli Bold" panose="020B0604020202020204" charset="0"/>
      <p:regular r:id="rId59"/>
      <p:bold r:id="rId60"/>
    </p:embeddedFont>
    <p:embeddedFont>
      <p:font typeface="Muli Heavy" panose="020B0604020202020204" charset="0"/>
      <p:regular r:id="rId61"/>
      <p:bold r:id="rId62"/>
    </p:embeddedFont>
    <p:embeddedFont>
      <p:font typeface="Muli Ultra-Bold" panose="020B0604020202020204" charset="0"/>
      <p:bold r:id="rId63"/>
    </p:embeddedFont>
    <p:embeddedFont>
      <p:font typeface="Roboto Mono" panose="020F0502020204030204" pitchFamily="49" charset="0"/>
      <p:regular r:id="rId64"/>
      <p:bold r:id="rId65"/>
      <p:italic r:id="rId66"/>
      <p:boldItalic r:id="rId67"/>
    </p:embeddedFont>
    <p:embeddedFont>
      <p:font typeface="Rockwell" panose="02060603020205020403" pitchFamily="18" charset="0"/>
      <p:regular r:id="rId68"/>
      <p:bold r:id="rId69"/>
      <p:italic r:id="rId70"/>
      <p:boldItalic r:id="rId71"/>
    </p:embeddedFont>
    <p:embeddedFont>
      <p:font typeface="Rockwell Bold" panose="02060803030505020403" pitchFamily="18" charset="0"/>
      <p:bold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9E42C8A-50D7-1642-A350-414A83CF1A90}">
          <p14:sldIdLst>
            <p14:sldId id="256"/>
            <p14:sldId id="258"/>
            <p14:sldId id="259"/>
            <p14:sldId id="321"/>
            <p14:sldId id="270"/>
            <p14:sldId id="361"/>
            <p14:sldId id="277"/>
            <p14:sldId id="303"/>
            <p14:sldId id="452"/>
            <p14:sldId id="280"/>
            <p14:sldId id="362"/>
            <p14:sldId id="453"/>
            <p14:sldId id="282"/>
            <p14:sldId id="290"/>
            <p14:sldId id="265"/>
            <p14:sldId id="454"/>
            <p14:sldId id="300"/>
            <p14:sldId id="455"/>
            <p14:sldId id="366"/>
            <p14:sldId id="456"/>
            <p14:sldId id="260"/>
            <p14:sldId id="457"/>
            <p14:sldId id="459"/>
            <p14:sldId id="460"/>
            <p14:sldId id="461"/>
            <p14:sldId id="462"/>
            <p14:sldId id="463"/>
            <p14:sldId id="458"/>
            <p14:sldId id="349"/>
            <p14:sldId id="451"/>
            <p14:sldId id="261"/>
            <p14:sldId id="464"/>
            <p14:sldId id="446"/>
            <p14:sldId id="353"/>
            <p14:sldId id="354"/>
            <p14:sldId id="355"/>
            <p14:sldId id="356"/>
            <p14:sldId id="320"/>
            <p14:sldId id="28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25" autoAdjust="0"/>
    <p:restoredTop sz="67339" autoAdjust="0"/>
  </p:normalViewPr>
  <p:slideViewPr>
    <p:cSldViewPr>
      <p:cViewPr varScale="1">
        <p:scale>
          <a:sx n="52" d="100"/>
          <a:sy n="52" d="100"/>
        </p:scale>
        <p:origin x="1644" y="2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68" Type="http://schemas.openxmlformats.org/officeDocument/2006/relationships/font" Target="fonts/font25.fntdata"/><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font" Target="fonts/font28.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7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font" Target="fonts/font1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font" Target="fonts/font26.fntdata"/><Relationship Id="rId8" Type="http://schemas.openxmlformats.org/officeDocument/2006/relationships/slide" Target="slides/slide5.xml"/><Relationship Id="rId51" Type="http://schemas.openxmlformats.org/officeDocument/2006/relationships/font" Target="fonts/font8.fntdata"/><Relationship Id="rId72" Type="http://schemas.openxmlformats.org/officeDocument/2006/relationships/font" Target="fonts/font2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font" Target="fonts/font27.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3T15:20:49.476"/>
    </inkml:context>
    <inkml:brush xml:id="br0">
      <inkml:brushProperty name="width" value="0.035" units="cm"/>
      <inkml:brushProperty name="height" value="0.035" units="cm"/>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3T15:20:50.166"/>
    </inkml:context>
    <inkml:brush xml:id="br0">
      <inkml:brushProperty name="width" value="0.035" units="cm"/>
      <inkml:brushProperty name="height" value="0.035" units="cm"/>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9DAF16-0558-3343-9860-52A1397B7E16}" type="datetimeFigureOut">
              <a:rPr lang="en-US" smtClean="0"/>
              <a:t>5/29/2025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CB3154-9439-8746-8811-F24E5D92C6CA}" type="slidenum">
              <a:rPr lang="en-US" smtClean="0"/>
              <a:t>‹#›</a:t>
            </a:fld>
            <a:endParaRPr lang="en-US"/>
          </a:p>
        </p:txBody>
      </p:sp>
    </p:spTree>
    <p:extLst>
      <p:ext uri="{BB962C8B-B14F-4D97-AF65-F5344CB8AC3E}">
        <p14:creationId xmlns:p14="http://schemas.microsoft.com/office/powerpoint/2010/main" val="3794549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aha.org/statistics/fast-facts-us-hospital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aha.org/statistics/fast-facts-us-hospital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start with a disclaimer…  tell my story of why I love care plans</a:t>
            </a:r>
          </a:p>
          <a:p>
            <a:r>
              <a:rPr lang="en-US" dirty="0"/>
              <a:t>But you probably feel more like this… </a:t>
            </a:r>
          </a:p>
          <a:p>
            <a:r>
              <a:rPr lang="en-US" dirty="0"/>
              <a:t>And these are all real memes from social media, posted on nursing-related pages </a:t>
            </a:r>
          </a:p>
        </p:txBody>
      </p:sp>
      <p:sp>
        <p:nvSpPr>
          <p:cNvPr id="4" name="Slide Number Placeholder 3"/>
          <p:cNvSpPr>
            <a:spLocks noGrp="1"/>
          </p:cNvSpPr>
          <p:nvPr>
            <p:ph type="sldNum" sz="quarter" idx="5"/>
          </p:nvPr>
        </p:nvSpPr>
        <p:spPr/>
        <p:txBody>
          <a:bodyPr/>
          <a:lstStyle/>
          <a:p>
            <a:fld id="{BBCB3154-9439-8746-8811-F24E5D92C6CA}" type="slidenum">
              <a:rPr lang="en-US" smtClean="0"/>
              <a:t>2</a:t>
            </a:fld>
            <a:endParaRPr lang="en-US"/>
          </a:p>
        </p:txBody>
      </p:sp>
    </p:spTree>
    <p:extLst>
      <p:ext uri="{BB962C8B-B14F-4D97-AF65-F5344CB8AC3E}">
        <p14:creationId xmlns:p14="http://schemas.microsoft.com/office/powerpoint/2010/main" val="3167742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CB3154-9439-8746-8811-F24E5D92C6CA}" type="slidenum">
              <a:rPr lang="en-US" smtClean="0"/>
              <a:t>14</a:t>
            </a:fld>
            <a:endParaRPr lang="en-US"/>
          </a:p>
        </p:txBody>
      </p:sp>
    </p:spTree>
    <p:extLst>
      <p:ext uri="{BB962C8B-B14F-4D97-AF65-F5344CB8AC3E}">
        <p14:creationId xmlns:p14="http://schemas.microsoft.com/office/powerpoint/2010/main" val="3907972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CB3154-9439-8746-8811-F24E5D92C6CA}" type="slidenum">
              <a:rPr lang="en-US" smtClean="0"/>
              <a:t>15</a:t>
            </a:fld>
            <a:endParaRPr lang="en-US"/>
          </a:p>
        </p:txBody>
      </p:sp>
    </p:spTree>
    <p:extLst>
      <p:ext uri="{BB962C8B-B14F-4D97-AF65-F5344CB8AC3E}">
        <p14:creationId xmlns:p14="http://schemas.microsoft.com/office/powerpoint/2010/main" val="3783509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CB3154-9439-8746-8811-F24E5D92C6CA}" type="slidenum">
              <a:rPr lang="en-US" smtClean="0"/>
              <a:t>16</a:t>
            </a:fld>
            <a:endParaRPr lang="en-US"/>
          </a:p>
        </p:txBody>
      </p:sp>
    </p:spTree>
    <p:extLst>
      <p:ext uri="{BB962C8B-B14F-4D97-AF65-F5344CB8AC3E}">
        <p14:creationId xmlns:p14="http://schemas.microsoft.com/office/powerpoint/2010/main" val="96243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Challenges and Ethical Considerations (5 min)</a:t>
            </a:r>
          </a:p>
          <a:p>
            <a:pPr>
              <a:buFont typeface="Arial" panose="020B0604020202020204" pitchFamily="34" charset="0"/>
              <a:buChar char="•"/>
            </a:pPr>
            <a:r>
              <a:rPr lang="en-US" b="1" dirty="0"/>
              <a:t>Data Privacy and Security Concerns</a:t>
            </a:r>
            <a:endParaRPr lang="en-US" dirty="0"/>
          </a:p>
          <a:p>
            <a:pPr marL="742950" lvl="1" indent="-285750">
              <a:buFont typeface="Arial" panose="020B0604020202020204" pitchFamily="34" charset="0"/>
              <a:buChar char="•"/>
            </a:pPr>
            <a:r>
              <a:rPr lang="en-US" dirty="0"/>
              <a:t>Risks with patient data and AI algorithms.</a:t>
            </a:r>
          </a:p>
          <a:p>
            <a:pPr marL="742950" lvl="1" indent="-285750">
              <a:buFont typeface="Arial" panose="020B0604020202020204" pitchFamily="34" charset="0"/>
              <a:buChar char="•"/>
            </a:pPr>
            <a:r>
              <a:rPr lang="en-US" dirty="0"/>
              <a:t>Mitigating risks of LLM use in healthcare settings.</a:t>
            </a:r>
          </a:p>
          <a:p>
            <a:pPr>
              <a:buFont typeface="Arial" panose="020B0604020202020204" pitchFamily="34" charset="0"/>
              <a:buChar char="•"/>
            </a:pPr>
            <a:r>
              <a:rPr lang="en-US" b="1" dirty="0"/>
              <a:t>Bias and Fairness in LLMs</a:t>
            </a:r>
            <a:endParaRPr lang="en-US" dirty="0"/>
          </a:p>
          <a:p>
            <a:pPr marL="742950" lvl="1" indent="-285750">
              <a:buFont typeface="Arial" panose="020B0604020202020204" pitchFamily="34" charset="0"/>
              <a:buChar char="•"/>
            </a:pPr>
            <a:r>
              <a:rPr lang="en-US" dirty="0"/>
              <a:t>Addressing potential biases in AI tools.</a:t>
            </a:r>
          </a:p>
          <a:p>
            <a:pPr marL="742950" lvl="1" indent="-285750">
              <a:buFont typeface="Arial" panose="020B0604020202020204" pitchFamily="34" charset="0"/>
              <a:buChar char="•"/>
            </a:pPr>
            <a:r>
              <a:rPr lang="en-US" dirty="0"/>
              <a:t>Ensuring equitable care across diverse populations.</a:t>
            </a:r>
          </a:p>
          <a:p>
            <a:pPr>
              <a:buFont typeface="Arial" panose="020B0604020202020204" pitchFamily="34" charset="0"/>
              <a:buChar char="•"/>
            </a:pPr>
            <a:r>
              <a:rPr lang="en-US" b="1" dirty="0"/>
              <a:t>Nurses' Role in Oversight and Ethical Use</a:t>
            </a:r>
            <a:endParaRPr lang="en-US" dirty="0"/>
          </a:p>
          <a:p>
            <a:pPr marL="742950" lvl="1" indent="-285750">
              <a:buFont typeface="Arial" panose="020B0604020202020204" pitchFamily="34" charset="0"/>
              <a:buChar char="•"/>
            </a:pPr>
            <a:r>
              <a:rPr lang="en-US" dirty="0"/>
              <a:t>Importance of nurses in guiding responsible AI adoption.</a:t>
            </a:r>
          </a:p>
          <a:p>
            <a:pPr marL="742950" lvl="1" indent="-285750">
              <a:buFont typeface="Arial" panose="020B0604020202020204" pitchFamily="34" charset="0"/>
              <a:buChar char="•"/>
            </a:pPr>
            <a:r>
              <a:rPr lang="en-US" dirty="0"/>
              <a:t>Ensuring that AI tools align with nursing values and patient advocacy.</a:t>
            </a:r>
          </a:p>
          <a:p>
            <a:endParaRPr lang="en-US" dirty="0"/>
          </a:p>
        </p:txBody>
      </p:sp>
      <p:sp>
        <p:nvSpPr>
          <p:cNvPr id="4" name="Slide Number Placeholder 3"/>
          <p:cNvSpPr>
            <a:spLocks noGrp="1"/>
          </p:cNvSpPr>
          <p:nvPr>
            <p:ph type="sldNum" sz="quarter" idx="5"/>
          </p:nvPr>
        </p:nvSpPr>
        <p:spPr/>
        <p:txBody>
          <a:bodyPr/>
          <a:lstStyle/>
          <a:p>
            <a:pPr marL="0" marR="0" lvl="0" indent="0" algn="r" defTabSz="512064" rtl="0" eaLnBrk="1" fontAlgn="auto" latinLnBrk="0" hangingPunct="1">
              <a:lnSpc>
                <a:spcPct val="100000"/>
              </a:lnSpc>
              <a:spcBef>
                <a:spcPts val="0"/>
              </a:spcBef>
              <a:spcAft>
                <a:spcPts val="0"/>
              </a:spcAft>
              <a:buClrTx/>
              <a:buSzTx/>
              <a:buFontTx/>
              <a:buNone/>
              <a:tabLst/>
              <a:defRPr/>
            </a:pPr>
            <a:fld id="{614B8FF8-9B18-F540-BBB7-1CB3E5C830D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512064"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8583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CB3154-9439-8746-8811-F24E5D92C6CA}" type="slidenum">
              <a:rPr lang="en-US" smtClean="0"/>
              <a:t>18</a:t>
            </a:fld>
            <a:endParaRPr lang="en-US"/>
          </a:p>
        </p:txBody>
      </p:sp>
    </p:spTree>
    <p:extLst>
      <p:ext uri="{BB962C8B-B14F-4D97-AF65-F5344CB8AC3E}">
        <p14:creationId xmlns:p14="http://schemas.microsoft.com/office/powerpoint/2010/main" val="3411083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our efforts in 1</a:t>
            </a:r>
            <a:r>
              <a:rPr lang="en-US" baseline="30000" dirty="0"/>
              <a:t>st</a:t>
            </a:r>
            <a:r>
              <a:rPr lang="en-US" dirty="0"/>
              <a:t> exploring interacting with LLMs through the chat interface </a:t>
            </a:r>
          </a:p>
        </p:txBody>
      </p:sp>
      <p:sp>
        <p:nvSpPr>
          <p:cNvPr id="4" name="Slide Number Placeholder 3"/>
          <p:cNvSpPr>
            <a:spLocks noGrp="1"/>
          </p:cNvSpPr>
          <p:nvPr>
            <p:ph type="sldNum" sz="quarter" idx="5"/>
          </p:nvPr>
        </p:nvSpPr>
        <p:spPr/>
        <p:txBody>
          <a:bodyPr/>
          <a:lstStyle/>
          <a:p>
            <a:fld id="{BBCB3154-9439-8746-8811-F24E5D92C6CA}" type="slidenum">
              <a:rPr lang="en-US" smtClean="0"/>
              <a:t>19</a:t>
            </a:fld>
            <a:endParaRPr lang="en-US"/>
          </a:p>
        </p:txBody>
      </p:sp>
    </p:spTree>
    <p:extLst>
      <p:ext uri="{BB962C8B-B14F-4D97-AF65-F5344CB8AC3E}">
        <p14:creationId xmlns:p14="http://schemas.microsoft.com/office/powerpoint/2010/main" val="2009909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41570-1A45-3ABE-B4CF-DE611AF8FA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9888A4-34B0-96B2-830C-D2C19469C4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4198A2-FCA8-71F1-8188-6812DAE5352B}"/>
              </a:ext>
            </a:extLst>
          </p:cNvPr>
          <p:cNvSpPr>
            <a:spLocks noGrp="1"/>
          </p:cNvSpPr>
          <p:nvPr>
            <p:ph type="body" idx="1"/>
          </p:nvPr>
        </p:nvSpPr>
        <p:spPr/>
        <p:txBody>
          <a:bodyPr/>
          <a:lstStyle/>
          <a:p>
            <a:r>
              <a:rPr lang="en-US" dirty="0"/>
              <a:t>These are our efforts in 1</a:t>
            </a:r>
            <a:r>
              <a:rPr lang="en-US" baseline="30000" dirty="0"/>
              <a:t>st</a:t>
            </a:r>
            <a:r>
              <a:rPr lang="en-US" dirty="0"/>
              <a:t> exploring interacting with LLMs through the chat interface </a:t>
            </a:r>
          </a:p>
          <a:p>
            <a:endParaRPr lang="en-US" dirty="0"/>
          </a:p>
          <a:p>
            <a:endParaRPr lang="en-US" dirty="0"/>
          </a:p>
        </p:txBody>
      </p:sp>
      <p:sp>
        <p:nvSpPr>
          <p:cNvPr id="4" name="Slide Number Placeholder 3">
            <a:extLst>
              <a:ext uri="{FF2B5EF4-FFF2-40B4-BE49-F238E27FC236}">
                <a16:creationId xmlns:a16="http://schemas.microsoft.com/office/drawing/2014/main" id="{861FEDAF-402C-DD8B-0135-9E71760CD360}"/>
              </a:ext>
            </a:extLst>
          </p:cNvPr>
          <p:cNvSpPr>
            <a:spLocks noGrp="1"/>
          </p:cNvSpPr>
          <p:nvPr>
            <p:ph type="sldNum" sz="quarter" idx="5"/>
          </p:nvPr>
        </p:nvSpPr>
        <p:spPr/>
        <p:txBody>
          <a:bodyPr/>
          <a:lstStyle/>
          <a:p>
            <a:fld id="{BBCB3154-9439-8746-8811-F24E5D92C6CA}" type="slidenum">
              <a:rPr lang="en-US" smtClean="0"/>
              <a:t>20</a:t>
            </a:fld>
            <a:endParaRPr lang="en-US"/>
          </a:p>
        </p:txBody>
      </p:sp>
    </p:spTree>
    <p:extLst>
      <p:ext uri="{BB962C8B-B14F-4D97-AF65-F5344CB8AC3E}">
        <p14:creationId xmlns:p14="http://schemas.microsoft.com/office/powerpoint/2010/main" val="352434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BCB3154-9439-8746-8811-F24E5D92C6CA}" type="slidenum">
              <a:rPr lang="en-US" smtClean="0"/>
              <a:t>21</a:t>
            </a:fld>
            <a:endParaRPr lang="en-US"/>
          </a:p>
        </p:txBody>
      </p:sp>
    </p:spTree>
    <p:extLst>
      <p:ext uri="{BB962C8B-B14F-4D97-AF65-F5344CB8AC3E}">
        <p14:creationId xmlns:p14="http://schemas.microsoft.com/office/powerpoint/2010/main" val="256820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ADBE4-0D3A-00C7-8A70-2722D169E9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270A3F-0F35-F2D0-AAAD-9B60AE263C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0E54EC-142E-16DA-01B9-DCA01555D9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25B81B42-56AB-D4DC-DF39-7226B086C89A}"/>
              </a:ext>
            </a:extLst>
          </p:cNvPr>
          <p:cNvSpPr>
            <a:spLocks noGrp="1"/>
          </p:cNvSpPr>
          <p:nvPr>
            <p:ph type="sldNum" sz="quarter" idx="5"/>
          </p:nvPr>
        </p:nvSpPr>
        <p:spPr/>
        <p:txBody>
          <a:bodyPr/>
          <a:lstStyle/>
          <a:p>
            <a:fld id="{BBCB3154-9439-8746-8811-F24E5D92C6CA}" type="slidenum">
              <a:rPr lang="en-US" smtClean="0"/>
              <a:t>22</a:t>
            </a:fld>
            <a:endParaRPr lang="en-US"/>
          </a:p>
        </p:txBody>
      </p:sp>
    </p:spTree>
    <p:extLst>
      <p:ext uri="{BB962C8B-B14F-4D97-AF65-F5344CB8AC3E}">
        <p14:creationId xmlns:p14="http://schemas.microsoft.com/office/powerpoint/2010/main" val="1061649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CA2DC-4AA4-F2AE-F29F-94D7EBFBD1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BF46A6-011C-45E7-1C79-93B42C3820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161319-7AAC-8587-E32E-0034253EBAC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450FD64-D6E4-7532-0DBD-1703B96FF685}"/>
              </a:ext>
            </a:extLst>
          </p:cNvPr>
          <p:cNvSpPr>
            <a:spLocks noGrp="1"/>
          </p:cNvSpPr>
          <p:nvPr>
            <p:ph type="sldNum" sz="quarter" idx="5"/>
          </p:nvPr>
        </p:nvSpPr>
        <p:spPr/>
        <p:txBody>
          <a:bodyPr/>
          <a:lstStyle/>
          <a:p>
            <a:fld id="{BBCB3154-9439-8746-8811-F24E5D92C6CA}" type="slidenum">
              <a:rPr lang="en-US" smtClean="0"/>
              <a:t>23</a:t>
            </a:fld>
            <a:endParaRPr lang="en-US"/>
          </a:p>
        </p:txBody>
      </p:sp>
    </p:spTree>
    <p:extLst>
      <p:ext uri="{BB962C8B-B14F-4D97-AF65-F5344CB8AC3E}">
        <p14:creationId xmlns:p14="http://schemas.microsoft.com/office/powerpoint/2010/main" val="2097382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nursing school, we learn to create these detailed care plans, we learn how they can impact patients, that they are truly made to support and guide nursing practice. </a:t>
            </a:r>
          </a:p>
          <a:p>
            <a:r>
              <a:rPr lang="en-US" dirty="0"/>
              <a:t>We also learn about nursing terminologies…</a:t>
            </a:r>
          </a:p>
        </p:txBody>
      </p:sp>
      <p:sp>
        <p:nvSpPr>
          <p:cNvPr id="4" name="Slide Number Placeholder 3"/>
          <p:cNvSpPr>
            <a:spLocks noGrp="1"/>
          </p:cNvSpPr>
          <p:nvPr>
            <p:ph type="sldNum" sz="quarter" idx="5"/>
          </p:nvPr>
        </p:nvSpPr>
        <p:spPr/>
        <p:txBody>
          <a:bodyPr/>
          <a:lstStyle/>
          <a:p>
            <a:fld id="{BBCB3154-9439-8746-8811-F24E5D92C6CA}" type="slidenum">
              <a:rPr lang="en-US" smtClean="0"/>
              <a:t>3</a:t>
            </a:fld>
            <a:endParaRPr lang="en-US"/>
          </a:p>
        </p:txBody>
      </p:sp>
    </p:spTree>
    <p:extLst>
      <p:ext uri="{BB962C8B-B14F-4D97-AF65-F5344CB8AC3E}">
        <p14:creationId xmlns:p14="http://schemas.microsoft.com/office/powerpoint/2010/main" val="521255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EFC9A-5EBC-E883-5E33-469593828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DF5DE-20DD-A046-899B-685F9EF70E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4611EC-2D7E-192C-6D5C-9737EC885A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6C0B366-B2A3-379E-9982-5B45AD58DC56}"/>
              </a:ext>
            </a:extLst>
          </p:cNvPr>
          <p:cNvSpPr>
            <a:spLocks noGrp="1"/>
          </p:cNvSpPr>
          <p:nvPr>
            <p:ph type="sldNum" sz="quarter" idx="5"/>
          </p:nvPr>
        </p:nvSpPr>
        <p:spPr/>
        <p:txBody>
          <a:bodyPr/>
          <a:lstStyle/>
          <a:p>
            <a:fld id="{BBCB3154-9439-8746-8811-F24E5D92C6CA}" type="slidenum">
              <a:rPr lang="en-US" smtClean="0"/>
              <a:t>24</a:t>
            </a:fld>
            <a:endParaRPr lang="en-US"/>
          </a:p>
        </p:txBody>
      </p:sp>
    </p:spTree>
    <p:extLst>
      <p:ext uri="{BB962C8B-B14F-4D97-AF65-F5344CB8AC3E}">
        <p14:creationId xmlns:p14="http://schemas.microsoft.com/office/powerpoint/2010/main" val="3948215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DFDE5-E0B2-A842-D2BD-F21680FF10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FC1BCA-89E2-1DC5-ED7E-422AD7B023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4C8401-ECFE-53F4-762E-F808E31C94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59CD05E8-660B-F894-9B44-D2398195EA00}"/>
              </a:ext>
            </a:extLst>
          </p:cNvPr>
          <p:cNvSpPr>
            <a:spLocks noGrp="1"/>
          </p:cNvSpPr>
          <p:nvPr>
            <p:ph type="sldNum" sz="quarter" idx="5"/>
          </p:nvPr>
        </p:nvSpPr>
        <p:spPr/>
        <p:txBody>
          <a:bodyPr/>
          <a:lstStyle/>
          <a:p>
            <a:fld id="{BBCB3154-9439-8746-8811-F24E5D92C6CA}" type="slidenum">
              <a:rPr lang="en-US" smtClean="0"/>
              <a:t>25</a:t>
            </a:fld>
            <a:endParaRPr lang="en-US"/>
          </a:p>
        </p:txBody>
      </p:sp>
    </p:spTree>
    <p:extLst>
      <p:ext uri="{BB962C8B-B14F-4D97-AF65-F5344CB8AC3E}">
        <p14:creationId xmlns:p14="http://schemas.microsoft.com/office/powerpoint/2010/main" val="4040737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6305F-76DB-CAAF-4BCB-3354375B36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9ACF1A-384D-05AF-6BAD-5B28DA0F53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EFD12F-3D02-A5AF-F534-EBB6C38009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5C1A4811-C11B-1D36-94E6-C6B014253211}"/>
              </a:ext>
            </a:extLst>
          </p:cNvPr>
          <p:cNvSpPr>
            <a:spLocks noGrp="1"/>
          </p:cNvSpPr>
          <p:nvPr>
            <p:ph type="sldNum" sz="quarter" idx="5"/>
          </p:nvPr>
        </p:nvSpPr>
        <p:spPr/>
        <p:txBody>
          <a:bodyPr/>
          <a:lstStyle/>
          <a:p>
            <a:fld id="{BBCB3154-9439-8746-8811-F24E5D92C6CA}" type="slidenum">
              <a:rPr lang="en-US" smtClean="0"/>
              <a:t>26</a:t>
            </a:fld>
            <a:endParaRPr lang="en-US"/>
          </a:p>
        </p:txBody>
      </p:sp>
    </p:spTree>
    <p:extLst>
      <p:ext uri="{BB962C8B-B14F-4D97-AF65-F5344CB8AC3E}">
        <p14:creationId xmlns:p14="http://schemas.microsoft.com/office/powerpoint/2010/main" val="3545368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1E376-A6E3-4532-D6FD-5BE9B779EB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C37C23-C5E5-1436-1704-44580CB9CB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9D1666-0CC7-880F-C1EB-9EF43545011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E5D1B3F-713F-3253-CCC8-3F87F93A4450}"/>
              </a:ext>
            </a:extLst>
          </p:cNvPr>
          <p:cNvSpPr>
            <a:spLocks noGrp="1"/>
          </p:cNvSpPr>
          <p:nvPr>
            <p:ph type="sldNum" sz="quarter" idx="5"/>
          </p:nvPr>
        </p:nvSpPr>
        <p:spPr/>
        <p:txBody>
          <a:bodyPr/>
          <a:lstStyle/>
          <a:p>
            <a:fld id="{BBCB3154-9439-8746-8811-F24E5D92C6CA}" type="slidenum">
              <a:rPr lang="en-US" smtClean="0"/>
              <a:t>27</a:t>
            </a:fld>
            <a:endParaRPr lang="en-US"/>
          </a:p>
        </p:txBody>
      </p:sp>
    </p:spTree>
    <p:extLst>
      <p:ext uri="{BB962C8B-B14F-4D97-AF65-F5344CB8AC3E}">
        <p14:creationId xmlns:p14="http://schemas.microsoft.com/office/powerpoint/2010/main" val="3817554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D7C2B-0AAA-0334-A025-8C0D01A850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1CD63-81E8-038B-CB08-ABF2FE2F9D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5E5FA0-F3A1-644E-E700-59E2F5D43F4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DE696D2-9950-80C6-EBE8-59EE79598BEF}"/>
              </a:ext>
            </a:extLst>
          </p:cNvPr>
          <p:cNvSpPr>
            <a:spLocks noGrp="1"/>
          </p:cNvSpPr>
          <p:nvPr>
            <p:ph type="sldNum" sz="quarter" idx="5"/>
          </p:nvPr>
        </p:nvSpPr>
        <p:spPr/>
        <p:txBody>
          <a:bodyPr/>
          <a:lstStyle/>
          <a:p>
            <a:fld id="{BBCB3154-9439-8746-8811-F24E5D92C6CA}" type="slidenum">
              <a:rPr lang="en-US" smtClean="0"/>
              <a:t>28</a:t>
            </a:fld>
            <a:endParaRPr lang="en-US"/>
          </a:p>
        </p:txBody>
      </p:sp>
    </p:spTree>
    <p:extLst>
      <p:ext uri="{BB962C8B-B14F-4D97-AF65-F5344CB8AC3E}">
        <p14:creationId xmlns:p14="http://schemas.microsoft.com/office/powerpoint/2010/main" val="3239611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to Moxie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78EC68-4C44-9348-85D6-5B65EFA3F0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183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Hi, we are Moxie, a holistic and innovative solution to help nurses free their hands from computers and enhance their care to patients. </a:t>
            </a:r>
          </a:p>
          <a:p>
            <a:endParaRPr lang="en-US" dirty="0"/>
          </a:p>
        </p:txBody>
      </p:sp>
    </p:spTree>
    <p:extLst>
      <p:ext uri="{BB962C8B-B14F-4D97-AF65-F5344CB8AC3E}">
        <p14:creationId xmlns:p14="http://schemas.microsoft.com/office/powerpoint/2010/main" val="3665632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xfrm>
            <a:off x="381000" y="685800"/>
            <a:ext cx="6096000" cy="3429000"/>
          </a:xfrm>
          <a:prstGeom prst="rect">
            <a:avLst/>
          </a:prstGeom>
        </p:spPr>
        <p:txBody>
          <a:bodyPr/>
          <a:lstStyle/>
          <a:p>
            <a:endParaRPr/>
          </a:p>
        </p:txBody>
      </p:sp>
      <p:sp>
        <p:nvSpPr>
          <p:cNvPr id="276" name="Shape 276"/>
          <p:cNvSpPr>
            <a:spLocks noGrp="1"/>
          </p:cNvSpPr>
          <p:nvPr>
            <p:ph type="body" sz="quarter" idx="1"/>
          </p:nvPr>
        </p:nvSpPr>
        <p:spPr>
          <a:prstGeom prst="rect">
            <a:avLst/>
          </a:prstGeom>
        </p:spPr>
        <p:txBody>
          <a:bodyPr/>
          <a:lstStyle/>
          <a:p>
            <a:pPr marL="0" marR="0" indent="0">
              <a:buFont typeface="Arial" panose="020B0604020202020204" pitchFamily="34" charset="0"/>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a:defRPr sz="1600"/>
            </a:pPr>
            <a:endParaRPr lang="en-US" u="sng" dirty="0">
              <a:hlinkClick r:id="rId3"/>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3A2BF-6136-71B0-E4B3-F54AEF76DE3C}"/>
            </a:ext>
          </a:extLst>
        </p:cNvPr>
        <p:cNvGrpSpPr/>
        <p:nvPr/>
      </p:nvGrpSpPr>
      <p:grpSpPr>
        <a:xfrm>
          <a:off x="0" y="0"/>
          <a:ext cx="0" cy="0"/>
          <a:chOff x="0" y="0"/>
          <a:chExt cx="0" cy="0"/>
        </a:xfrm>
      </p:grpSpPr>
      <p:sp>
        <p:nvSpPr>
          <p:cNvPr id="275" name="Shape 275">
            <a:extLst>
              <a:ext uri="{FF2B5EF4-FFF2-40B4-BE49-F238E27FC236}">
                <a16:creationId xmlns:a16="http://schemas.microsoft.com/office/drawing/2014/main" id="{089A3FC2-A626-16CB-D00F-58BABB1C24BC}"/>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276" name="Shape 276">
            <a:extLst>
              <a:ext uri="{FF2B5EF4-FFF2-40B4-BE49-F238E27FC236}">
                <a16:creationId xmlns:a16="http://schemas.microsoft.com/office/drawing/2014/main" id="{E6E8C7F5-2658-0105-4DC4-7E42F36B58E0}"/>
              </a:ext>
            </a:extLst>
          </p:cNvPr>
          <p:cNvSpPr>
            <a:spLocks noGrp="1"/>
          </p:cNvSpPr>
          <p:nvPr>
            <p:ph type="body" sz="quarter" idx="1"/>
          </p:nvPr>
        </p:nvSpPr>
        <p:spPr>
          <a:prstGeom prst="rect">
            <a:avLst/>
          </a:prstGeom>
        </p:spPr>
        <p:txBody>
          <a:bodyPr/>
          <a:lstStyle/>
          <a:p>
            <a:pPr marL="0" marR="0">
              <a:lnSpc>
                <a:spcPct val="115000"/>
              </a:lnSpc>
              <a:spcAft>
                <a:spcPts val="800"/>
              </a:spcAft>
              <a:buNone/>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kern="100" dirty="0">
                <a:effectLst/>
                <a:latin typeface="Proxima Nova"/>
                <a:ea typeface="Proxima Nova"/>
                <a:cs typeface="Proxima Nova"/>
              </a:rPr>
              <a:t>This is an example of how Moxie works showing screens from our MVP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600" kern="100" dirty="0">
                <a:effectLst/>
                <a:latin typeface="Proxima Nova"/>
                <a:ea typeface="Proxima Nova"/>
                <a:cs typeface="Proxima Nova"/>
              </a:rPr>
              <a:t>“Assume the nurse is taking care of a patient with kidney stones”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600" kern="100" dirty="0">
                <a:effectLst/>
                <a:latin typeface="Proxima Nova"/>
                <a:ea typeface="Proxima Nova"/>
                <a:cs typeface="Proxima Nova"/>
              </a:rPr>
              <a:t>Screen 1 narrative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600" kern="100" dirty="0">
                <a:effectLst/>
                <a:latin typeface="Proxima Nova"/>
                <a:ea typeface="Proxima Nova"/>
                <a:cs typeface="Proxima Nova"/>
              </a:rPr>
              <a:t>“The nurse voices information about the patient and asks Moxie for care plan suggestions.  Moxie instantly converts the voice to text (shown in top box) and quickly delivers suggestions (shown in the bottom box) for the nurse to review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600" kern="100" dirty="0">
                <a:effectLst/>
                <a:latin typeface="Proxima Nova"/>
                <a:ea typeface="Proxima Nova"/>
                <a:cs typeface="Proxima Nova"/>
              </a:rPr>
              <a:t>Screen 2 narrative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600" kern="100" dirty="0">
                <a:effectLst/>
                <a:latin typeface="Proxima Nova"/>
                <a:ea typeface="Proxima Nova"/>
                <a:cs typeface="Proxima Nova"/>
              </a:rPr>
              <a:t>“After review the nurse gives another voice command to tweak the care plan and save it to the electronic health record shown in the (top box again)”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600" kern="100" dirty="0">
                <a:effectLst/>
                <a:latin typeface="Proxima Nova"/>
                <a:ea typeface="Proxima Nova"/>
                <a:cs typeface="Proxima Nova"/>
              </a:rPr>
              <a:t>“Moxie processes and shows the updated plan in bottom box and saves it to the EHR –(while not shown here the nurse can open scratch pad to see the changes Moxie made)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600" kern="100" dirty="0">
                <a:effectLst/>
                <a:latin typeface="Proxima Nova"/>
                <a:ea typeface="Proxima Nova"/>
                <a:cs typeface="Proxima Nova"/>
              </a:rPr>
              <a:t>Screens 3 narrative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600" kern="100" dirty="0">
                <a:effectLst/>
                <a:latin typeface="Proxima Nova"/>
                <a:ea typeface="Proxima Nova"/>
                <a:cs typeface="Proxima Nova"/>
              </a:rPr>
              <a:t>The nurse can ask Moxie for many more details related to the patient and here requests the medication list and vital signs. Again the request appears in the top box and Moxie generated the relevant information in the bottom box.</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600" i="1" kern="100" dirty="0">
                <a:effectLst/>
                <a:latin typeface="Proxima Nova"/>
                <a:ea typeface="Proxima Nova"/>
                <a:cs typeface="Proxima Nova"/>
              </a:rPr>
              <a:t>Summary narrative about Moxie</a:t>
            </a:r>
            <a:r>
              <a:rPr lang="en-US" sz="1600" kern="100" dirty="0">
                <a:effectLst/>
                <a:latin typeface="Proxima Nova"/>
                <a:ea typeface="Proxima Nova"/>
                <a:cs typeface="Proxima Nova"/>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600" kern="100" dirty="0">
                <a:effectLst/>
                <a:latin typeface="Proxima Nova"/>
                <a:ea typeface="Proxima Nova"/>
                <a:cs typeface="Proxima Nova"/>
              </a:rPr>
              <a:t>With Moxie nurses can access and update patient records hands-free and in real-time. This makes their job easier and allows them to focus more on patient care.</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a:defRPr sz="1600"/>
            </a:pPr>
            <a:endParaRPr lang="en-US" u="sng" dirty="0">
              <a:hlinkClick r:id="rId3"/>
            </a:endParaRPr>
          </a:p>
        </p:txBody>
      </p:sp>
    </p:spTree>
    <p:extLst>
      <p:ext uri="{BB962C8B-B14F-4D97-AF65-F5344CB8AC3E}">
        <p14:creationId xmlns:p14="http://schemas.microsoft.com/office/powerpoint/2010/main" val="309598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CAC41-0077-3FE4-0C52-010B09D92A8C}"/>
            </a:ext>
          </a:extLst>
        </p:cNvPr>
        <p:cNvGrpSpPr/>
        <p:nvPr/>
      </p:nvGrpSpPr>
      <p:grpSpPr>
        <a:xfrm>
          <a:off x="0" y="0"/>
          <a:ext cx="0" cy="0"/>
          <a:chOff x="0" y="0"/>
          <a:chExt cx="0" cy="0"/>
        </a:xfrm>
      </p:grpSpPr>
      <p:sp>
        <p:nvSpPr>
          <p:cNvPr id="328" name="Shape 328">
            <a:extLst>
              <a:ext uri="{FF2B5EF4-FFF2-40B4-BE49-F238E27FC236}">
                <a16:creationId xmlns:a16="http://schemas.microsoft.com/office/drawing/2014/main" id="{264084B4-454C-46ED-7584-E93FB941D362}"/>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329" name="Shape 329">
            <a:extLst>
              <a:ext uri="{FF2B5EF4-FFF2-40B4-BE49-F238E27FC236}">
                <a16:creationId xmlns:a16="http://schemas.microsoft.com/office/drawing/2014/main" id="{6304E0B3-07AD-7362-F27F-A6267535450E}"/>
              </a:ext>
            </a:extLst>
          </p:cNvPr>
          <p:cNvSpPr>
            <a:spLocks noGrp="1"/>
          </p:cNvSpPr>
          <p:nvPr>
            <p:ph type="body" sz="quarter" idx="1"/>
          </p:nvPr>
        </p:nvSpPr>
        <p:spPr>
          <a:prstGeom prst="rect">
            <a:avLst/>
          </a:prstGeom>
        </p:spPr>
        <p:txBody>
          <a:bodyPr/>
          <a:lstStyle/>
          <a:p>
            <a:pPr>
              <a:defRPr sz="1600"/>
            </a:pPr>
            <a:endParaRPr dirty="0"/>
          </a:p>
          <a:p>
            <a:pPr marL="0" marR="0">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what makes Moxie so unique? It is created by nurses for nurses </a:t>
            </a:r>
          </a:p>
          <a:p>
            <a:pPr marL="0" marR="0">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r>
              <a:rPr lang="en-US" sz="1800" kern="100" dirty="0">
                <a:effectLst/>
                <a:latin typeface="Aptos" panose="020B0004020202020204" pitchFamily="34" charset="0"/>
                <a:ea typeface="Aptos" panose="020B0004020202020204" pitchFamily="34" charset="0"/>
                <a:cs typeface="Times New Roman" panose="02020603050405020304" pitchFamily="18" charset="0"/>
              </a:rPr>
              <a:t>Our team has nursing, technology, engineering, and revenue experts</a:t>
            </a:r>
          </a:p>
          <a:p>
            <a:pPr>
              <a:defRPr sz="1600"/>
            </a:pPr>
            <a:endParaRPr lang="en-US" dirty="0"/>
          </a:p>
          <a:p>
            <a:pPr>
              <a:defRPr sz="1600"/>
            </a:pPr>
            <a:r>
              <a:rPr lang="en-US" dirty="0"/>
              <a:t>But to effectively integrate Moxie and other technology in practice, we need to…</a:t>
            </a:r>
            <a:endParaRPr dirty="0"/>
          </a:p>
        </p:txBody>
      </p:sp>
    </p:spTree>
    <p:extLst>
      <p:ext uri="{BB962C8B-B14F-4D97-AF65-F5344CB8AC3E}">
        <p14:creationId xmlns:p14="http://schemas.microsoft.com/office/powerpoint/2010/main" val="1354438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So what happens between nursing school and practice and we don’t really see the value of care plans anymore?</a:t>
            </a:r>
          </a:p>
          <a:p>
            <a:endParaRPr lang="en-US" dirty="0"/>
          </a:p>
          <a:p>
            <a:r>
              <a:rPr lang="en-US" dirty="0"/>
              <a:t>Maybe give a pause here for the audience to answer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78EC68-4C44-9348-85D6-5B65EFA3F0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6133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1838C-045A-1807-55E3-04B8D8EAC1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B8FAD9-BB54-6A22-667C-C0D96F9971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4184DA-2670-D2E8-77D5-869215B7F2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be physical space, virtual space, giving “time”, giving “release”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 away the power big vendors have</a:t>
            </a:r>
          </a:p>
          <a:p>
            <a:endParaRPr lang="en-US" dirty="0"/>
          </a:p>
        </p:txBody>
      </p:sp>
      <p:sp>
        <p:nvSpPr>
          <p:cNvPr id="4" name="Slide Number Placeholder 3">
            <a:extLst>
              <a:ext uri="{FF2B5EF4-FFF2-40B4-BE49-F238E27FC236}">
                <a16:creationId xmlns:a16="http://schemas.microsoft.com/office/drawing/2014/main" id="{56CAA496-9993-1467-5AB0-E8138506BAE5}"/>
              </a:ext>
            </a:extLst>
          </p:cNvPr>
          <p:cNvSpPr>
            <a:spLocks noGrp="1"/>
          </p:cNvSpPr>
          <p:nvPr>
            <p:ph type="sldNum" sz="quarter" idx="5"/>
          </p:nvPr>
        </p:nvSpPr>
        <p:spPr/>
        <p:txBody>
          <a:bodyPr/>
          <a:lstStyle/>
          <a:p>
            <a:fld id="{BBCB3154-9439-8746-8811-F24E5D92C6CA}" type="slidenum">
              <a:rPr lang="en-US" smtClean="0"/>
              <a:t>34</a:t>
            </a:fld>
            <a:endParaRPr lang="en-US"/>
          </a:p>
        </p:txBody>
      </p:sp>
    </p:spTree>
    <p:extLst>
      <p:ext uri="{BB962C8B-B14F-4D97-AF65-F5344CB8AC3E}">
        <p14:creationId xmlns:p14="http://schemas.microsoft.com/office/powerpoint/2010/main" val="39799502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Who has the energy and bandwidth? Who will be excited? Who will inspire others?</a:t>
            </a:r>
          </a:p>
          <a:p>
            <a:endParaRPr lang="en-US" dirty="0"/>
          </a:p>
        </p:txBody>
      </p:sp>
      <p:sp>
        <p:nvSpPr>
          <p:cNvPr id="4" name="Slide Number Placeholder 3"/>
          <p:cNvSpPr>
            <a:spLocks noGrp="1"/>
          </p:cNvSpPr>
          <p:nvPr>
            <p:ph type="sldNum" sz="quarter" idx="5"/>
          </p:nvPr>
        </p:nvSpPr>
        <p:spPr/>
        <p:txBody>
          <a:bodyPr/>
          <a:lstStyle/>
          <a:p>
            <a:fld id="{BBCB3154-9439-8746-8811-F24E5D92C6CA}" type="slidenum">
              <a:rPr lang="en-US" smtClean="0"/>
              <a:t>35</a:t>
            </a:fld>
            <a:endParaRPr lang="en-US"/>
          </a:p>
        </p:txBody>
      </p:sp>
    </p:spTree>
    <p:extLst>
      <p:ext uri="{BB962C8B-B14F-4D97-AF65-F5344CB8AC3E}">
        <p14:creationId xmlns:p14="http://schemas.microsoft.com/office/powerpoint/2010/main" val="17417449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34600-66BE-8927-C195-D45C09F398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C5ADB-9C41-75BA-2403-E2074CF8F8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C1F7AF-E8D2-7DBB-BAE8-B1BAAD16A0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DE1F51-3D6A-3104-5F68-17BC608EA9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CB3154-9439-8746-8811-F24E5D92C6C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83305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13593-C765-4402-8C7C-D9ED093C89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088CF8-1727-CDAA-AE57-0E7FE787AB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1F3BA5-EE8F-36CD-C650-BC07CC00D48D}"/>
              </a:ext>
            </a:extLst>
          </p:cNvPr>
          <p:cNvSpPr>
            <a:spLocks noGrp="1"/>
          </p:cNvSpPr>
          <p:nvPr>
            <p:ph type="body" idx="1"/>
          </p:nvPr>
        </p:nvSpPr>
        <p:spPr/>
        <p:txBody>
          <a:bodyPr/>
          <a:lstStyle/>
          <a:p>
            <a:r>
              <a:rPr lang="en-US" dirty="0" err="1"/>
              <a:t>Whats</a:t>
            </a:r>
            <a:r>
              <a:rPr lang="en-US" dirty="0"/>
              <a:t> working, </a:t>
            </a:r>
            <a:r>
              <a:rPr lang="en-US" dirty="0" err="1"/>
              <a:t>whats</a:t>
            </a:r>
            <a:r>
              <a:rPr lang="en-US" dirty="0"/>
              <a:t> not working, what changed</a:t>
            </a:r>
          </a:p>
          <a:p>
            <a:endParaRPr lang="en-US" dirty="0"/>
          </a:p>
          <a:p>
            <a:endParaRPr lang="en-US" dirty="0"/>
          </a:p>
        </p:txBody>
      </p:sp>
      <p:sp>
        <p:nvSpPr>
          <p:cNvPr id="4" name="Slide Number Placeholder 3">
            <a:extLst>
              <a:ext uri="{FF2B5EF4-FFF2-40B4-BE49-F238E27FC236}">
                <a16:creationId xmlns:a16="http://schemas.microsoft.com/office/drawing/2014/main" id="{C5B8E6EC-5D76-6CBA-4137-B6A8173F6C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CB3154-9439-8746-8811-F24E5D92C6C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61483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78EC68-4C44-9348-85D6-5B65EFA3F0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5004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CB3154-9439-8746-8811-F24E5D92C6CA}" type="slidenum">
              <a:rPr lang="en-US" smtClean="0"/>
              <a:t>39</a:t>
            </a:fld>
            <a:endParaRPr lang="en-US"/>
          </a:p>
        </p:txBody>
      </p:sp>
    </p:spTree>
    <p:extLst>
      <p:ext uri="{BB962C8B-B14F-4D97-AF65-F5344CB8AC3E}">
        <p14:creationId xmlns:p14="http://schemas.microsoft.com/office/powerpoint/2010/main" val="360220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lnSpc>
                <a:spcPct val="115000"/>
              </a:lnSpc>
              <a:spcAft>
                <a:spcPts val="800"/>
              </a:spcAft>
              <a:buFont typeface="Arial" panose="020B0604020202020204" pitchFamily="34" charset="0"/>
              <a:buChar char="•"/>
              <a:tabLst>
                <a:tab pos="457200" algn="l"/>
              </a:tabLst>
            </a:pPr>
            <a:r>
              <a:rPr lang="en-US" sz="1800" i="1" kern="100" dirty="0">
                <a:effectLst/>
                <a:latin typeface="Proxima Nova"/>
                <a:ea typeface="Proxima Nova"/>
                <a:cs typeface="Proxima Nova"/>
              </a:rPr>
              <a:t>Go quickly to screen 3 to run through the clicks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r>
              <a:rPr lang="en-US" sz="1800" kern="100" dirty="0">
                <a:effectLst/>
                <a:latin typeface="Aptos" panose="020B0004020202020204" pitchFamily="34" charset="0"/>
                <a:ea typeface="Aptos" panose="020B0004020202020204" pitchFamily="34" charset="0"/>
                <a:cs typeface="Times New Roman" panose="02020603050405020304" pitchFamily="18" charset="0"/>
              </a:rPr>
              <a:t>I am tired just by looking at it? Aren’t you? Can you imagine you as the nurse, taking care of 8 patients, trying to provide all the care they need, and then each time you need to use the electronic health record, you are faced with this…</a:t>
            </a:r>
          </a:p>
        </p:txBody>
      </p:sp>
    </p:spTree>
    <p:extLst>
      <p:ext uri="{BB962C8B-B14F-4D97-AF65-F5344CB8AC3E}">
        <p14:creationId xmlns:p14="http://schemas.microsoft.com/office/powerpoint/2010/main" val="1001892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it be that nurses are so focused on computers and have so many things to do that care plan documentation are just not a reality anymore</a:t>
            </a:r>
          </a:p>
        </p:txBody>
      </p:sp>
      <p:sp>
        <p:nvSpPr>
          <p:cNvPr id="4" name="Slide Number Placeholder 3"/>
          <p:cNvSpPr>
            <a:spLocks noGrp="1"/>
          </p:cNvSpPr>
          <p:nvPr>
            <p:ph type="sldNum" sz="quarter" idx="5"/>
          </p:nvPr>
        </p:nvSpPr>
        <p:spPr/>
        <p:txBody>
          <a:bodyPr/>
          <a:lstStyle/>
          <a:p>
            <a:fld id="{BBCB3154-9439-8746-8811-F24E5D92C6CA}" type="slidenum">
              <a:rPr lang="en-US" smtClean="0"/>
              <a:t>6</a:t>
            </a:fld>
            <a:endParaRPr lang="en-US"/>
          </a:p>
        </p:txBody>
      </p:sp>
    </p:spTree>
    <p:extLst>
      <p:ext uri="{BB962C8B-B14F-4D97-AF65-F5344CB8AC3E}">
        <p14:creationId xmlns:p14="http://schemas.microsoft.com/office/powerpoint/2010/main" val="3561839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thing is… whether you document care plans or not in the EHR, you already do that in your head. You go into a patient’s room with plan. You make your patient assessment and you identify what the patients’ problems are, you know what are the goals you need to achieve, and you know which interventions you should do…</a:t>
            </a:r>
          </a:p>
          <a:p>
            <a:endParaRPr lang="en-US" dirty="0"/>
          </a:p>
          <a:p>
            <a:r>
              <a:rPr lang="en-US" dirty="0"/>
              <a:t>But all that critical thinking does not go to the EHR… </a:t>
            </a:r>
          </a:p>
        </p:txBody>
      </p:sp>
      <p:sp>
        <p:nvSpPr>
          <p:cNvPr id="4" name="Slide Number Placeholder 3"/>
          <p:cNvSpPr>
            <a:spLocks noGrp="1"/>
          </p:cNvSpPr>
          <p:nvPr>
            <p:ph type="sldNum" sz="quarter" idx="5"/>
          </p:nvPr>
        </p:nvSpPr>
        <p:spPr/>
        <p:txBody>
          <a:bodyPr/>
          <a:lstStyle/>
          <a:p>
            <a:fld id="{5DC44070-BC8F-4041-AB7A-80CCA5243F8E}" type="slidenum">
              <a:rPr lang="en-US" smtClean="0"/>
              <a:t>8</a:t>
            </a:fld>
            <a:endParaRPr lang="en-US"/>
          </a:p>
        </p:txBody>
      </p:sp>
    </p:spTree>
    <p:extLst>
      <p:ext uri="{BB962C8B-B14F-4D97-AF65-F5344CB8AC3E}">
        <p14:creationId xmlns:p14="http://schemas.microsoft.com/office/powerpoint/2010/main" val="810722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4D82F-788D-A487-1D9A-E5C088FAF4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CB7D7D-B444-66F9-19D2-B07DDE0F9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25AFF6-C150-8C76-007C-4E7A27B3D5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A61D36-4CD6-CBF9-FF57-377C0027FD89}"/>
              </a:ext>
            </a:extLst>
          </p:cNvPr>
          <p:cNvSpPr>
            <a:spLocks noGrp="1"/>
          </p:cNvSpPr>
          <p:nvPr>
            <p:ph type="sldNum" sz="quarter" idx="5"/>
          </p:nvPr>
        </p:nvSpPr>
        <p:spPr/>
        <p:txBody>
          <a:bodyPr/>
          <a:lstStyle/>
          <a:p>
            <a:fld id="{BBCB3154-9439-8746-8811-F24E5D92C6CA}" type="slidenum">
              <a:rPr lang="en-US" smtClean="0"/>
              <a:t>9</a:t>
            </a:fld>
            <a:endParaRPr lang="en-US"/>
          </a:p>
        </p:txBody>
      </p:sp>
    </p:spTree>
    <p:extLst>
      <p:ext uri="{BB962C8B-B14F-4D97-AF65-F5344CB8AC3E}">
        <p14:creationId xmlns:p14="http://schemas.microsoft.com/office/powerpoint/2010/main" val="1592217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CB3154-9439-8746-8811-F24E5D92C6CA}" type="slidenum">
              <a:rPr lang="en-US" smtClean="0"/>
              <a:t>12</a:t>
            </a:fld>
            <a:endParaRPr lang="en-US"/>
          </a:p>
        </p:txBody>
      </p:sp>
    </p:spTree>
    <p:extLst>
      <p:ext uri="{BB962C8B-B14F-4D97-AF65-F5344CB8AC3E}">
        <p14:creationId xmlns:p14="http://schemas.microsoft.com/office/powerpoint/2010/main" val="2752634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CB3154-9439-8746-8811-F24E5D92C6CA}" type="slidenum">
              <a:rPr lang="en-US" smtClean="0"/>
              <a:t>13</a:t>
            </a:fld>
            <a:endParaRPr lang="en-US"/>
          </a:p>
        </p:txBody>
      </p:sp>
    </p:spTree>
    <p:extLst>
      <p:ext uri="{BB962C8B-B14F-4D97-AF65-F5344CB8AC3E}">
        <p14:creationId xmlns:p14="http://schemas.microsoft.com/office/powerpoint/2010/main" val="307838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901006" y="8894897"/>
            <a:ext cx="16478252" cy="477734"/>
          </a:xfrm>
          <a:prstGeom prst="rect">
            <a:avLst/>
          </a:prstGeom>
        </p:spPr>
        <p:txBody>
          <a:bodyPr lIns="45719" tIns="45719" rIns="45719" bIns="45719"/>
          <a:lstStyle>
            <a:lvl1pPr marL="0" indent="0" defTabSz="619125">
              <a:lnSpc>
                <a:spcPct val="100000"/>
              </a:lnSpc>
              <a:spcBef>
                <a:spcPts val="0"/>
              </a:spcBef>
              <a:buSzTx/>
              <a:buNone/>
              <a:defRPr sz="2700" b="1"/>
            </a:lvl1pPr>
          </a:lstStyle>
          <a:p>
            <a:r>
              <a:t>Author and Date</a:t>
            </a:r>
          </a:p>
        </p:txBody>
      </p:sp>
      <p:sp>
        <p:nvSpPr>
          <p:cNvPr id="12" name="Presentation Title"/>
          <p:cNvSpPr txBox="1">
            <a:spLocks noGrp="1"/>
          </p:cNvSpPr>
          <p:nvPr>
            <p:ph type="title" hasCustomPrompt="1"/>
          </p:nvPr>
        </p:nvSpPr>
        <p:spPr>
          <a:xfrm>
            <a:off x="904872" y="1931243"/>
            <a:ext cx="16478253" cy="3486151"/>
          </a:xfrm>
          <a:prstGeom prst="rect">
            <a:avLst/>
          </a:prstGeom>
        </p:spPr>
        <p:txBody>
          <a:bodyPr anchor="b"/>
          <a:lstStyle>
            <a:lvl1pPr>
              <a:defRPr sz="8700" spc="-174"/>
            </a:lvl1pPr>
          </a:lstStyle>
          <a:p>
            <a:r>
              <a:t>Presentation Title</a:t>
            </a:r>
          </a:p>
        </p:txBody>
      </p:sp>
      <p:sp>
        <p:nvSpPr>
          <p:cNvPr id="13" name="Body Level One…"/>
          <p:cNvSpPr txBox="1">
            <a:spLocks noGrp="1"/>
          </p:cNvSpPr>
          <p:nvPr>
            <p:ph type="body" sz="quarter" idx="1" hasCustomPrompt="1"/>
          </p:nvPr>
        </p:nvSpPr>
        <p:spPr>
          <a:xfrm>
            <a:off x="901007" y="5417393"/>
            <a:ext cx="16478251" cy="1428751"/>
          </a:xfrm>
          <a:prstGeom prst="rect">
            <a:avLst/>
          </a:prstGeom>
        </p:spPr>
        <p:txBody>
          <a:bodyPr/>
          <a:lstStyle>
            <a:lvl1pPr marL="0" indent="0" defTabSz="619125">
              <a:lnSpc>
                <a:spcPct val="100000"/>
              </a:lnSpc>
              <a:spcBef>
                <a:spcPts val="0"/>
              </a:spcBef>
              <a:buSzTx/>
              <a:buNone/>
              <a:defRPr sz="4125" b="1"/>
            </a:lvl1pPr>
            <a:lvl2pPr marL="0" indent="342900" defTabSz="619125">
              <a:lnSpc>
                <a:spcPct val="100000"/>
              </a:lnSpc>
              <a:spcBef>
                <a:spcPts val="0"/>
              </a:spcBef>
              <a:buSzTx/>
              <a:buNone/>
              <a:defRPr sz="4125" b="1"/>
            </a:lvl2pPr>
            <a:lvl3pPr marL="0" indent="685800" defTabSz="619125">
              <a:lnSpc>
                <a:spcPct val="100000"/>
              </a:lnSpc>
              <a:spcBef>
                <a:spcPts val="0"/>
              </a:spcBef>
              <a:buSzTx/>
              <a:buNone/>
              <a:defRPr sz="4125" b="1"/>
            </a:lvl3pPr>
            <a:lvl4pPr marL="0" indent="1028700" defTabSz="619125">
              <a:lnSpc>
                <a:spcPct val="100000"/>
              </a:lnSpc>
              <a:spcBef>
                <a:spcPts val="0"/>
              </a:spcBef>
              <a:buSzTx/>
              <a:buNone/>
              <a:defRPr sz="4125" b="1"/>
            </a:lvl4pPr>
            <a:lvl5pPr marL="0" indent="1371600" defTabSz="619125">
              <a:lnSpc>
                <a:spcPct val="100000"/>
              </a:lnSpc>
              <a:spcBef>
                <a:spcPts val="0"/>
              </a:spcBef>
              <a:buSzTx/>
              <a:buNone/>
              <a:defRPr sz="4125"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214867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904875" y="1779722"/>
            <a:ext cx="16478250" cy="701085"/>
          </a:xfrm>
          <a:prstGeom prst="rect">
            <a:avLst/>
          </a:prstGeom>
        </p:spPr>
        <p:txBody>
          <a:bodyPr lIns="45719" tIns="45719" rIns="45719" bIns="45719"/>
          <a:lstStyle>
            <a:lvl1pPr marL="0" indent="0" defTabSz="619125">
              <a:lnSpc>
                <a:spcPct val="100000"/>
              </a:lnSpc>
              <a:spcBef>
                <a:spcPts val="0"/>
              </a:spcBef>
              <a:buSzTx/>
              <a:buNone/>
              <a:defRPr sz="4125"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0531917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901006" y="8894897"/>
            <a:ext cx="16478252" cy="477734"/>
          </a:xfrm>
          <a:prstGeom prst="rect">
            <a:avLst/>
          </a:prstGeom>
        </p:spPr>
        <p:txBody>
          <a:bodyPr lIns="45719" tIns="45719" rIns="45719" bIns="45719"/>
          <a:lstStyle>
            <a:lvl1pPr marL="0" indent="0" defTabSz="619125">
              <a:lnSpc>
                <a:spcPct val="100000"/>
              </a:lnSpc>
              <a:spcBef>
                <a:spcPts val="0"/>
              </a:spcBef>
              <a:buSzTx/>
              <a:buNone/>
              <a:defRPr sz="2700" b="1"/>
            </a:lvl1pPr>
          </a:lstStyle>
          <a:p>
            <a:r>
              <a:t>Author and Date</a:t>
            </a:r>
          </a:p>
        </p:txBody>
      </p:sp>
      <p:sp>
        <p:nvSpPr>
          <p:cNvPr id="12" name="Presentation Title"/>
          <p:cNvSpPr txBox="1">
            <a:spLocks noGrp="1"/>
          </p:cNvSpPr>
          <p:nvPr>
            <p:ph type="title" hasCustomPrompt="1"/>
          </p:nvPr>
        </p:nvSpPr>
        <p:spPr>
          <a:xfrm>
            <a:off x="904872" y="1931243"/>
            <a:ext cx="16478253" cy="3486151"/>
          </a:xfrm>
          <a:prstGeom prst="rect">
            <a:avLst/>
          </a:prstGeom>
        </p:spPr>
        <p:txBody>
          <a:bodyPr anchor="b"/>
          <a:lstStyle>
            <a:lvl1pPr>
              <a:defRPr sz="8700" spc="-174"/>
            </a:lvl1pPr>
          </a:lstStyle>
          <a:p>
            <a:r>
              <a:t>Presentation Title</a:t>
            </a:r>
          </a:p>
        </p:txBody>
      </p:sp>
      <p:sp>
        <p:nvSpPr>
          <p:cNvPr id="13" name="Body Level One…"/>
          <p:cNvSpPr txBox="1">
            <a:spLocks noGrp="1"/>
          </p:cNvSpPr>
          <p:nvPr>
            <p:ph type="body" sz="quarter" idx="1" hasCustomPrompt="1"/>
          </p:nvPr>
        </p:nvSpPr>
        <p:spPr>
          <a:xfrm>
            <a:off x="901007" y="5417393"/>
            <a:ext cx="16478251" cy="1428751"/>
          </a:xfrm>
          <a:prstGeom prst="rect">
            <a:avLst/>
          </a:prstGeom>
        </p:spPr>
        <p:txBody>
          <a:bodyPr/>
          <a:lstStyle>
            <a:lvl1pPr marL="0" indent="0" defTabSz="619125">
              <a:lnSpc>
                <a:spcPct val="100000"/>
              </a:lnSpc>
              <a:spcBef>
                <a:spcPts val="0"/>
              </a:spcBef>
              <a:buSzTx/>
              <a:buNone/>
              <a:defRPr sz="4125" b="1"/>
            </a:lvl1pPr>
            <a:lvl2pPr marL="0" indent="342900" defTabSz="619125">
              <a:lnSpc>
                <a:spcPct val="100000"/>
              </a:lnSpc>
              <a:spcBef>
                <a:spcPts val="0"/>
              </a:spcBef>
              <a:buSzTx/>
              <a:buNone/>
              <a:defRPr sz="4125" b="1"/>
            </a:lvl2pPr>
            <a:lvl3pPr marL="0" indent="685800" defTabSz="619125">
              <a:lnSpc>
                <a:spcPct val="100000"/>
              </a:lnSpc>
              <a:spcBef>
                <a:spcPts val="0"/>
              </a:spcBef>
              <a:buSzTx/>
              <a:buNone/>
              <a:defRPr sz="4125" b="1"/>
            </a:lvl3pPr>
            <a:lvl4pPr marL="0" indent="1028700" defTabSz="619125">
              <a:lnSpc>
                <a:spcPct val="100000"/>
              </a:lnSpc>
              <a:spcBef>
                <a:spcPts val="0"/>
              </a:spcBef>
              <a:buSzTx/>
              <a:buNone/>
              <a:defRPr sz="4125" b="1"/>
            </a:lvl4pPr>
            <a:lvl5pPr marL="0" indent="1371600" defTabSz="619125">
              <a:lnSpc>
                <a:spcPct val="100000"/>
              </a:lnSpc>
              <a:spcBef>
                <a:spcPts val="0"/>
              </a:spcBef>
              <a:buSzTx/>
              <a:buNone/>
              <a:defRPr sz="4125"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331637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866775" y="-971550"/>
            <a:ext cx="20059650" cy="120142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904875" y="5343525"/>
            <a:ext cx="16478250" cy="3486150"/>
          </a:xfrm>
          <a:prstGeom prst="rect">
            <a:avLst/>
          </a:prstGeom>
        </p:spPr>
        <p:txBody>
          <a:bodyPr anchor="b"/>
          <a:lstStyle>
            <a:lvl1pPr>
              <a:defRPr sz="8700" spc="-174"/>
            </a:lvl1pPr>
          </a:lstStyle>
          <a:p>
            <a:r>
              <a:t>Presentation Title</a:t>
            </a:r>
          </a:p>
        </p:txBody>
      </p:sp>
      <p:sp>
        <p:nvSpPr>
          <p:cNvPr id="23" name="Author and Date"/>
          <p:cNvSpPr txBox="1">
            <a:spLocks noGrp="1"/>
          </p:cNvSpPr>
          <p:nvPr>
            <p:ph type="body" sz="quarter" idx="22" hasCustomPrompt="1"/>
          </p:nvPr>
        </p:nvSpPr>
        <p:spPr>
          <a:xfrm>
            <a:off x="905768" y="829603"/>
            <a:ext cx="16476466" cy="477734"/>
          </a:xfrm>
          <a:prstGeom prst="rect">
            <a:avLst/>
          </a:prstGeom>
        </p:spPr>
        <p:txBody>
          <a:bodyPr lIns="45719" tIns="45719" rIns="45719" bIns="45719"/>
          <a:lstStyle>
            <a:lvl1pPr marL="0" indent="0" defTabSz="619125">
              <a:lnSpc>
                <a:spcPct val="100000"/>
              </a:lnSpc>
              <a:spcBef>
                <a:spcPts val="0"/>
              </a:spcBef>
              <a:buSzTx/>
              <a:buNone/>
              <a:defRPr sz="2700" b="1"/>
            </a:lvl1pPr>
          </a:lstStyle>
          <a:p>
            <a:r>
              <a:t>Author and Date</a:t>
            </a:r>
          </a:p>
        </p:txBody>
      </p:sp>
      <p:sp>
        <p:nvSpPr>
          <p:cNvPr id="24" name="Body Level One…"/>
          <p:cNvSpPr txBox="1">
            <a:spLocks noGrp="1"/>
          </p:cNvSpPr>
          <p:nvPr>
            <p:ph type="body" sz="quarter" idx="1" hasCustomPrompt="1"/>
          </p:nvPr>
        </p:nvSpPr>
        <p:spPr>
          <a:xfrm>
            <a:off x="904875" y="8707433"/>
            <a:ext cx="16478250" cy="837714"/>
          </a:xfrm>
          <a:prstGeom prst="rect">
            <a:avLst/>
          </a:prstGeom>
        </p:spPr>
        <p:txBody>
          <a:bodyPr/>
          <a:lstStyle>
            <a:lvl1pPr marL="0" indent="0" defTabSz="619125">
              <a:lnSpc>
                <a:spcPct val="100000"/>
              </a:lnSpc>
              <a:spcBef>
                <a:spcPts val="0"/>
              </a:spcBef>
              <a:buSzTx/>
              <a:buNone/>
              <a:defRPr sz="4125" b="1"/>
            </a:lvl1pPr>
            <a:lvl2pPr marL="0" indent="342900" defTabSz="619125">
              <a:lnSpc>
                <a:spcPct val="100000"/>
              </a:lnSpc>
              <a:spcBef>
                <a:spcPts val="0"/>
              </a:spcBef>
              <a:buSzTx/>
              <a:buNone/>
              <a:defRPr sz="4125" b="1"/>
            </a:lvl2pPr>
            <a:lvl3pPr marL="0" indent="685800" defTabSz="619125">
              <a:lnSpc>
                <a:spcPct val="100000"/>
              </a:lnSpc>
              <a:spcBef>
                <a:spcPts val="0"/>
              </a:spcBef>
              <a:buSzTx/>
              <a:buNone/>
              <a:defRPr sz="4125" b="1"/>
            </a:lvl3pPr>
            <a:lvl4pPr marL="0" indent="1028700" defTabSz="619125">
              <a:lnSpc>
                <a:spcPct val="100000"/>
              </a:lnSpc>
              <a:spcBef>
                <a:spcPts val="0"/>
              </a:spcBef>
              <a:buSzTx/>
              <a:buNone/>
              <a:defRPr sz="4125" b="1"/>
            </a:lvl4pPr>
            <a:lvl5pPr marL="0" indent="1371600" defTabSz="619125">
              <a:lnSpc>
                <a:spcPct val="100000"/>
              </a:lnSpc>
              <a:spcBef>
                <a:spcPts val="0"/>
              </a:spcBef>
              <a:buSzTx/>
              <a:buNone/>
              <a:defRPr sz="4125"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2152002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8229600" y="-152400"/>
            <a:ext cx="9108628" cy="10601325"/>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904875" y="952500"/>
            <a:ext cx="7334250" cy="4411705"/>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904875" y="5295432"/>
            <a:ext cx="7334250" cy="4039068"/>
          </a:xfrm>
          <a:prstGeom prst="rect">
            <a:avLst/>
          </a:prstGeom>
        </p:spPr>
        <p:txBody>
          <a:bodyPr/>
          <a:lstStyle>
            <a:lvl1pPr marL="0" indent="0" defTabSz="619125">
              <a:lnSpc>
                <a:spcPct val="100000"/>
              </a:lnSpc>
              <a:spcBef>
                <a:spcPts val="0"/>
              </a:spcBef>
              <a:buSzTx/>
              <a:buNone/>
              <a:defRPr sz="4125" b="1"/>
            </a:lvl1pPr>
            <a:lvl2pPr marL="0" indent="342900" defTabSz="619125">
              <a:lnSpc>
                <a:spcPct val="100000"/>
              </a:lnSpc>
              <a:spcBef>
                <a:spcPts val="0"/>
              </a:spcBef>
              <a:buSzTx/>
              <a:buNone/>
              <a:defRPr sz="4125" b="1"/>
            </a:lvl2pPr>
            <a:lvl3pPr marL="0" indent="685800" defTabSz="619125">
              <a:lnSpc>
                <a:spcPct val="100000"/>
              </a:lnSpc>
              <a:spcBef>
                <a:spcPts val="0"/>
              </a:spcBef>
              <a:buSzTx/>
              <a:buNone/>
              <a:defRPr sz="4125" b="1"/>
            </a:lvl3pPr>
            <a:lvl4pPr marL="0" indent="1028700" defTabSz="619125">
              <a:lnSpc>
                <a:spcPct val="100000"/>
              </a:lnSpc>
              <a:spcBef>
                <a:spcPts val="0"/>
              </a:spcBef>
              <a:buSzTx/>
              <a:buNone/>
              <a:defRPr sz="4125" b="1"/>
            </a:lvl4pPr>
            <a:lvl5pPr marL="0" indent="1371600" defTabSz="619125">
              <a:lnSpc>
                <a:spcPct val="100000"/>
              </a:lnSpc>
              <a:spcBef>
                <a:spcPts val="0"/>
              </a:spcBef>
              <a:buSzTx/>
              <a:buNone/>
              <a:defRPr sz="4125"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8995044" y="9784534"/>
            <a:ext cx="288542" cy="31034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44434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904875" y="1779722"/>
            <a:ext cx="16478250" cy="701085"/>
          </a:xfrm>
          <a:prstGeom prst="rect">
            <a:avLst/>
          </a:prstGeom>
        </p:spPr>
        <p:txBody>
          <a:bodyPr lIns="45719" tIns="45719" rIns="45719" bIns="45719"/>
          <a:lstStyle>
            <a:lvl1pPr marL="0" indent="0" defTabSz="619125">
              <a:lnSpc>
                <a:spcPct val="100000"/>
              </a:lnSpc>
              <a:spcBef>
                <a:spcPts val="0"/>
              </a:spcBef>
              <a:buSzTx/>
              <a:buNone/>
              <a:defRPr sz="4125"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545439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904875" y="1779722"/>
            <a:ext cx="7334250" cy="701085"/>
          </a:xfrm>
          <a:prstGeom prst="rect">
            <a:avLst/>
          </a:prstGeom>
        </p:spPr>
        <p:txBody>
          <a:bodyPr lIns="45719" tIns="45719" rIns="45719" bIns="45719"/>
          <a:lstStyle>
            <a:lvl1pPr marL="0" indent="0" defTabSz="619125">
              <a:lnSpc>
                <a:spcPct val="100000"/>
              </a:lnSpc>
              <a:spcBef>
                <a:spcPts val="0"/>
              </a:spcBef>
              <a:buSzTx/>
              <a:buNone/>
              <a:defRPr sz="4125" b="1"/>
            </a:lvl1pPr>
          </a:lstStyle>
          <a:p>
            <a:r>
              <a:t>Slide Subtitle</a:t>
            </a:r>
          </a:p>
        </p:txBody>
      </p:sp>
      <p:sp>
        <p:nvSpPr>
          <p:cNvPr id="61" name="Body Level One…"/>
          <p:cNvSpPr txBox="1">
            <a:spLocks noGrp="1"/>
          </p:cNvSpPr>
          <p:nvPr>
            <p:ph type="body" sz="half" idx="1" hasCustomPrompt="1"/>
          </p:nvPr>
        </p:nvSpPr>
        <p:spPr>
          <a:xfrm>
            <a:off x="904875" y="3186378"/>
            <a:ext cx="7334250" cy="6192473"/>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9144000" y="-305449"/>
            <a:ext cx="8187656" cy="10916874"/>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904875" y="809625"/>
            <a:ext cx="7334250" cy="1076325"/>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9646131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Subtitle"/>
          <p:cNvSpPr txBox="1">
            <a:spLocks noGrp="1"/>
          </p:cNvSpPr>
          <p:nvPr>
            <p:ph type="body" sz="quarter" idx="21" hasCustomPrompt="1"/>
          </p:nvPr>
        </p:nvSpPr>
        <p:spPr>
          <a:xfrm>
            <a:off x="904875" y="1779722"/>
            <a:ext cx="7334250" cy="701085"/>
          </a:xfrm>
          <a:prstGeom prst="rect">
            <a:avLst/>
          </a:prstGeom>
        </p:spPr>
        <p:txBody>
          <a:bodyPr lIns="45719" tIns="45719" rIns="45719" bIns="45719"/>
          <a:lstStyle>
            <a:lvl1pPr marL="0" indent="0" defTabSz="619125">
              <a:lnSpc>
                <a:spcPct val="100000"/>
              </a:lnSpc>
              <a:spcBef>
                <a:spcPts val="0"/>
              </a:spcBef>
              <a:buSzTx/>
              <a:buNone/>
              <a:defRPr sz="4125" b="1"/>
            </a:lvl1pPr>
          </a:lstStyle>
          <a:p>
            <a:r>
              <a:t>Slide Subtitle</a:t>
            </a:r>
          </a:p>
        </p:txBody>
      </p:sp>
      <p:sp>
        <p:nvSpPr>
          <p:cNvPr id="72" name="Body Level One…"/>
          <p:cNvSpPr txBox="1">
            <a:spLocks noGrp="1"/>
          </p:cNvSpPr>
          <p:nvPr>
            <p:ph type="body" sz="half" idx="1" hasCustomPrompt="1"/>
          </p:nvPr>
        </p:nvSpPr>
        <p:spPr>
          <a:xfrm>
            <a:off x="904875" y="3186378"/>
            <a:ext cx="7334250" cy="6192473"/>
          </a:xfrm>
          <a:prstGeom prst="rect">
            <a:avLst/>
          </a:prstGeom>
        </p:spPr>
        <p:txBody>
          <a:bodyPr/>
          <a:lstStyle/>
          <a:p>
            <a:r>
              <a:t>Slide bullet text</a:t>
            </a:r>
          </a:p>
          <a:p>
            <a:pPr lvl="1"/>
            <a:endParaRPr/>
          </a:p>
          <a:p>
            <a:pPr lvl="2"/>
            <a:endParaRPr/>
          </a:p>
          <a:p>
            <a:pPr lvl="3"/>
            <a:endParaRPr/>
          </a:p>
          <a:p>
            <a:pPr lvl="4"/>
            <a:endParaRPr/>
          </a:p>
        </p:txBody>
      </p:sp>
      <p:sp>
        <p:nvSpPr>
          <p:cNvPr id="73" name="Slide Title"/>
          <p:cNvSpPr txBox="1">
            <a:spLocks noGrp="1"/>
          </p:cNvSpPr>
          <p:nvPr>
            <p:ph type="title" hasCustomPrompt="1"/>
          </p:nvPr>
        </p:nvSpPr>
        <p:spPr>
          <a:xfrm>
            <a:off x="904875" y="809625"/>
            <a:ext cx="7334250" cy="1076325"/>
          </a:xfrm>
          <a:prstGeom prst="rect">
            <a:avLst/>
          </a:prstGeom>
        </p:spPr>
        <p:txBody>
          <a:bodyPr/>
          <a:lstStyle/>
          <a:p>
            <a:r>
              <a:t>Slide Title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7659718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Subtitle"/>
          <p:cNvSpPr txBox="1">
            <a:spLocks noGrp="1"/>
          </p:cNvSpPr>
          <p:nvPr>
            <p:ph type="body" sz="quarter" idx="21" hasCustomPrompt="1"/>
          </p:nvPr>
        </p:nvSpPr>
        <p:spPr>
          <a:xfrm>
            <a:off x="904875" y="1779722"/>
            <a:ext cx="7334250" cy="701085"/>
          </a:xfrm>
          <a:prstGeom prst="rect">
            <a:avLst/>
          </a:prstGeom>
        </p:spPr>
        <p:txBody>
          <a:bodyPr lIns="45719" tIns="45719" rIns="45719" bIns="45719"/>
          <a:lstStyle>
            <a:lvl1pPr marL="0" indent="0" defTabSz="619125">
              <a:lnSpc>
                <a:spcPct val="100000"/>
              </a:lnSpc>
              <a:spcBef>
                <a:spcPts val="0"/>
              </a:spcBef>
              <a:buSzTx/>
              <a:buNone/>
              <a:defRPr sz="4125" b="1"/>
            </a:lvl1pPr>
          </a:lstStyle>
          <a:p>
            <a:r>
              <a:t>Slide Subtitle</a:t>
            </a:r>
          </a:p>
        </p:txBody>
      </p:sp>
      <p:sp>
        <p:nvSpPr>
          <p:cNvPr id="82" name="Body Level One…"/>
          <p:cNvSpPr txBox="1">
            <a:spLocks noGrp="1"/>
          </p:cNvSpPr>
          <p:nvPr>
            <p:ph type="body" sz="half" idx="1" hasCustomPrompt="1"/>
          </p:nvPr>
        </p:nvSpPr>
        <p:spPr>
          <a:xfrm>
            <a:off x="904875" y="3186378"/>
            <a:ext cx="7334250" cy="6192473"/>
          </a:xfrm>
          <a:prstGeom prst="rect">
            <a:avLst/>
          </a:prstGeom>
        </p:spPr>
        <p:txBody>
          <a:bodyPr/>
          <a:lstStyle/>
          <a:p>
            <a:r>
              <a:t>Slide bullet text</a:t>
            </a:r>
          </a:p>
          <a:p>
            <a:pPr lvl="1"/>
            <a:endParaRPr/>
          </a:p>
          <a:p>
            <a:pPr lvl="2"/>
            <a:endParaRPr/>
          </a:p>
          <a:p>
            <a:pPr lvl="3"/>
            <a:endParaRPr/>
          </a:p>
          <a:p>
            <a:pPr lvl="4"/>
            <a:endParaRPr/>
          </a:p>
        </p:txBody>
      </p:sp>
      <p:sp>
        <p:nvSpPr>
          <p:cNvPr id="83" name="Slide Title"/>
          <p:cNvSpPr txBox="1">
            <a:spLocks noGrp="1"/>
          </p:cNvSpPr>
          <p:nvPr>
            <p:ph type="title" hasCustomPrompt="1"/>
          </p:nvPr>
        </p:nvSpPr>
        <p:spPr>
          <a:xfrm>
            <a:off x="904875" y="809625"/>
            <a:ext cx="7334250" cy="1076325"/>
          </a:xfrm>
          <a:prstGeom prst="rect">
            <a:avLst/>
          </a:prstGeom>
        </p:spPr>
        <p:txBody>
          <a:bodyPr/>
          <a:lstStyle/>
          <a:p>
            <a:r>
              <a:t>Slide Title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3384170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904872" y="3400425"/>
            <a:ext cx="16478253" cy="3486150"/>
          </a:xfrm>
          <a:prstGeom prst="rect">
            <a:avLst/>
          </a:prstGeom>
        </p:spPr>
        <p:txBody>
          <a:bodyPr anchor="ctr"/>
          <a:lstStyle>
            <a:lvl1pPr>
              <a:defRPr sz="8700" b="0" spc="-174">
                <a:latin typeface="Helvetica Neue Medium"/>
                <a:ea typeface="Helvetica Neue Medium"/>
                <a:cs typeface="Helvetica Neue Medium"/>
                <a:sym typeface="Helvetica Neue Medium"/>
              </a:defRPr>
            </a:lvl1pPr>
          </a:lstStyle>
          <a:p>
            <a:r>
              <a:t>Section Title</a:t>
            </a:r>
          </a:p>
        </p:txBody>
      </p:sp>
      <p:sp>
        <p:nvSpPr>
          <p:cNvPr id="92" name="Slide Number"/>
          <p:cNvSpPr txBox="1">
            <a:spLocks noGrp="1"/>
          </p:cNvSpPr>
          <p:nvPr>
            <p:ph type="sldNum" sz="quarter" idx="2"/>
          </p:nvPr>
        </p:nvSpPr>
        <p:spPr>
          <a:xfrm>
            <a:off x="8995044" y="9784534"/>
            <a:ext cx="288542" cy="31034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6456192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Title"/>
          <p:cNvSpPr txBox="1">
            <a:spLocks noGrp="1"/>
          </p:cNvSpPr>
          <p:nvPr>
            <p:ph type="title" hasCustomPrompt="1"/>
          </p:nvPr>
        </p:nvSpPr>
        <p:spPr>
          <a:xfrm>
            <a:off x="904875" y="809625"/>
            <a:ext cx="16478250" cy="1076212"/>
          </a:xfrm>
          <a:prstGeom prst="rect">
            <a:avLst/>
          </a:prstGeom>
        </p:spPr>
        <p:txBody>
          <a:bodyPr/>
          <a:lstStyle/>
          <a:p>
            <a:r>
              <a:t>Slide Title</a:t>
            </a:r>
          </a:p>
        </p:txBody>
      </p:sp>
      <p:sp>
        <p:nvSpPr>
          <p:cNvPr id="100" name="Slide Subtitle"/>
          <p:cNvSpPr txBox="1">
            <a:spLocks noGrp="1"/>
          </p:cNvSpPr>
          <p:nvPr>
            <p:ph type="body" sz="quarter" idx="21" hasCustomPrompt="1"/>
          </p:nvPr>
        </p:nvSpPr>
        <p:spPr>
          <a:xfrm>
            <a:off x="904875" y="1779722"/>
            <a:ext cx="16478250" cy="701085"/>
          </a:xfrm>
          <a:prstGeom prst="rect">
            <a:avLst/>
          </a:prstGeom>
        </p:spPr>
        <p:txBody>
          <a:bodyPr lIns="45719" tIns="45719" rIns="45719" bIns="45719"/>
          <a:lstStyle>
            <a:lvl1pPr marL="0" indent="0" defTabSz="619125">
              <a:lnSpc>
                <a:spcPct val="100000"/>
              </a:lnSpc>
              <a:spcBef>
                <a:spcPts val="0"/>
              </a:spcBef>
              <a:buSzTx/>
              <a:buNone/>
              <a:defRPr sz="4125" b="1"/>
            </a:lvl1pPr>
          </a:lstStyle>
          <a:p>
            <a:r>
              <a:t>Slide Subtitle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1523811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Title"/>
          <p:cNvSpPr txBox="1">
            <a:spLocks noGrp="1"/>
          </p:cNvSpPr>
          <p:nvPr>
            <p:ph type="title" hasCustomPrompt="1"/>
          </p:nvPr>
        </p:nvSpPr>
        <p:spPr>
          <a:xfrm>
            <a:off x="904875" y="809625"/>
            <a:ext cx="16478250" cy="1076325"/>
          </a:xfrm>
          <a:prstGeom prst="rect">
            <a:avLst/>
          </a:prstGeom>
        </p:spPr>
        <p:txBody>
          <a:bodyPr/>
          <a:lstStyle/>
          <a:p>
            <a:r>
              <a:t>Agenda Title</a:t>
            </a:r>
          </a:p>
        </p:txBody>
      </p:sp>
      <p:sp>
        <p:nvSpPr>
          <p:cNvPr id="109" name="Agenda Subtitle"/>
          <p:cNvSpPr txBox="1">
            <a:spLocks noGrp="1"/>
          </p:cNvSpPr>
          <p:nvPr>
            <p:ph type="body" sz="quarter" idx="21" hasCustomPrompt="1"/>
          </p:nvPr>
        </p:nvSpPr>
        <p:spPr>
          <a:xfrm>
            <a:off x="904875" y="1779722"/>
            <a:ext cx="16478250" cy="701085"/>
          </a:xfrm>
          <a:prstGeom prst="rect">
            <a:avLst/>
          </a:prstGeom>
        </p:spPr>
        <p:txBody>
          <a:bodyPr lIns="45719" tIns="45719" rIns="45719" bIns="45719"/>
          <a:lstStyle>
            <a:lvl1pPr marL="0" indent="0" defTabSz="619125">
              <a:lnSpc>
                <a:spcPct val="100000"/>
              </a:lnSpc>
              <a:spcBef>
                <a:spcPts val="0"/>
              </a:spcBef>
              <a:buSzTx/>
              <a:buNone/>
              <a:defRPr sz="4125" b="1"/>
            </a:lvl1pPr>
          </a:lstStyle>
          <a:p>
            <a:r>
              <a:t>Agenda Subtitle</a:t>
            </a:r>
          </a:p>
        </p:txBody>
      </p:sp>
      <p:sp>
        <p:nvSpPr>
          <p:cNvPr id="110" name="Body Level One…"/>
          <p:cNvSpPr txBox="1">
            <a:spLocks noGrp="1"/>
          </p:cNvSpPr>
          <p:nvPr>
            <p:ph type="body" idx="1" hasCustomPrompt="1"/>
          </p:nvPr>
        </p:nvSpPr>
        <p:spPr>
          <a:prstGeom prst="rect">
            <a:avLst/>
          </a:prstGeom>
        </p:spPr>
        <p:txBody>
          <a:bodyPr/>
          <a:lstStyle>
            <a:lvl1pPr marL="0" indent="0" defTabSz="619125">
              <a:lnSpc>
                <a:spcPct val="100000"/>
              </a:lnSpc>
              <a:spcBef>
                <a:spcPts val="1350"/>
              </a:spcBef>
              <a:buSzTx/>
              <a:buNone/>
              <a:defRPr sz="4125" spc="-41"/>
            </a:lvl1pPr>
            <a:lvl2pPr marL="0" indent="342900" defTabSz="619125">
              <a:lnSpc>
                <a:spcPct val="100000"/>
              </a:lnSpc>
              <a:spcBef>
                <a:spcPts val="1350"/>
              </a:spcBef>
              <a:buSzTx/>
              <a:buNone/>
              <a:defRPr sz="4125" spc="-41"/>
            </a:lvl2pPr>
            <a:lvl3pPr marL="0" indent="685800" defTabSz="619125">
              <a:lnSpc>
                <a:spcPct val="100000"/>
              </a:lnSpc>
              <a:spcBef>
                <a:spcPts val="1350"/>
              </a:spcBef>
              <a:buSzTx/>
              <a:buNone/>
              <a:defRPr sz="4125" spc="-41"/>
            </a:lvl3pPr>
            <a:lvl4pPr marL="0" indent="1028700" defTabSz="619125">
              <a:lnSpc>
                <a:spcPct val="100000"/>
              </a:lnSpc>
              <a:spcBef>
                <a:spcPts val="1350"/>
              </a:spcBef>
              <a:buSzTx/>
              <a:buNone/>
              <a:defRPr sz="4125" spc="-41"/>
            </a:lvl4pPr>
            <a:lvl5pPr marL="0" indent="1371600" defTabSz="619125">
              <a:lnSpc>
                <a:spcPct val="100000"/>
              </a:lnSpc>
              <a:spcBef>
                <a:spcPts val="1350"/>
              </a:spcBef>
              <a:buSzTx/>
              <a:buNone/>
              <a:defRPr sz="4125" spc="-41"/>
            </a:lvl5pPr>
          </a:lstStyle>
          <a:p>
            <a:r>
              <a:t>Agenda Topics</a:t>
            </a:r>
          </a:p>
          <a:p>
            <a:pPr lvl="1"/>
            <a:endParaRPr/>
          </a:p>
          <a:p>
            <a:pPr lvl="2"/>
            <a:endParaRPr/>
          </a:p>
          <a:p>
            <a:pPr lvl="3"/>
            <a:endParaRPr/>
          </a:p>
          <a:p>
            <a:pPr lvl="4"/>
            <a:endParaRP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5719299"/>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904875" y="3690632"/>
            <a:ext cx="16478250" cy="2905736"/>
          </a:xfrm>
          <a:prstGeom prst="rect">
            <a:avLst/>
          </a:prstGeom>
        </p:spPr>
        <p:txBody>
          <a:bodyPr anchor="ctr"/>
          <a:lstStyle>
            <a:lvl1pPr marL="0" indent="0" algn="ctr">
              <a:lnSpc>
                <a:spcPct val="80000"/>
              </a:lnSpc>
              <a:spcBef>
                <a:spcPts val="0"/>
              </a:spcBef>
              <a:buSzTx/>
              <a:buNone/>
              <a:defRPr sz="8700" spc="-174">
                <a:latin typeface="Helvetica Neue Medium"/>
                <a:ea typeface="Helvetica Neue Medium"/>
                <a:cs typeface="Helvetica Neue Medium"/>
                <a:sym typeface="Helvetica Neue Medium"/>
              </a:defRPr>
            </a:lvl1pPr>
            <a:lvl2pPr marL="0" indent="342900" algn="ctr">
              <a:lnSpc>
                <a:spcPct val="80000"/>
              </a:lnSpc>
              <a:spcBef>
                <a:spcPts val="0"/>
              </a:spcBef>
              <a:buSzTx/>
              <a:buNone/>
              <a:defRPr sz="8700" spc="-174">
                <a:latin typeface="Helvetica Neue Medium"/>
                <a:ea typeface="Helvetica Neue Medium"/>
                <a:cs typeface="Helvetica Neue Medium"/>
                <a:sym typeface="Helvetica Neue Medium"/>
              </a:defRPr>
            </a:lvl2pPr>
            <a:lvl3pPr marL="0" indent="685800" algn="ctr">
              <a:lnSpc>
                <a:spcPct val="80000"/>
              </a:lnSpc>
              <a:spcBef>
                <a:spcPts val="0"/>
              </a:spcBef>
              <a:buSzTx/>
              <a:buNone/>
              <a:defRPr sz="8700" spc="-174">
                <a:latin typeface="Helvetica Neue Medium"/>
                <a:ea typeface="Helvetica Neue Medium"/>
                <a:cs typeface="Helvetica Neue Medium"/>
                <a:sym typeface="Helvetica Neue Medium"/>
              </a:defRPr>
            </a:lvl3pPr>
            <a:lvl4pPr marL="0" indent="1028700" algn="ctr">
              <a:lnSpc>
                <a:spcPct val="80000"/>
              </a:lnSpc>
              <a:spcBef>
                <a:spcPts val="0"/>
              </a:spcBef>
              <a:buSzTx/>
              <a:buNone/>
              <a:defRPr sz="8700" spc="-174">
                <a:latin typeface="Helvetica Neue Medium"/>
                <a:ea typeface="Helvetica Neue Medium"/>
                <a:cs typeface="Helvetica Neue Medium"/>
                <a:sym typeface="Helvetica Neue Medium"/>
              </a:defRPr>
            </a:lvl4pPr>
            <a:lvl5pPr marL="0" indent="1371600" algn="ctr">
              <a:lnSpc>
                <a:spcPct val="80000"/>
              </a:lnSpc>
              <a:spcBef>
                <a:spcPts val="0"/>
              </a:spcBef>
              <a:buSzTx/>
              <a:buNone/>
              <a:defRPr sz="8700" spc="-174">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6723288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idx="1" hasCustomPrompt="1"/>
          </p:nvPr>
        </p:nvSpPr>
        <p:spPr>
          <a:xfrm>
            <a:off x="904875" y="806945"/>
            <a:ext cx="16478250" cy="5431188"/>
          </a:xfrm>
          <a:prstGeom prst="rect">
            <a:avLst/>
          </a:prstGeom>
        </p:spPr>
        <p:txBody>
          <a:bodyPr anchor="b"/>
          <a:lstStyle>
            <a:lvl1pPr marL="0" indent="0" algn="ctr">
              <a:lnSpc>
                <a:spcPct val="80000"/>
              </a:lnSpc>
              <a:spcBef>
                <a:spcPts val="0"/>
              </a:spcBef>
              <a:buSzTx/>
              <a:buNone/>
              <a:defRPr sz="18750" b="1" spc="-188"/>
            </a:lvl1pPr>
            <a:lvl2pPr marL="0" indent="342900" algn="ctr">
              <a:lnSpc>
                <a:spcPct val="80000"/>
              </a:lnSpc>
              <a:spcBef>
                <a:spcPts val="0"/>
              </a:spcBef>
              <a:buSzTx/>
              <a:buNone/>
              <a:defRPr sz="18750" b="1" spc="-188"/>
            </a:lvl2pPr>
            <a:lvl3pPr marL="0" indent="685800" algn="ctr">
              <a:lnSpc>
                <a:spcPct val="80000"/>
              </a:lnSpc>
              <a:spcBef>
                <a:spcPts val="0"/>
              </a:spcBef>
              <a:buSzTx/>
              <a:buNone/>
              <a:defRPr sz="18750" b="1" spc="-188"/>
            </a:lvl3pPr>
            <a:lvl4pPr marL="0" indent="1028700" algn="ctr">
              <a:lnSpc>
                <a:spcPct val="80000"/>
              </a:lnSpc>
              <a:spcBef>
                <a:spcPts val="0"/>
              </a:spcBef>
              <a:buSzTx/>
              <a:buNone/>
              <a:defRPr sz="18750" b="1" spc="-188"/>
            </a:lvl4pPr>
            <a:lvl5pPr marL="0" indent="1371600" algn="ctr">
              <a:lnSpc>
                <a:spcPct val="80000"/>
              </a:lnSpc>
              <a:spcBef>
                <a:spcPts val="0"/>
              </a:spcBef>
              <a:buSzTx/>
              <a:buNone/>
              <a:defRPr sz="18750" b="1" spc="-188"/>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904875" y="6196635"/>
            <a:ext cx="16478250" cy="701085"/>
          </a:xfrm>
          <a:prstGeom prst="rect">
            <a:avLst/>
          </a:prstGeom>
        </p:spPr>
        <p:txBody>
          <a:bodyPr lIns="45719" tIns="45719" rIns="45719" bIns="45719"/>
          <a:lstStyle>
            <a:lvl1pPr marL="0" indent="0" algn="ctr" defTabSz="619125">
              <a:lnSpc>
                <a:spcPct val="100000"/>
              </a:lnSpc>
              <a:spcBef>
                <a:spcPts val="0"/>
              </a:spcBef>
              <a:buSzTx/>
              <a:buNone/>
              <a:defRPr sz="4125" b="1"/>
            </a:lvl1pPr>
          </a:lstStyle>
          <a:p>
            <a:r>
              <a:t>Fact information</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183352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Attribution"/>
          <p:cNvSpPr txBox="1">
            <a:spLocks noGrp="1"/>
          </p:cNvSpPr>
          <p:nvPr>
            <p:ph type="body" sz="quarter" idx="21" hasCustomPrompt="1"/>
          </p:nvPr>
        </p:nvSpPr>
        <p:spPr>
          <a:xfrm>
            <a:off x="1822519" y="8006590"/>
            <a:ext cx="15150039" cy="477734"/>
          </a:xfrm>
          <a:prstGeom prst="rect">
            <a:avLst/>
          </a:prstGeom>
        </p:spPr>
        <p:txBody>
          <a:bodyPr lIns="45719" tIns="45719" rIns="45719" bIns="45719"/>
          <a:lstStyle>
            <a:lvl1pPr marL="0" indent="0" defTabSz="619125">
              <a:lnSpc>
                <a:spcPct val="100000"/>
              </a:lnSpc>
              <a:spcBef>
                <a:spcPts val="0"/>
              </a:spcBef>
              <a:buSzTx/>
              <a:buNone/>
              <a:defRPr sz="2700" b="1"/>
            </a:lvl1pPr>
          </a:lstStyle>
          <a:p>
            <a:r>
              <a:t>Attribution</a:t>
            </a:r>
          </a:p>
        </p:txBody>
      </p:sp>
      <p:sp>
        <p:nvSpPr>
          <p:cNvPr id="136" name="Body Level One…"/>
          <p:cNvSpPr txBox="1">
            <a:spLocks noGrp="1"/>
          </p:cNvSpPr>
          <p:nvPr>
            <p:ph type="body" sz="half" idx="1" hasCustomPrompt="1"/>
          </p:nvPr>
        </p:nvSpPr>
        <p:spPr>
          <a:xfrm>
            <a:off x="1315442" y="3704895"/>
            <a:ext cx="15657116" cy="2877210"/>
          </a:xfrm>
          <a:prstGeom prst="rect">
            <a:avLst/>
          </a:prstGeom>
        </p:spPr>
        <p:txBody>
          <a:bodyPr/>
          <a:lstStyle>
            <a:lvl1pPr marL="479192" indent="-352425">
              <a:spcBef>
                <a:spcPts val="0"/>
              </a:spcBef>
              <a:buSzTx/>
              <a:buNone/>
              <a:defRPr sz="6375" spc="-127">
                <a:latin typeface="Helvetica Neue Medium"/>
                <a:ea typeface="Helvetica Neue Medium"/>
                <a:cs typeface="Helvetica Neue Medium"/>
                <a:sym typeface="Helvetica Neue Medium"/>
              </a:defRPr>
            </a:lvl1pPr>
            <a:lvl2pPr marL="479192" indent="-9525">
              <a:spcBef>
                <a:spcPts val="0"/>
              </a:spcBef>
              <a:buSzTx/>
              <a:buNone/>
              <a:defRPr sz="6375" spc="-127">
                <a:latin typeface="Helvetica Neue Medium"/>
                <a:ea typeface="Helvetica Neue Medium"/>
                <a:cs typeface="Helvetica Neue Medium"/>
                <a:sym typeface="Helvetica Neue Medium"/>
              </a:defRPr>
            </a:lvl2pPr>
            <a:lvl3pPr marL="479192" indent="333375">
              <a:spcBef>
                <a:spcPts val="0"/>
              </a:spcBef>
              <a:buSzTx/>
              <a:buNone/>
              <a:defRPr sz="6375" spc="-127">
                <a:latin typeface="Helvetica Neue Medium"/>
                <a:ea typeface="Helvetica Neue Medium"/>
                <a:cs typeface="Helvetica Neue Medium"/>
                <a:sym typeface="Helvetica Neue Medium"/>
              </a:defRPr>
            </a:lvl3pPr>
            <a:lvl4pPr marL="479192" indent="676275">
              <a:spcBef>
                <a:spcPts val="0"/>
              </a:spcBef>
              <a:buSzTx/>
              <a:buNone/>
              <a:defRPr sz="6375" spc="-127">
                <a:latin typeface="Helvetica Neue Medium"/>
                <a:ea typeface="Helvetica Neue Medium"/>
                <a:cs typeface="Helvetica Neue Medium"/>
                <a:sym typeface="Helvetica Neue Medium"/>
              </a:defRPr>
            </a:lvl4pPr>
            <a:lvl5pPr marL="479192" indent="1019175">
              <a:spcBef>
                <a:spcPts val="0"/>
              </a:spcBef>
              <a:buSzTx/>
              <a:buNone/>
              <a:defRPr sz="6375" spc="-127">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6855024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Bowl of salad with fried rice, boiled eggs, and chopsticks"/>
          <p:cNvSpPr>
            <a:spLocks noGrp="1"/>
          </p:cNvSpPr>
          <p:nvPr>
            <p:ph type="pic" sz="quarter" idx="21"/>
          </p:nvPr>
        </p:nvSpPr>
        <p:spPr>
          <a:xfrm>
            <a:off x="11820526" y="762000"/>
            <a:ext cx="5579324" cy="4462259"/>
          </a:xfrm>
          <a:prstGeom prst="rect">
            <a:avLst/>
          </a:prstGeom>
        </p:spPr>
        <p:txBody>
          <a:bodyPr lIns="91439" tIns="45719" rIns="91439" bIns="45719">
            <a:noAutofit/>
          </a:bodyPr>
          <a:lstStyle/>
          <a:p>
            <a:endParaRPr/>
          </a:p>
        </p:txBody>
      </p:sp>
      <p:sp>
        <p:nvSpPr>
          <p:cNvPr id="145" name="Bowl with salmon cakes, salad, and hummus "/>
          <p:cNvSpPr>
            <a:spLocks noGrp="1"/>
          </p:cNvSpPr>
          <p:nvPr>
            <p:ph type="pic" sz="half" idx="22"/>
          </p:nvPr>
        </p:nvSpPr>
        <p:spPr>
          <a:xfrm>
            <a:off x="10125075" y="2983707"/>
            <a:ext cx="7829550" cy="9112636"/>
          </a:xfrm>
          <a:prstGeom prst="rect">
            <a:avLst/>
          </a:prstGeom>
        </p:spPr>
        <p:txBody>
          <a:bodyPr lIns="91439" tIns="45719" rIns="91439" bIns="45719">
            <a:noAutofit/>
          </a:bodyPr>
          <a:lstStyle/>
          <a:p>
            <a:endParaRPr/>
          </a:p>
        </p:txBody>
      </p:sp>
      <p:sp>
        <p:nvSpPr>
          <p:cNvPr id="146" name="Bowl of pappardelle pasta with parsley butter, roasted hazelnuts, and shaved parmesan cheese"/>
          <p:cNvSpPr>
            <a:spLocks noGrp="1"/>
          </p:cNvSpPr>
          <p:nvPr>
            <p:ph type="pic" idx="23"/>
          </p:nvPr>
        </p:nvSpPr>
        <p:spPr>
          <a:xfrm>
            <a:off x="-104775" y="371475"/>
            <a:ext cx="12458700" cy="9344025"/>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805718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bowl of salad with fried rice, boiled eggs, and chopsticks"/>
          <p:cNvSpPr>
            <a:spLocks noGrp="1"/>
          </p:cNvSpPr>
          <p:nvPr>
            <p:ph type="pic" idx="21"/>
          </p:nvPr>
        </p:nvSpPr>
        <p:spPr>
          <a:xfrm>
            <a:off x="-1000125" y="-4143375"/>
            <a:ext cx="20288250" cy="16230600"/>
          </a:xfrm>
          <a:prstGeom prst="rect">
            <a:avLst/>
          </a:prstGeom>
        </p:spPr>
        <p:txBody>
          <a:bodyPr lIns="91439" tIns="45719" rIns="91439" bIns="45719">
            <a:noAutofit/>
          </a:bodyPr>
          <a:lstStyle/>
          <a:p>
            <a:endParaRPr/>
          </a:p>
        </p:txBody>
      </p:sp>
      <p:sp>
        <p:nvSpPr>
          <p:cNvPr id="15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9037507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4876673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83334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73249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8"/>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0401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70739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6"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35173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35745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72648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68444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33077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4529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1475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904875" y="809626"/>
            <a:ext cx="16478250" cy="10748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904875" y="3186378"/>
            <a:ext cx="16478250" cy="61920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8995044" y="9781358"/>
            <a:ext cx="288542" cy="310341"/>
          </a:xfrm>
          <a:prstGeom prst="rect">
            <a:avLst/>
          </a:prstGeom>
          <a:ln w="12700">
            <a:miter lim="400000"/>
          </a:ln>
        </p:spPr>
        <p:txBody>
          <a:bodyPr wrap="none" lIns="50800" tIns="50800" rIns="50800" bIns="50800" anchor="b">
            <a:spAutoFit/>
          </a:bodyPr>
          <a:lstStyle>
            <a:lvl1pPr algn="ctr" defTabSz="438150">
              <a:lnSpc>
                <a:spcPct val="100000"/>
              </a:lnSpc>
              <a:spcBef>
                <a:spcPts val="0"/>
              </a:spcBef>
              <a:defRPr sz="1350"/>
            </a:lvl1pPr>
          </a:lstStyle>
          <a:p>
            <a:fld id="{86CB4B4D-7CA3-9044-876B-883B54F8677D}" type="slidenum">
              <a:t>‹#›</a:t>
            </a:fld>
            <a:endParaRPr/>
          </a:p>
        </p:txBody>
      </p:sp>
    </p:spTree>
    <p:extLst>
      <p:ext uri="{BB962C8B-B14F-4D97-AF65-F5344CB8AC3E}">
        <p14:creationId xmlns:p14="http://schemas.microsoft.com/office/powerpoint/2010/main" val="372997590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transition spd="med"/>
  <p:txStyles>
    <p:titleStyle>
      <a:lvl1pPr marL="0" marR="0" indent="0" algn="l" defTabSz="1828754"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1pPr>
      <a:lvl2pPr marL="0" marR="0" indent="342900" algn="l" defTabSz="1828754"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2pPr>
      <a:lvl3pPr marL="0" marR="0" indent="685800" algn="l" defTabSz="1828754"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3pPr>
      <a:lvl4pPr marL="0" marR="0" indent="1028700" algn="l" defTabSz="1828754"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4pPr>
      <a:lvl5pPr marL="0" marR="0" indent="1371600" algn="l" defTabSz="1828754"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5pPr>
      <a:lvl6pPr marL="0" marR="0" indent="1714500" algn="l" defTabSz="1828754"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6pPr>
      <a:lvl7pPr marL="0" marR="0" indent="2057400" algn="l" defTabSz="1828754"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7pPr>
      <a:lvl8pPr marL="0" marR="0" indent="2400300" algn="l" defTabSz="1828754"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8pPr>
      <a:lvl9pPr marL="0" marR="0" indent="2743200" algn="l" defTabSz="1828754" rtl="0" latinLnBrk="0">
        <a:lnSpc>
          <a:spcPct val="80000"/>
        </a:lnSpc>
        <a:spcBef>
          <a:spcPts val="0"/>
        </a:spcBef>
        <a:spcAft>
          <a:spcPts val="0"/>
        </a:spcAft>
        <a:buClrTx/>
        <a:buSzTx/>
        <a:buFontTx/>
        <a:buNone/>
        <a:tabLst/>
        <a:defRPr sz="6375" b="1" i="0" u="none" strike="noStrike" cap="none" spc="-127" baseline="0">
          <a:solidFill>
            <a:srgbClr val="000000"/>
          </a:solidFill>
          <a:uFillTx/>
          <a:latin typeface="+mn-lt"/>
          <a:ea typeface="+mn-ea"/>
          <a:cs typeface="+mn-cs"/>
          <a:sym typeface="Helvetica Neue"/>
        </a:defRPr>
      </a:lvl9pPr>
    </p:titleStyle>
    <p:bodyStyle>
      <a:lvl1pPr marL="457200" marR="0" indent="-457200" algn="l" defTabSz="1828754"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1pPr>
      <a:lvl2pPr marL="914400" marR="0" indent="-457200" algn="l" defTabSz="1828754"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2pPr>
      <a:lvl3pPr marL="1371600" marR="0" indent="-457200" algn="l" defTabSz="1828754"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3pPr>
      <a:lvl4pPr marL="1828800" marR="0" indent="-457200" algn="l" defTabSz="1828754"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4pPr>
      <a:lvl5pPr marL="2286000" marR="0" indent="-457200" algn="l" defTabSz="1828754"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5pPr>
      <a:lvl6pPr marL="2743200" marR="0" indent="-457200" algn="l" defTabSz="1828754"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6pPr>
      <a:lvl7pPr marL="3200400" marR="0" indent="-457200" algn="l" defTabSz="1828754"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7pPr>
      <a:lvl8pPr marL="3657600" marR="0" indent="-457200" algn="l" defTabSz="1828754"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8pPr>
      <a:lvl9pPr marL="4114800" marR="0" indent="-457200" algn="l" defTabSz="1828754" rtl="0" latinLnBrk="0">
        <a:lnSpc>
          <a:spcPct val="90000"/>
        </a:lnSpc>
        <a:spcBef>
          <a:spcPts val="3375"/>
        </a:spcBef>
        <a:spcAft>
          <a:spcPts val="0"/>
        </a:spcAft>
        <a:buClrTx/>
        <a:buSzPct val="123000"/>
        <a:buFontTx/>
        <a:buChar char="•"/>
        <a:tabLst/>
        <a:defRPr sz="3600" b="0" i="0" u="none" strike="noStrike" cap="none" spc="0" baseline="0">
          <a:solidFill>
            <a:srgbClr val="000000"/>
          </a:solidFill>
          <a:uFillTx/>
          <a:latin typeface="+mn-lt"/>
          <a:ea typeface="+mn-ea"/>
          <a:cs typeface="+mn-cs"/>
          <a:sym typeface="Helvetica Neue"/>
        </a:defRPr>
      </a:lvl9pPr>
    </p:bodyStyle>
    <p:otherStyle>
      <a:lvl1pPr marL="0" marR="0" indent="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1pPr>
      <a:lvl2pPr marL="0" marR="0" indent="3429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2pPr>
      <a:lvl3pPr marL="0" marR="0" indent="6858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3pPr>
      <a:lvl4pPr marL="0" marR="0" indent="10287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4pPr>
      <a:lvl5pPr marL="0" marR="0" indent="13716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5pPr>
      <a:lvl6pPr marL="0" marR="0" indent="17145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6pPr>
      <a:lvl7pPr marL="0" marR="0" indent="20574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7pPr>
      <a:lvl8pPr marL="0" marR="0" indent="24003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8pPr>
      <a:lvl9pPr marL="0" marR="0" indent="2743200" algn="ctr" defTabSz="438150" rtl="0" latinLnBrk="0">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5/29/2025</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8110288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png"/><Relationship Id="rId7"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png"/><Relationship Id="rId7"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pn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80.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image" Target="../media/image35.png"/><Relationship Id="rId7" Type="http://schemas.openxmlformats.org/officeDocument/2006/relationships/customXml" Target="../ink/ink2.xml"/><Relationship Id="rId12" Type="http://schemas.openxmlformats.org/officeDocument/2006/relationships/image" Target="../media/image86.svg"/><Relationship Id="rId17" Type="http://schemas.openxmlformats.org/officeDocument/2006/relationships/image" Target="../media/image91.svg"/><Relationship Id="rId2" Type="http://schemas.openxmlformats.org/officeDocument/2006/relationships/notesSlide" Target="../notesSlides/notesSlide28.xml"/><Relationship Id="rId16" Type="http://schemas.openxmlformats.org/officeDocument/2006/relationships/image" Target="../media/image90.png"/><Relationship Id="rId1" Type="http://schemas.openxmlformats.org/officeDocument/2006/relationships/slideLayout" Target="../slideLayouts/slideLayout13.xml"/><Relationship Id="rId6" Type="http://schemas.openxmlformats.org/officeDocument/2006/relationships/image" Target="../media/image81.png"/><Relationship Id="rId11" Type="http://schemas.openxmlformats.org/officeDocument/2006/relationships/image" Target="../media/image85.png"/><Relationship Id="rId5" Type="http://schemas.openxmlformats.org/officeDocument/2006/relationships/customXml" Target="../ink/ink1.xml"/><Relationship Id="rId15" Type="http://schemas.openxmlformats.org/officeDocument/2006/relationships/image" Target="../media/image89.svg"/><Relationship Id="rId10" Type="http://schemas.openxmlformats.org/officeDocument/2006/relationships/image" Target="../media/image84.svg"/><Relationship Id="rId19" Type="http://schemas.openxmlformats.org/officeDocument/2006/relationships/image" Target="../media/image93.png"/><Relationship Id="rId4" Type="http://schemas.openxmlformats.org/officeDocument/2006/relationships/image" Target="../media/image79.png"/><Relationship Id="rId9" Type="http://schemas.openxmlformats.org/officeDocument/2006/relationships/image" Target="../media/image83.png"/><Relationship Id="rId14" Type="http://schemas.openxmlformats.org/officeDocument/2006/relationships/image" Target="../media/image88.png"/></Relationships>
</file>

<file path=ppt/slides/_rels/slide33.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 Id="rId9" Type="http://schemas.openxmlformats.org/officeDocument/2006/relationships/image" Target="../media/image100.jpe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notesSlide" Target="../notesSlides/notesSlide4.xml"/><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40.png"/><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png"/><Relationship Id="rId7"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727EB"/>
        </a:solidFill>
        <a:effectLst/>
      </p:bgPr>
    </p:bg>
    <p:spTree>
      <p:nvGrpSpPr>
        <p:cNvPr id="1" name=""/>
        <p:cNvGrpSpPr/>
        <p:nvPr/>
      </p:nvGrpSpPr>
      <p:grpSpPr>
        <a:xfrm>
          <a:off x="0" y="0"/>
          <a:ext cx="0" cy="0"/>
          <a:chOff x="0" y="0"/>
          <a:chExt cx="0" cy="0"/>
        </a:xfrm>
      </p:grpSpPr>
      <p:grpSp>
        <p:nvGrpSpPr>
          <p:cNvPr id="2" name="Group 2"/>
          <p:cNvGrpSpPr/>
          <p:nvPr/>
        </p:nvGrpSpPr>
        <p:grpSpPr>
          <a:xfrm>
            <a:off x="2361404" y="1658875"/>
            <a:ext cx="6207250" cy="6207250"/>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7D26"/>
            </a:solidFill>
          </p:spPr>
          <p:txBody>
            <a:bodyPr/>
            <a:lstStyle/>
            <a:p>
              <a:endParaRPr lang="en-US"/>
            </a:p>
          </p:txBody>
        </p:sp>
      </p:grpSp>
      <p:sp>
        <p:nvSpPr>
          <p:cNvPr id="4" name="Freeform 4"/>
          <p:cNvSpPr/>
          <p:nvPr/>
        </p:nvSpPr>
        <p:spPr>
          <a:xfrm>
            <a:off x="14471878" y="419100"/>
            <a:ext cx="3282722" cy="912597"/>
          </a:xfrm>
          <a:custGeom>
            <a:avLst/>
            <a:gdLst/>
            <a:ahLst/>
            <a:cxnLst/>
            <a:rect l="l" t="t" r="r" b="b"/>
            <a:pathLst>
              <a:path w="3707686" h="1030737">
                <a:moveTo>
                  <a:pt x="0" y="0"/>
                </a:moveTo>
                <a:lnTo>
                  <a:pt x="3707687" y="0"/>
                </a:lnTo>
                <a:lnTo>
                  <a:pt x="3707687" y="1030736"/>
                </a:lnTo>
                <a:lnTo>
                  <a:pt x="0" y="1030736"/>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5181600" y="3319797"/>
            <a:ext cx="12082720" cy="2885405"/>
          </a:xfrm>
          <a:prstGeom prst="rect">
            <a:avLst/>
          </a:prstGeom>
        </p:spPr>
        <p:txBody>
          <a:bodyPr lIns="0" tIns="0" rIns="0" bIns="0" rtlCol="0" anchor="t">
            <a:spAutoFit/>
          </a:bodyPr>
          <a:lstStyle/>
          <a:p>
            <a:pPr algn="l">
              <a:lnSpc>
                <a:spcPts val="7475"/>
              </a:lnSpc>
            </a:pPr>
            <a:r>
              <a:rPr lang="en-US" sz="6500" b="1" dirty="0">
                <a:solidFill>
                  <a:srgbClr val="FFFFFF"/>
                </a:solidFill>
                <a:latin typeface="Muli Heavy"/>
                <a:ea typeface="Muli Heavy"/>
                <a:cs typeface="Muli Heavy"/>
                <a:sym typeface="Muli Heavy"/>
              </a:rPr>
              <a:t>Using AI to assist in the creation and documentation of nursing care plans in EHR</a:t>
            </a:r>
          </a:p>
        </p:txBody>
      </p:sp>
      <p:sp>
        <p:nvSpPr>
          <p:cNvPr id="6" name="TextBox 6"/>
          <p:cNvSpPr txBox="1"/>
          <p:nvPr/>
        </p:nvSpPr>
        <p:spPr>
          <a:xfrm>
            <a:off x="3174732" y="8845550"/>
            <a:ext cx="11938537" cy="412750"/>
          </a:xfrm>
          <a:prstGeom prst="rect">
            <a:avLst/>
          </a:prstGeom>
        </p:spPr>
        <p:txBody>
          <a:bodyPr lIns="0" tIns="0" rIns="0" bIns="0" rtlCol="0" anchor="t">
            <a:spAutoFit/>
          </a:bodyPr>
          <a:lstStyle/>
          <a:p>
            <a:pPr algn="ctr">
              <a:lnSpc>
                <a:spcPts val="3499"/>
              </a:lnSpc>
              <a:spcBef>
                <a:spcPct val="0"/>
              </a:spcBef>
            </a:pPr>
            <a:r>
              <a:rPr lang="en-US" sz="2499" spc="24">
                <a:solidFill>
                  <a:srgbClr val="FFFFFF"/>
                </a:solidFill>
                <a:latin typeface="Roboto Mono"/>
                <a:ea typeface="Roboto Mono"/>
                <a:cs typeface="Roboto Mono"/>
                <a:sym typeface="Roboto Mono"/>
              </a:rPr>
              <a:t>TAMARA G.R. MACIEIRA, PHD, RN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727EB"/>
        </a:solidFill>
        <a:effectLst/>
      </p:bgPr>
    </p:bg>
    <p:spTree>
      <p:nvGrpSpPr>
        <p:cNvPr id="1" name=""/>
        <p:cNvGrpSpPr/>
        <p:nvPr/>
      </p:nvGrpSpPr>
      <p:grpSpPr>
        <a:xfrm>
          <a:off x="0" y="0"/>
          <a:ext cx="0" cy="0"/>
          <a:chOff x="0" y="0"/>
          <a:chExt cx="0" cy="0"/>
        </a:xfrm>
      </p:grpSpPr>
      <p:grpSp>
        <p:nvGrpSpPr>
          <p:cNvPr id="2" name="Group 2"/>
          <p:cNvGrpSpPr/>
          <p:nvPr/>
        </p:nvGrpSpPr>
        <p:grpSpPr>
          <a:xfrm>
            <a:off x="14713590" y="760223"/>
            <a:ext cx="8766553" cy="8766553"/>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alpha val="3490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4"/>
          <p:cNvSpPr txBox="1"/>
          <p:nvPr/>
        </p:nvSpPr>
        <p:spPr>
          <a:xfrm>
            <a:off x="1699508" y="4264025"/>
            <a:ext cx="11216638" cy="1825625"/>
          </a:xfrm>
          <a:prstGeom prst="rect">
            <a:avLst/>
          </a:prstGeom>
        </p:spPr>
        <p:txBody>
          <a:bodyPr lIns="0" tIns="0" rIns="0" bIns="0" rtlCol="0" anchor="t">
            <a:spAutoFit/>
          </a:bodyPr>
          <a:lstStyle/>
          <a:p>
            <a:pPr marL="0" marR="0" lvl="0" indent="0" algn="l" defTabSz="914400" rtl="0" eaLnBrk="1" fontAlgn="auto" latinLnBrk="0" hangingPunct="1">
              <a:lnSpc>
                <a:spcPts val="7150"/>
              </a:lnSpc>
              <a:spcBef>
                <a:spcPts val="0"/>
              </a:spcBef>
              <a:spcAft>
                <a:spcPts val="0"/>
              </a:spcAft>
              <a:buClrTx/>
              <a:buSzTx/>
              <a:buFontTx/>
              <a:buNone/>
              <a:tabLst/>
              <a:defRPr/>
            </a:pPr>
            <a:r>
              <a:rPr kumimoji="0" lang="en-US" sz="6500" b="1" i="0" u="none" strike="noStrike" kern="1200" cap="none" spc="0" normalizeH="0" baseline="0" noProof="0">
                <a:ln>
                  <a:noFill/>
                </a:ln>
                <a:solidFill>
                  <a:srgbClr val="FFFFFF"/>
                </a:solidFill>
                <a:effectLst/>
                <a:uLnTx/>
                <a:uFillTx/>
                <a:latin typeface="Muli Bold"/>
                <a:ea typeface="Muli Bold"/>
                <a:cs typeface="Muli Bold"/>
                <a:sym typeface="Muli Bold"/>
              </a:rPr>
              <a:t>How do we change this scenario?</a:t>
            </a:r>
          </a:p>
        </p:txBody>
      </p:sp>
      <p:sp>
        <p:nvSpPr>
          <p:cNvPr id="5" name="Freeform 5"/>
          <p:cNvSpPr/>
          <p:nvPr/>
        </p:nvSpPr>
        <p:spPr>
          <a:xfrm>
            <a:off x="427948" y="445110"/>
            <a:ext cx="2267004" cy="630227"/>
          </a:xfrm>
          <a:custGeom>
            <a:avLst/>
            <a:gdLst/>
            <a:ahLst/>
            <a:cxnLst/>
            <a:rect l="l" t="t" r="r" b="b"/>
            <a:pathLst>
              <a:path w="2267004" h="630227">
                <a:moveTo>
                  <a:pt x="0" y="0"/>
                </a:moveTo>
                <a:lnTo>
                  <a:pt x="2267004" y="0"/>
                </a:lnTo>
                <a:lnTo>
                  <a:pt x="2267004" y="630227"/>
                </a:lnTo>
                <a:lnTo>
                  <a:pt x="0" y="63022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727EB"/>
        </a:solidFill>
        <a:effectLst/>
      </p:bgPr>
    </p:bg>
    <p:spTree>
      <p:nvGrpSpPr>
        <p:cNvPr id="1" name=""/>
        <p:cNvGrpSpPr/>
        <p:nvPr/>
      </p:nvGrpSpPr>
      <p:grpSpPr>
        <a:xfrm>
          <a:off x="0" y="0"/>
          <a:ext cx="0" cy="0"/>
          <a:chOff x="0" y="0"/>
          <a:chExt cx="0" cy="0"/>
        </a:xfrm>
      </p:grpSpPr>
      <p:sp>
        <p:nvSpPr>
          <p:cNvPr id="2" name="Freeform 2"/>
          <p:cNvSpPr/>
          <p:nvPr/>
        </p:nvSpPr>
        <p:spPr>
          <a:xfrm>
            <a:off x="0" y="-94869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1028700" y="5563911"/>
            <a:ext cx="9543316" cy="920750"/>
          </a:xfrm>
          <a:prstGeom prst="rect">
            <a:avLst/>
          </a:prstGeom>
        </p:spPr>
        <p:txBody>
          <a:bodyPr lIns="0" tIns="0" rIns="0" bIns="0" rtlCol="0" anchor="t">
            <a:spAutoFit/>
          </a:bodyPr>
          <a:lstStyle/>
          <a:p>
            <a:pPr marL="0" marR="0" lvl="0" indent="0" algn="l" defTabSz="914400" rtl="0" eaLnBrk="1" fontAlgn="auto" latinLnBrk="0" hangingPunct="1">
              <a:lnSpc>
                <a:spcPts val="7149"/>
              </a:lnSpc>
              <a:spcBef>
                <a:spcPts val="0"/>
              </a:spcBef>
              <a:spcAft>
                <a:spcPts val="0"/>
              </a:spcAft>
              <a:buClrTx/>
              <a:buSzTx/>
              <a:buFontTx/>
              <a:buNone/>
              <a:tabLst/>
              <a:defRPr/>
            </a:pPr>
            <a:r>
              <a:rPr kumimoji="0" lang="en-US" sz="6499" b="1" i="0" u="none" strike="noStrike" kern="1200" cap="none" spc="0" normalizeH="0" baseline="0" noProof="0">
                <a:ln>
                  <a:noFill/>
                </a:ln>
                <a:solidFill>
                  <a:srgbClr val="FFFFFF"/>
                </a:solidFill>
                <a:effectLst/>
                <a:uLnTx/>
                <a:uFillTx/>
                <a:latin typeface="Muli Bold"/>
                <a:ea typeface="Muli Bold"/>
                <a:cs typeface="Muli Bold"/>
                <a:sym typeface="Muli Bold"/>
              </a:rPr>
              <a:t>Can AI help us?</a:t>
            </a:r>
          </a:p>
        </p:txBody>
      </p:sp>
      <p:sp>
        <p:nvSpPr>
          <p:cNvPr id="4" name="Freeform 4"/>
          <p:cNvSpPr/>
          <p:nvPr/>
        </p:nvSpPr>
        <p:spPr>
          <a:xfrm>
            <a:off x="15419568" y="398473"/>
            <a:ext cx="2267004" cy="630227"/>
          </a:xfrm>
          <a:custGeom>
            <a:avLst/>
            <a:gdLst/>
            <a:ahLst/>
            <a:cxnLst/>
            <a:rect l="l" t="t" r="r" b="b"/>
            <a:pathLst>
              <a:path w="2267004" h="630227">
                <a:moveTo>
                  <a:pt x="0" y="0"/>
                </a:moveTo>
                <a:lnTo>
                  <a:pt x="2267003" y="0"/>
                </a:lnTo>
                <a:lnTo>
                  <a:pt x="2267003" y="630227"/>
                </a:lnTo>
                <a:lnTo>
                  <a:pt x="0" y="63022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727EB"/>
        </a:solidFill>
        <a:effectLst/>
      </p:bgPr>
    </p:bg>
    <p:spTree>
      <p:nvGrpSpPr>
        <p:cNvPr id="1" name=""/>
        <p:cNvGrpSpPr/>
        <p:nvPr/>
      </p:nvGrpSpPr>
      <p:grpSpPr>
        <a:xfrm>
          <a:off x="0" y="0"/>
          <a:ext cx="0" cy="0"/>
          <a:chOff x="0" y="0"/>
          <a:chExt cx="0" cy="0"/>
        </a:xfrm>
      </p:grpSpPr>
      <p:grpSp>
        <p:nvGrpSpPr>
          <p:cNvPr id="2" name="Group 2"/>
          <p:cNvGrpSpPr/>
          <p:nvPr/>
        </p:nvGrpSpPr>
        <p:grpSpPr>
          <a:xfrm>
            <a:off x="-1388184" y="1856044"/>
            <a:ext cx="6574916" cy="6574916"/>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alpha val="34902"/>
              </a:srgbClr>
            </a:solidFill>
          </p:spPr>
          <p:txBody>
            <a:bodyPr/>
            <a:lstStyle/>
            <a:p>
              <a:pPr defTabSz="768096"/>
              <a:endParaRPr lang="en-US" sz="756">
                <a:solidFill>
                  <a:prstClr val="black"/>
                </a:solidFill>
                <a:latin typeface="Calibri"/>
              </a:endParaRPr>
            </a:p>
          </p:txBody>
        </p:sp>
      </p:grpSp>
      <p:sp>
        <p:nvSpPr>
          <p:cNvPr id="4" name="TextBox 4"/>
          <p:cNvSpPr txBox="1"/>
          <p:nvPr/>
        </p:nvSpPr>
        <p:spPr>
          <a:xfrm>
            <a:off x="3086100" y="4104753"/>
            <a:ext cx="5118126" cy="2077492"/>
          </a:xfrm>
          <a:prstGeom prst="rect">
            <a:avLst/>
          </a:prstGeom>
        </p:spPr>
        <p:txBody>
          <a:bodyPr lIns="0" tIns="0" rIns="0" bIns="0" rtlCol="0" anchor="t">
            <a:spAutoFit/>
          </a:bodyPr>
          <a:lstStyle/>
          <a:p>
            <a:pPr defTabSz="768096">
              <a:lnSpc>
                <a:spcPts val="5361"/>
              </a:lnSpc>
            </a:pPr>
            <a:r>
              <a:rPr lang="en-US" sz="4874" b="1" dirty="0">
                <a:solidFill>
                  <a:srgbClr val="FFFFFF"/>
                </a:solidFill>
                <a:latin typeface="Muli Bold"/>
                <a:ea typeface="Muli Bold"/>
                <a:cs typeface="Muli Bold"/>
                <a:sym typeface="Muli Bold"/>
              </a:rPr>
              <a:t>What are large language models (LLMs)?</a:t>
            </a:r>
          </a:p>
        </p:txBody>
      </p:sp>
      <p:sp>
        <p:nvSpPr>
          <p:cNvPr id="5" name="TextBox 5"/>
          <p:cNvSpPr txBox="1"/>
          <p:nvPr/>
        </p:nvSpPr>
        <p:spPr>
          <a:xfrm>
            <a:off x="8696662" y="3472663"/>
            <a:ext cx="8829337" cy="4041043"/>
          </a:xfrm>
          <a:prstGeom prst="rect">
            <a:avLst/>
          </a:prstGeom>
        </p:spPr>
        <p:txBody>
          <a:bodyPr wrap="square" lIns="0" tIns="0" rIns="0" bIns="0" rtlCol="0" anchor="t">
            <a:spAutoFit/>
          </a:bodyPr>
          <a:lstStyle/>
          <a:p>
            <a:pPr defTabSz="768096">
              <a:lnSpc>
                <a:spcPts val="3535"/>
              </a:lnSpc>
              <a:spcBef>
                <a:spcPct val="0"/>
              </a:spcBef>
            </a:pPr>
            <a:r>
              <a:rPr lang="en-US" sz="3200" spc="-20" dirty="0">
                <a:solidFill>
                  <a:srgbClr val="FFFFFF"/>
                </a:solidFill>
                <a:latin typeface="Aptos" panose="020B0004020202020204" pitchFamily="34" charset="0"/>
                <a:ea typeface="Roboto Mono"/>
                <a:cs typeface="Roboto Mono"/>
                <a:sym typeface="Roboto Mono"/>
              </a:rPr>
              <a:t>LLMs are advanced types of artificial intelligence (AI) designed to understand, generate, and manipulate human language.</a:t>
            </a:r>
          </a:p>
          <a:p>
            <a:pPr defTabSz="768096">
              <a:lnSpc>
                <a:spcPts val="3535"/>
              </a:lnSpc>
              <a:spcBef>
                <a:spcPct val="0"/>
              </a:spcBef>
            </a:pPr>
            <a:endParaRPr lang="en-US" sz="3200" spc="-20" dirty="0">
              <a:solidFill>
                <a:srgbClr val="FFFFFF"/>
              </a:solidFill>
              <a:latin typeface="Aptos" panose="020B0004020202020204" pitchFamily="34" charset="0"/>
              <a:ea typeface="Roboto Mono"/>
              <a:cs typeface="Roboto Mono"/>
              <a:sym typeface="Roboto Mono"/>
            </a:endParaRPr>
          </a:p>
          <a:p>
            <a:pPr defTabSz="768096">
              <a:lnSpc>
                <a:spcPts val="3535"/>
              </a:lnSpc>
              <a:spcBef>
                <a:spcPct val="0"/>
              </a:spcBef>
            </a:pPr>
            <a:r>
              <a:rPr lang="en-US" sz="3200" spc="-20" dirty="0">
                <a:solidFill>
                  <a:srgbClr val="FFFFFF"/>
                </a:solidFill>
                <a:latin typeface="Aptos" panose="020B0004020202020204" pitchFamily="34" charset="0"/>
                <a:ea typeface="Roboto Mono"/>
                <a:cs typeface="Roboto Mono"/>
                <a:sym typeface="Roboto Mono"/>
              </a:rPr>
              <a:t>LLMs are trained on vast amounts of text data and can perform a wide range of natural language processing tasks, such as translation, summarization, answering questions, and generating human-like text.</a:t>
            </a:r>
          </a:p>
        </p:txBody>
      </p:sp>
      <p:sp>
        <p:nvSpPr>
          <p:cNvPr id="20" name="Freeform 20"/>
          <p:cNvSpPr/>
          <p:nvPr/>
        </p:nvSpPr>
        <p:spPr>
          <a:xfrm>
            <a:off x="2857500" y="1619706"/>
            <a:ext cx="1700253" cy="472671"/>
          </a:xfrm>
          <a:custGeom>
            <a:avLst/>
            <a:gdLst/>
            <a:ahLst/>
            <a:cxnLst/>
            <a:rect l="l" t="t" r="r" b="b"/>
            <a:pathLst>
              <a:path w="2267004" h="630227">
                <a:moveTo>
                  <a:pt x="0" y="0"/>
                </a:moveTo>
                <a:lnTo>
                  <a:pt x="2267004" y="0"/>
                </a:lnTo>
                <a:lnTo>
                  <a:pt x="2267004" y="630227"/>
                </a:lnTo>
                <a:lnTo>
                  <a:pt x="0" y="630227"/>
                </a:lnTo>
                <a:lnTo>
                  <a:pt x="0" y="0"/>
                </a:lnTo>
                <a:close/>
              </a:path>
            </a:pathLst>
          </a:custGeom>
          <a:blipFill>
            <a:blip r:embed="rId3"/>
            <a:stretch>
              <a:fillRect/>
            </a:stretch>
          </a:blipFill>
        </p:spPr>
        <p:txBody>
          <a:bodyPr/>
          <a:lstStyle/>
          <a:p>
            <a:pPr defTabSz="768096"/>
            <a:endParaRPr lang="en-US" sz="756">
              <a:solidFill>
                <a:prstClr val="black"/>
              </a:solidFill>
              <a:latin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34381" y="1280719"/>
            <a:ext cx="7764920" cy="692497"/>
          </a:xfrm>
          <a:prstGeom prst="rect">
            <a:avLst/>
          </a:prstGeom>
        </p:spPr>
        <p:txBody>
          <a:bodyPr lIns="0" tIns="0" rIns="0" bIns="0" rtlCol="0" anchor="t">
            <a:spAutoFit/>
          </a:bodyPr>
          <a:lstStyle/>
          <a:p>
            <a:pPr>
              <a:lnSpc>
                <a:spcPts val="5361"/>
              </a:lnSpc>
            </a:pPr>
            <a:r>
              <a:rPr lang="en-US" sz="4874" b="1" dirty="0">
                <a:solidFill>
                  <a:srgbClr val="000000"/>
                </a:solidFill>
                <a:latin typeface="Muli Bold"/>
                <a:ea typeface="Muli Bold"/>
                <a:cs typeface="Muli Bold"/>
                <a:sym typeface="Muli Bold"/>
              </a:rPr>
              <a:t>Types of LLMs</a:t>
            </a:r>
          </a:p>
        </p:txBody>
      </p:sp>
      <p:sp>
        <p:nvSpPr>
          <p:cNvPr id="3" name="TextBox 3"/>
          <p:cNvSpPr txBox="1"/>
          <p:nvPr/>
        </p:nvSpPr>
        <p:spPr>
          <a:xfrm>
            <a:off x="990600" y="2506035"/>
            <a:ext cx="14859000" cy="4826514"/>
          </a:xfrm>
          <a:prstGeom prst="rect">
            <a:avLst/>
          </a:prstGeom>
        </p:spPr>
        <p:txBody>
          <a:bodyPr wrap="square" lIns="0" tIns="0" rIns="0" bIns="0" rtlCol="0" anchor="t">
            <a:spAutoFit/>
          </a:bodyPr>
          <a:lstStyle/>
          <a:p>
            <a:pPr marL="323846" lvl="1">
              <a:lnSpc>
                <a:spcPts val="4200"/>
              </a:lnSpc>
            </a:pPr>
            <a:r>
              <a:rPr lang="en-US" sz="3200" b="1" spc="-30" dirty="0">
                <a:solidFill>
                  <a:srgbClr val="000000"/>
                </a:solidFill>
                <a:latin typeface="Aptos" panose="020B0004020202020204" pitchFamily="34" charset="0"/>
                <a:ea typeface="Roboto Mono"/>
                <a:cs typeface="Roboto Mono"/>
                <a:sym typeface="Roboto Mono"/>
              </a:rPr>
              <a:t>Generative Pretrained Transformer (GPT)</a:t>
            </a:r>
          </a:p>
          <a:p>
            <a:pPr marL="752471" lvl="1" indent="-428625">
              <a:lnSpc>
                <a:spcPts val="4200"/>
              </a:lnSpc>
              <a:buFont typeface="Arial" panose="020B0604020202020204" pitchFamily="34" charset="0"/>
              <a:buChar char="•"/>
            </a:pPr>
            <a:r>
              <a:rPr lang="en-US" sz="3200" spc="-30" dirty="0">
                <a:solidFill>
                  <a:srgbClr val="000000"/>
                </a:solidFill>
                <a:latin typeface="Aptos" panose="020B0004020202020204" pitchFamily="34" charset="0"/>
                <a:ea typeface="Roboto Mono"/>
                <a:cs typeface="Roboto Mono"/>
                <a:sym typeface="Roboto Mono"/>
              </a:rPr>
              <a:t>They generate text based on a given prompt</a:t>
            </a:r>
          </a:p>
          <a:p>
            <a:pPr marL="752471" lvl="1" indent="-428625">
              <a:lnSpc>
                <a:spcPts val="4200"/>
              </a:lnSpc>
              <a:buFont typeface="Arial" panose="020B0604020202020204" pitchFamily="34" charset="0"/>
              <a:buChar char="•"/>
            </a:pPr>
            <a:r>
              <a:rPr lang="en-US" sz="3200" spc="-30" dirty="0">
                <a:solidFill>
                  <a:srgbClr val="000000"/>
                </a:solidFill>
                <a:latin typeface="Aptos" panose="020B0004020202020204" pitchFamily="34" charset="0"/>
                <a:ea typeface="Roboto Mono"/>
                <a:cs typeface="Roboto Mono"/>
                <a:sym typeface="Roboto Mono"/>
              </a:rPr>
              <a:t>GPT models are </a:t>
            </a:r>
            <a:r>
              <a:rPr lang="en-US" sz="3200" u="sng" spc="-30" dirty="0">
                <a:solidFill>
                  <a:srgbClr val="000000"/>
                </a:solidFill>
                <a:latin typeface="Aptos" panose="020B0004020202020204" pitchFamily="34" charset="0"/>
                <a:ea typeface="Roboto Mono"/>
                <a:cs typeface="Roboto Mono"/>
                <a:sym typeface="Roboto Mono"/>
              </a:rPr>
              <a:t>autoregressive</a:t>
            </a:r>
            <a:r>
              <a:rPr lang="en-US" sz="3200" spc="-30" dirty="0">
                <a:solidFill>
                  <a:srgbClr val="000000"/>
                </a:solidFill>
                <a:latin typeface="Aptos" panose="020B0004020202020204" pitchFamily="34" charset="0"/>
                <a:ea typeface="Roboto Mono"/>
                <a:cs typeface="Roboto Mono"/>
                <a:sym typeface="Roboto Mono"/>
              </a:rPr>
              <a:t>, which means they predict the next word in a sequence based on the previous words</a:t>
            </a:r>
          </a:p>
          <a:p>
            <a:pPr marL="752471" lvl="1" indent="-428625">
              <a:lnSpc>
                <a:spcPts val="4200"/>
              </a:lnSpc>
              <a:buFont typeface="Arial" panose="020B0604020202020204" pitchFamily="34" charset="0"/>
              <a:buChar char="•"/>
            </a:pPr>
            <a:r>
              <a:rPr lang="en-US" sz="3200" spc="-30" dirty="0">
                <a:solidFill>
                  <a:srgbClr val="000000"/>
                </a:solidFill>
                <a:latin typeface="Aptos" panose="020B0004020202020204" pitchFamily="34" charset="0"/>
                <a:ea typeface="Roboto Mono"/>
                <a:cs typeface="Roboto Mono"/>
                <a:sym typeface="Roboto Mono"/>
              </a:rPr>
              <a:t>They are used in applications like chatbots, content generation, summarization, and creative writing</a:t>
            </a:r>
          </a:p>
          <a:p>
            <a:pPr marL="752471" lvl="1" indent="-428625">
              <a:lnSpc>
                <a:spcPts val="4200"/>
              </a:lnSpc>
              <a:buFont typeface="Arial" panose="020B0604020202020204" pitchFamily="34" charset="0"/>
              <a:buChar char="•"/>
            </a:pPr>
            <a:r>
              <a:rPr lang="en-US" sz="3200" spc="-30" dirty="0">
                <a:solidFill>
                  <a:srgbClr val="000000"/>
                </a:solidFill>
                <a:latin typeface="Aptos" panose="020B0004020202020204" pitchFamily="34" charset="0"/>
                <a:ea typeface="Roboto Mono"/>
                <a:cs typeface="Roboto Mono"/>
                <a:sym typeface="Roboto Mono"/>
              </a:rPr>
              <a:t>These models can generate highly coherent and contextually appropriate text, making them suitable for diverse healthcare applications, like generating patient summaries or aiding in clinical decision-making</a:t>
            </a:r>
          </a:p>
        </p:txBody>
      </p:sp>
      <p:grpSp>
        <p:nvGrpSpPr>
          <p:cNvPr id="4" name="Group 4"/>
          <p:cNvGrpSpPr/>
          <p:nvPr/>
        </p:nvGrpSpPr>
        <p:grpSpPr>
          <a:xfrm>
            <a:off x="13258800" y="-2914100"/>
            <a:ext cx="5828199" cy="5828199"/>
            <a:chOff x="608183" y="-1031778"/>
            <a:chExt cx="6350000" cy="6350000"/>
          </a:xfrm>
        </p:grpSpPr>
        <p:sp>
          <p:nvSpPr>
            <p:cNvPr id="5" name="Freeform 5"/>
            <p:cNvSpPr/>
            <p:nvPr/>
          </p:nvSpPr>
          <p:spPr>
            <a:xfrm>
              <a:off x="608183" y="-1031778"/>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727EB"/>
            </a:solidFill>
          </p:spPr>
          <p:txBody>
            <a:bodyPr/>
            <a:lstStyle/>
            <a:p>
              <a:endParaRPr lang="en-US" sz="756" dirty="0"/>
            </a:p>
          </p:txBody>
        </p:sp>
      </p:grpSp>
      <p:grpSp>
        <p:nvGrpSpPr>
          <p:cNvPr id="6" name="Group 6"/>
          <p:cNvGrpSpPr/>
          <p:nvPr/>
        </p:nvGrpSpPr>
        <p:grpSpPr>
          <a:xfrm>
            <a:off x="-700779" y="4000500"/>
            <a:ext cx="1401557" cy="1401557"/>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7D26"/>
            </a:solidFill>
          </p:spPr>
          <p:txBody>
            <a:bodyPr/>
            <a:lstStyle/>
            <a:p>
              <a:endParaRPr lang="en-US" sz="756"/>
            </a:p>
          </p:txBody>
        </p:sp>
      </p:grpSp>
      <p:sp>
        <p:nvSpPr>
          <p:cNvPr id="8" name="Freeform 8"/>
          <p:cNvSpPr/>
          <p:nvPr/>
        </p:nvSpPr>
        <p:spPr>
          <a:xfrm>
            <a:off x="666279" y="342900"/>
            <a:ext cx="2181861" cy="346919"/>
          </a:xfrm>
          <a:custGeom>
            <a:avLst/>
            <a:gdLst/>
            <a:ahLst/>
            <a:cxnLst/>
            <a:rect l="l" t="t" r="r" b="b"/>
            <a:pathLst>
              <a:path w="2909148" h="462558">
                <a:moveTo>
                  <a:pt x="0" y="0"/>
                </a:moveTo>
                <a:lnTo>
                  <a:pt x="2909148" y="0"/>
                </a:lnTo>
                <a:lnTo>
                  <a:pt x="2909148" y="462558"/>
                </a:lnTo>
                <a:lnTo>
                  <a:pt x="0" y="462558"/>
                </a:lnTo>
                <a:lnTo>
                  <a:pt x="0" y="0"/>
                </a:lnTo>
                <a:close/>
              </a:path>
            </a:pathLst>
          </a:custGeom>
          <a:blipFill>
            <a:blip r:embed="rId3"/>
            <a:stretch>
              <a:fillRect/>
            </a:stretch>
          </a:blipFill>
        </p:spPr>
        <p:txBody>
          <a:bodyPr/>
          <a:lstStyle/>
          <a:p>
            <a:endParaRPr lang="en-US" sz="756"/>
          </a:p>
        </p:txBody>
      </p:sp>
      <p:pic>
        <p:nvPicPr>
          <p:cNvPr id="12" name="Picture 11" descr="A screenshot of a phone&#10;&#10;Description automatically generated">
            <a:extLst>
              <a:ext uri="{FF2B5EF4-FFF2-40B4-BE49-F238E27FC236}">
                <a16:creationId xmlns:a16="http://schemas.microsoft.com/office/drawing/2014/main" id="{03ED3C08-10AC-B739-7F6C-985BBA67E623}"/>
              </a:ext>
            </a:extLst>
          </p:cNvPr>
          <p:cNvPicPr>
            <a:picLocks noChangeAspect="1"/>
          </p:cNvPicPr>
          <p:nvPr/>
        </p:nvPicPr>
        <p:blipFill>
          <a:blip r:embed="rId4">
            <a:extLst>
              <a:ext uri="{28A0092B-C50C-407E-A947-70E740481C1C}">
                <a14:useLocalDpi xmlns:a14="http://schemas.microsoft.com/office/drawing/2010/main" val="0"/>
              </a:ext>
            </a:extLst>
          </a:blip>
          <a:srcRect l="7277" b="34746"/>
          <a:stretch/>
        </p:blipFill>
        <p:spPr>
          <a:xfrm>
            <a:off x="3738903" y="7874100"/>
            <a:ext cx="10810194" cy="24129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28328-5D73-1C15-5EC1-43824EB8501B}"/>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DDBE5798-2002-7E89-3393-40EA7396941B}"/>
              </a:ext>
            </a:extLst>
          </p:cNvPr>
          <p:cNvSpPr txBox="1"/>
          <p:nvPr/>
        </p:nvSpPr>
        <p:spPr>
          <a:xfrm>
            <a:off x="700778" y="1520906"/>
            <a:ext cx="7764920" cy="692497"/>
          </a:xfrm>
          <a:prstGeom prst="rect">
            <a:avLst/>
          </a:prstGeom>
        </p:spPr>
        <p:txBody>
          <a:bodyPr lIns="0" tIns="0" rIns="0" bIns="0" rtlCol="0" anchor="t">
            <a:spAutoFit/>
          </a:bodyPr>
          <a:lstStyle/>
          <a:p>
            <a:pPr>
              <a:lnSpc>
                <a:spcPts val="5361"/>
              </a:lnSpc>
            </a:pPr>
            <a:r>
              <a:rPr lang="en-US" sz="4874" b="1" dirty="0">
                <a:solidFill>
                  <a:srgbClr val="000000"/>
                </a:solidFill>
                <a:latin typeface="Muli Bold"/>
                <a:ea typeface="Muli Bold"/>
                <a:cs typeface="Muli Bold"/>
                <a:sym typeface="Muli Bold"/>
              </a:rPr>
              <a:t>Types of LLMs</a:t>
            </a:r>
          </a:p>
        </p:txBody>
      </p:sp>
      <p:sp>
        <p:nvSpPr>
          <p:cNvPr id="3" name="TextBox 3">
            <a:extLst>
              <a:ext uri="{FF2B5EF4-FFF2-40B4-BE49-F238E27FC236}">
                <a16:creationId xmlns:a16="http://schemas.microsoft.com/office/drawing/2014/main" id="{9DA3D317-7B0B-247C-DE80-0FA3BE830500}"/>
              </a:ext>
            </a:extLst>
          </p:cNvPr>
          <p:cNvSpPr txBox="1"/>
          <p:nvPr/>
        </p:nvSpPr>
        <p:spPr>
          <a:xfrm>
            <a:off x="1066800" y="3069539"/>
            <a:ext cx="16611600" cy="5097165"/>
          </a:xfrm>
          <a:prstGeom prst="rect">
            <a:avLst/>
          </a:prstGeom>
        </p:spPr>
        <p:txBody>
          <a:bodyPr wrap="square" lIns="0" tIns="0" rIns="0" bIns="0" rtlCol="0" anchor="t">
            <a:spAutoFit/>
          </a:bodyPr>
          <a:lstStyle/>
          <a:p>
            <a:pPr marL="323846" lvl="1">
              <a:lnSpc>
                <a:spcPts val="5000"/>
              </a:lnSpc>
            </a:pPr>
            <a:r>
              <a:rPr lang="en-US" sz="3600" b="1" spc="-30" dirty="0">
                <a:solidFill>
                  <a:srgbClr val="000000"/>
                </a:solidFill>
                <a:latin typeface="Aptos" panose="020B0004020202020204" pitchFamily="34" charset="0"/>
                <a:ea typeface="Roboto Mono"/>
                <a:cs typeface="Roboto Mono"/>
                <a:sym typeface="Roboto Mono"/>
              </a:rPr>
              <a:t>BERT (Bidirectional Encoder Representations from Transformers)</a:t>
            </a:r>
          </a:p>
          <a:p>
            <a:pPr marL="752471" lvl="1" indent="-428625">
              <a:lnSpc>
                <a:spcPts val="5000"/>
              </a:lnSpc>
              <a:buFont typeface="Arial" panose="020B0604020202020204" pitchFamily="34" charset="0"/>
              <a:buChar char="•"/>
            </a:pPr>
            <a:r>
              <a:rPr lang="en-US" sz="3600" u="sng" spc="-30" dirty="0">
                <a:solidFill>
                  <a:srgbClr val="000000"/>
                </a:solidFill>
                <a:latin typeface="Aptos" panose="020B0004020202020204" pitchFamily="34" charset="0"/>
                <a:ea typeface="Roboto Mono"/>
                <a:cs typeface="Roboto Mono"/>
                <a:sym typeface="Roboto Mono"/>
              </a:rPr>
              <a:t>Bidirectional</a:t>
            </a:r>
            <a:r>
              <a:rPr lang="en-US" sz="3600" spc="-30" dirty="0">
                <a:solidFill>
                  <a:srgbClr val="000000"/>
                </a:solidFill>
                <a:latin typeface="Aptos" panose="020B0004020202020204" pitchFamily="34" charset="0"/>
                <a:ea typeface="Roboto Mono"/>
                <a:cs typeface="Roboto Mono"/>
                <a:sym typeface="Roboto Mono"/>
              </a:rPr>
              <a:t> model, which means it understands the context of a word based on the words before and after it in a sentence</a:t>
            </a:r>
          </a:p>
          <a:p>
            <a:pPr marL="752471" lvl="1" indent="-428625">
              <a:lnSpc>
                <a:spcPts val="5000"/>
              </a:lnSpc>
              <a:buFont typeface="Arial" panose="020B0604020202020204" pitchFamily="34" charset="0"/>
              <a:buChar char="•"/>
            </a:pPr>
            <a:r>
              <a:rPr lang="en-US" sz="3600" spc="-30" dirty="0">
                <a:solidFill>
                  <a:srgbClr val="000000"/>
                </a:solidFill>
                <a:latin typeface="Aptos" panose="020B0004020202020204" pitchFamily="34" charset="0"/>
                <a:ea typeface="Roboto Mono"/>
                <a:cs typeface="Roboto Mono"/>
                <a:sym typeface="Roboto Mono"/>
              </a:rPr>
              <a:t>BERT excels in tasks like answering questions, sentiment analysis, and understanding complex queries, which makes it valuable for retrieving clinical knowledge and understanding nuanced medical texts</a:t>
            </a:r>
          </a:p>
          <a:p>
            <a:pPr marL="752471" lvl="1" indent="-428625">
              <a:lnSpc>
                <a:spcPts val="5000"/>
              </a:lnSpc>
              <a:buFont typeface="Arial" panose="020B0604020202020204" pitchFamily="34" charset="0"/>
              <a:buChar char="•"/>
            </a:pPr>
            <a:r>
              <a:rPr lang="en-US" sz="3600" spc="-30" dirty="0">
                <a:solidFill>
                  <a:srgbClr val="000000"/>
                </a:solidFill>
                <a:latin typeface="Aptos" panose="020B0004020202020204" pitchFamily="34" charset="0"/>
                <a:ea typeface="Roboto Mono"/>
                <a:cs typeface="Roboto Mono"/>
                <a:sym typeface="Roboto Mono"/>
              </a:rPr>
              <a:t>It’s often used in applications like clinical text mining, document classification, and information retrieval in healthcare settings</a:t>
            </a:r>
          </a:p>
        </p:txBody>
      </p:sp>
      <p:grpSp>
        <p:nvGrpSpPr>
          <p:cNvPr id="4" name="Group 4">
            <a:extLst>
              <a:ext uri="{FF2B5EF4-FFF2-40B4-BE49-F238E27FC236}">
                <a16:creationId xmlns:a16="http://schemas.microsoft.com/office/drawing/2014/main" id="{7B2EC17F-3FDE-32EB-0C1A-FA9CB9821FDE}"/>
              </a:ext>
            </a:extLst>
          </p:cNvPr>
          <p:cNvGrpSpPr/>
          <p:nvPr/>
        </p:nvGrpSpPr>
        <p:grpSpPr>
          <a:xfrm>
            <a:off x="13370029" y="-2758660"/>
            <a:ext cx="5828199" cy="5828199"/>
            <a:chOff x="608183" y="-1031778"/>
            <a:chExt cx="6350000" cy="6350000"/>
          </a:xfrm>
        </p:grpSpPr>
        <p:sp>
          <p:nvSpPr>
            <p:cNvPr id="5" name="Freeform 5">
              <a:extLst>
                <a:ext uri="{FF2B5EF4-FFF2-40B4-BE49-F238E27FC236}">
                  <a16:creationId xmlns:a16="http://schemas.microsoft.com/office/drawing/2014/main" id="{C67C7DAA-7B3C-AD96-59E8-8DF4ED3A3703}"/>
                </a:ext>
              </a:extLst>
            </p:cNvPr>
            <p:cNvSpPr/>
            <p:nvPr/>
          </p:nvSpPr>
          <p:spPr>
            <a:xfrm>
              <a:off x="608183" y="-1031778"/>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727EB"/>
            </a:solidFill>
          </p:spPr>
          <p:txBody>
            <a:bodyPr/>
            <a:lstStyle/>
            <a:p>
              <a:endParaRPr lang="en-US" sz="756" dirty="0"/>
            </a:p>
          </p:txBody>
        </p:sp>
      </p:grpSp>
      <p:grpSp>
        <p:nvGrpSpPr>
          <p:cNvPr id="6" name="Group 6">
            <a:extLst>
              <a:ext uri="{FF2B5EF4-FFF2-40B4-BE49-F238E27FC236}">
                <a16:creationId xmlns:a16="http://schemas.microsoft.com/office/drawing/2014/main" id="{FD30E52A-B771-974D-E468-C53EB096F337}"/>
              </a:ext>
            </a:extLst>
          </p:cNvPr>
          <p:cNvGrpSpPr/>
          <p:nvPr/>
        </p:nvGrpSpPr>
        <p:grpSpPr>
          <a:xfrm>
            <a:off x="-700779" y="4037428"/>
            <a:ext cx="1401557" cy="1401557"/>
            <a:chOff x="0" y="0"/>
            <a:chExt cx="6350000" cy="6350000"/>
          </a:xfrm>
        </p:grpSpPr>
        <p:sp>
          <p:nvSpPr>
            <p:cNvPr id="7" name="Freeform 7">
              <a:extLst>
                <a:ext uri="{FF2B5EF4-FFF2-40B4-BE49-F238E27FC236}">
                  <a16:creationId xmlns:a16="http://schemas.microsoft.com/office/drawing/2014/main" id="{BEE84948-FA6C-6656-3AB6-453ADB02CD05}"/>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7D26"/>
            </a:solidFill>
          </p:spPr>
          <p:txBody>
            <a:bodyPr/>
            <a:lstStyle/>
            <a:p>
              <a:endParaRPr lang="en-US" sz="756"/>
            </a:p>
          </p:txBody>
        </p:sp>
      </p:grpSp>
      <p:sp>
        <p:nvSpPr>
          <p:cNvPr id="8" name="Freeform 8">
            <a:extLst>
              <a:ext uri="{FF2B5EF4-FFF2-40B4-BE49-F238E27FC236}">
                <a16:creationId xmlns:a16="http://schemas.microsoft.com/office/drawing/2014/main" id="{0147A64E-60F8-8814-8A7D-701A9F7D5D66}"/>
              </a:ext>
            </a:extLst>
          </p:cNvPr>
          <p:cNvSpPr/>
          <p:nvPr/>
        </p:nvSpPr>
        <p:spPr>
          <a:xfrm>
            <a:off x="2743200" y="317851"/>
            <a:ext cx="2181861" cy="346919"/>
          </a:xfrm>
          <a:custGeom>
            <a:avLst/>
            <a:gdLst/>
            <a:ahLst/>
            <a:cxnLst/>
            <a:rect l="l" t="t" r="r" b="b"/>
            <a:pathLst>
              <a:path w="2909148" h="462558">
                <a:moveTo>
                  <a:pt x="0" y="0"/>
                </a:moveTo>
                <a:lnTo>
                  <a:pt x="2909148" y="0"/>
                </a:lnTo>
                <a:lnTo>
                  <a:pt x="2909148" y="462558"/>
                </a:lnTo>
                <a:lnTo>
                  <a:pt x="0" y="462558"/>
                </a:lnTo>
                <a:lnTo>
                  <a:pt x="0" y="0"/>
                </a:lnTo>
                <a:close/>
              </a:path>
            </a:pathLst>
          </a:custGeom>
          <a:blipFill>
            <a:blip r:embed="rId3"/>
            <a:stretch>
              <a:fillRect/>
            </a:stretch>
          </a:blipFill>
        </p:spPr>
        <p:txBody>
          <a:bodyPr/>
          <a:lstStyle/>
          <a:p>
            <a:endParaRPr lang="en-US" sz="756"/>
          </a:p>
        </p:txBody>
      </p:sp>
      <p:pic>
        <p:nvPicPr>
          <p:cNvPr id="10" name="Picture 9" descr="A logo with a colorful circle&#10;&#10;Description automatically generated">
            <a:extLst>
              <a:ext uri="{FF2B5EF4-FFF2-40B4-BE49-F238E27FC236}">
                <a16:creationId xmlns:a16="http://schemas.microsoft.com/office/drawing/2014/main" id="{3F97D518-21F2-9799-1C18-42035A1082C9}"/>
              </a:ext>
            </a:extLst>
          </p:cNvPr>
          <p:cNvPicPr>
            <a:picLocks noChangeAspect="1"/>
          </p:cNvPicPr>
          <p:nvPr/>
        </p:nvPicPr>
        <p:blipFill>
          <a:blip r:embed="rId4">
            <a:extLst>
              <a:ext uri="{28A0092B-C50C-407E-A947-70E740481C1C}">
                <a14:useLocalDpi xmlns:a14="http://schemas.microsoft.com/office/drawing/2010/main" val="0"/>
              </a:ext>
            </a:extLst>
          </a:blip>
          <a:srcRect t="26865" b="13338"/>
          <a:stretch/>
        </p:blipFill>
        <p:spPr>
          <a:xfrm>
            <a:off x="7543800" y="8686801"/>
            <a:ext cx="3810000" cy="1526435"/>
          </a:xfrm>
          <a:prstGeom prst="rect">
            <a:avLst/>
          </a:prstGeom>
        </p:spPr>
      </p:pic>
    </p:spTree>
    <p:extLst>
      <p:ext uri="{BB962C8B-B14F-4D97-AF65-F5344CB8AC3E}">
        <p14:creationId xmlns:p14="http://schemas.microsoft.com/office/powerpoint/2010/main" val="3220328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7D26"/>
        </a:solidFill>
        <a:effectLst/>
      </p:bgPr>
    </p:bg>
    <p:spTree>
      <p:nvGrpSpPr>
        <p:cNvPr id="1" name=""/>
        <p:cNvGrpSpPr/>
        <p:nvPr/>
      </p:nvGrpSpPr>
      <p:grpSpPr>
        <a:xfrm>
          <a:off x="0" y="0"/>
          <a:ext cx="0" cy="0"/>
          <a:chOff x="0" y="0"/>
          <a:chExt cx="0" cy="0"/>
        </a:xfrm>
      </p:grpSpPr>
      <p:grpSp>
        <p:nvGrpSpPr>
          <p:cNvPr id="2" name="Group 2"/>
          <p:cNvGrpSpPr/>
          <p:nvPr/>
        </p:nvGrpSpPr>
        <p:grpSpPr>
          <a:xfrm>
            <a:off x="12166388" y="722273"/>
            <a:ext cx="8842458" cy="8842458"/>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727EB"/>
            </a:solidFill>
          </p:spPr>
          <p:txBody>
            <a:bodyPr/>
            <a:lstStyle/>
            <a:p>
              <a:pPr defTabSz="768096"/>
              <a:endParaRPr lang="en-US" sz="756">
                <a:solidFill>
                  <a:prstClr val="black"/>
                </a:solidFill>
                <a:latin typeface="Calibri"/>
              </a:endParaRPr>
            </a:p>
          </p:txBody>
        </p:sp>
      </p:grpSp>
      <p:grpSp>
        <p:nvGrpSpPr>
          <p:cNvPr id="4" name="Group 4"/>
          <p:cNvGrpSpPr/>
          <p:nvPr/>
        </p:nvGrpSpPr>
        <p:grpSpPr>
          <a:xfrm>
            <a:off x="10485024" y="2770785"/>
            <a:ext cx="4745451" cy="4745433"/>
            <a:chOff x="0" y="0"/>
            <a:chExt cx="6350000" cy="6349975"/>
          </a:xfrm>
        </p:grpSpPr>
        <p:sp>
          <p:nvSpPr>
            <p:cNvPr id="5" name="Freeform 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5046" r="-25046"/>
              </a:stretch>
            </a:blipFill>
          </p:spPr>
          <p:txBody>
            <a:bodyPr/>
            <a:lstStyle/>
            <a:p>
              <a:pPr defTabSz="768096"/>
              <a:endParaRPr lang="en-US" sz="756">
                <a:solidFill>
                  <a:prstClr val="black"/>
                </a:solidFill>
                <a:latin typeface="Calibri"/>
              </a:endParaRPr>
            </a:p>
          </p:txBody>
        </p:sp>
      </p:grpSp>
      <p:sp>
        <p:nvSpPr>
          <p:cNvPr id="6" name="TextBox 6"/>
          <p:cNvSpPr txBox="1"/>
          <p:nvPr/>
        </p:nvSpPr>
        <p:spPr>
          <a:xfrm>
            <a:off x="1676400" y="3781941"/>
            <a:ext cx="6930698" cy="2723118"/>
          </a:xfrm>
          <a:prstGeom prst="rect">
            <a:avLst/>
          </a:prstGeom>
        </p:spPr>
        <p:txBody>
          <a:bodyPr lIns="0" tIns="0" rIns="0" bIns="0" rtlCol="0" anchor="t">
            <a:spAutoFit/>
          </a:bodyPr>
          <a:lstStyle/>
          <a:p>
            <a:pPr defTabSz="768096">
              <a:lnSpc>
                <a:spcPts val="7200"/>
              </a:lnSpc>
            </a:pPr>
            <a:r>
              <a:rPr lang="en-US" sz="5999" b="1" dirty="0">
                <a:solidFill>
                  <a:srgbClr val="FFFFFF"/>
                </a:solidFill>
                <a:latin typeface="Muli Bold"/>
                <a:ea typeface="Muli Bold"/>
                <a:cs typeface="Muli Bold"/>
                <a:sym typeface="Muli Bold"/>
              </a:rPr>
              <a:t>Why LLMs matter in healthcare today</a:t>
            </a:r>
          </a:p>
        </p:txBody>
      </p:sp>
      <p:sp>
        <p:nvSpPr>
          <p:cNvPr id="7" name="Freeform 7"/>
          <p:cNvSpPr/>
          <p:nvPr/>
        </p:nvSpPr>
        <p:spPr>
          <a:xfrm>
            <a:off x="609600" y="714299"/>
            <a:ext cx="1700253" cy="472671"/>
          </a:xfrm>
          <a:custGeom>
            <a:avLst/>
            <a:gdLst/>
            <a:ahLst/>
            <a:cxnLst/>
            <a:rect l="l" t="t" r="r" b="b"/>
            <a:pathLst>
              <a:path w="2267004" h="630227">
                <a:moveTo>
                  <a:pt x="0" y="0"/>
                </a:moveTo>
                <a:lnTo>
                  <a:pt x="2267004" y="0"/>
                </a:lnTo>
                <a:lnTo>
                  <a:pt x="2267004" y="630227"/>
                </a:lnTo>
                <a:lnTo>
                  <a:pt x="0" y="630227"/>
                </a:lnTo>
                <a:lnTo>
                  <a:pt x="0" y="0"/>
                </a:lnTo>
                <a:close/>
              </a:path>
            </a:pathLst>
          </a:custGeom>
          <a:blipFill>
            <a:blip r:embed="rId4"/>
            <a:stretch>
              <a:fillRect/>
            </a:stretch>
          </a:blipFill>
        </p:spPr>
        <p:txBody>
          <a:bodyPr/>
          <a:lstStyle/>
          <a:p>
            <a:pPr defTabSz="768096"/>
            <a:endParaRPr lang="en-US" sz="756">
              <a:solidFill>
                <a:prstClr val="black"/>
              </a:solidFill>
              <a:latin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5400" y="-933709"/>
            <a:ext cx="5025414" cy="5025414"/>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7D26"/>
            </a:solidFill>
          </p:spPr>
          <p:txBody>
            <a:bodyPr/>
            <a:lstStyle/>
            <a:p>
              <a:endParaRPr lang="en-US" sz="756"/>
            </a:p>
          </p:txBody>
        </p:sp>
      </p:grpSp>
      <p:grpSp>
        <p:nvGrpSpPr>
          <p:cNvPr id="7" name="Group 7"/>
          <p:cNvGrpSpPr/>
          <p:nvPr/>
        </p:nvGrpSpPr>
        <p:grpSpPr>
          <a:xfrm>
            <a:off x="17628026" y="8267700"/>
            <a:ext cx="1319948" cy="1319948"/>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727EB"/>
            </a:solidFill>
          </p:spPr>
          <p:txBody>
            <a:bodyPr/>
            <a:lstStyle/>
            <a:p>
              <a:endParaRPr lang="en-US" sz="756"/>
            </a:p>
          </p:txBody>
        </p:sp>
      </p:grpSp>
      <p:sp>
        <p:nvSpPr>
          <p:cNvPr id="10" name="TextBox 10"/>
          <p:cNvSpPr txBox="1"/>
          <p:nvPr/>
        </p:nvSpPr>
        <p:spPr>
          <a:xfrm>
            <a:off x="3730014" y="1342662"/>
            <a:ext cx="13106400" cy="8207375"/>
          </a:xfrm>
          <a:prstGeom prst="rect">
            <a:avLst/>
          </a:prstGeom>
        </p:spPr>
        <p:txBody>
          <a:bodyPr wrap="square" lIns="0" tIns="0" rIns="0" bIns="0" rtlCol="0" anchor="t">
            <a:spAutoFit/>
          </a:bodyPr>
          <a:lstStyle/>
          <a:p>
            <a:pPr marL="226694" lvl="1">
              <a:lnSpc>
                <a:spcPts val="4040"/>
              </a:lnSpc>
            </a:pPr>
            <a:r>
              <a:rPr lang="en-US" sz="3600" b="1" spc="-21" dirty="0">
                <a:solidFill>
                  <a:srgbClr val="000000"/>
                </a:solidFill>
                <a:latin typeface="Aptos" panose="020B0004020202020204" pitchFamily="34" charset="0"/>
                <a:ea typeface="Roboto Mono"/>
                <a:cs typeface="Roboto Mono"/>
                <a:sym typeface="Roboto Mono"/>
              </a:rPr>
              <a:t>Clinical Documentation Enhancement:</a:t>
            </a:r>
          </a:p>
          <a:p>
            <a:pPr marL="655319" lvl="1" indent="-428625">
              <a:lnSpc>
                <a:spcPts val="4040"/>
              </a:lnSpc>
              <a:buFont typeface="Arial" panose="020B0604020202020204" pitchFamily="34" charset="0"/>
              <a:buChar char="•"/>
            </a:pPr>
            <a:r>
              <a:rPr lang="en-US" sz="3600" spc="-21" dirty="0">
                <a:solidFill>
                  <a:srgbClr val="000000"/>
                </a:solidFill>
                <a:latin typeface="Aptos" panose="020B0004020202020204" pitchFamily="34" charset="0"/>
                <a:ea typeface="Roboto Mono"/>
                <a:cs typeface="Roboto Mono"/>
                <a:sym typeface="Roboto Mono"/>
              </a:rPr>
              <a:t>Auto-summarizing nursing notes and patient histories</a:t>
            </a:r>
          </a:p>
          <a:p>
            <a:pPr marL="655319" lvl="1" indent="-428625">
              <a:lnSpc>
                <a:spcPts val="4040"/>
              </a:lnSpc>
              <a:buFont typeface="Arial" panose="020B0604020202020204" pitchFamily="34" charset="0"/>
              <a:buChar char="•"/>
            </a:pPr>
            <a:r>
              <a:rPr lang="en-US" sz="3600" spc="-21" dirty="0">
                <a:solidFill>
                  <a:srgbClr val="000000"/>
                </a:solidFill>
                <a:latin typeface="Aptos" panose="020B0004020202020204" pitchFamily="34" charset="0"/>
                <a:ea typeface="Roboto Mono"/>
                <a:cs typeface="Roboto Mono"/>
                <a:sym typeface="Roboto Mono"/>
              </a:rPr>
              <a:t>Streamlining nursing workflows with smart documentation tools</a:t>
            </a:r>
          </a:p>
          <a:p>
            <a:pPr marL="226694" lvl="1">
              <a:lnSpc>
                <a:spcPts val="4040"/>
              </a:lnSpc>
            </a:pPr>
            <a:endParaRPr lang="en-US" sz="3600" spc="-21" dirty="0">
              <a:solidFill>
                <a:srgbClr val="000000"/>
              </a:solidFill>
              <a:latin typeface="Aptos" panose="020B0004020202020204" pitchFamily="34" charset="0"/>
              <a:ea typeface="Roboto Mono"/>
              <a:cs typeface="Roboto Mono"/>
              <a:sym typeface="Roboto Mono"/>
            </a:endParaRPr>
          </a:p>
          <a:p>
            <a:pPr marL="226694" lvl="1">
              <a:lnSpc>
                <a:spcPts val="4040"/>
              </a:lnSpc>
            </a:pPr>
            <a:r>
              <a:rPr lang="en-US" sz="3600" b="1" spc="-21" dirty="0">
                <a:solidFill>
                  <a:srgbClr val="000000"/>
                </a:solidFill>
                <a:latin typeface="Aptos" panose="020B0004020202020204" pitchFamily="34" charset="0"/>
                <a:ea typeface="Roboto Mono"/>
                <a:cs typeface="Roboto Mono"/>
                <a:sym typeface="Roboto Mono"/>
              </a:rPr>
              <a:t>Clinical Decision Support:</a:t>
            </a:r>
          </a:p>
          <a:p>
            <a:pPr marL="655319" lvl="1" indent="-428625">
              <a:lnSpc>
                <a:spcPts val="4040"/>
              </a:lnSpc>
              <a:buFont typeface="Arial" panose="020B0604020202020204" pitchFamily="34" charset="0"/>
              <a:buChar char="•"/>
            </a:pPr>
            <a:r>
              <a:rPr lang="en-US" sz="3600" spc="-21" dirty="0">
                <a:solidFill>
                  <a:srgbClr val="000000"/>
                </a:solidFill>
                <a:latin typeface="Aptos" panose="020B0004020202020204" pitchFamily="34" charset="0"/>
                <a:ea typeface="Roboto Mono"/>
                <a:cs typeface="Roboto Mono"/>
                <a:sym typeface="Roboto Mono"/>
              </a:rPr>
              <a:t>LLMs in assisting with clinical guidelines and recommendations</a:t>
            </a:r>
          </a:p>
          <a:p>
            <a:pPr marL="226694" lvl="1">
              <a:lnSpc>
                <a:spcPts val="4040"/>
              </a:lnSpc>
            </a:pPr>
            <a:endParaRPr lang="en-US" sz="3600" spc="-21" dirty="0">
              <a:solidFill>
                <a:srgbClr val="000000"/>
              </a:solidFill>
              <a:latin typeface="Aptos" panose="020B0004020202020204" pitchFamily="34" charset="0"/>
              <a:ea typeface="Roboto Mono"/>
              <a:cs typeface="Roboto Mono"/>
              <a:sym typeface="Roboto Mono"/>
            </a:endParaRPr>
          </a:p>
          <a:p>
            <a:pPr marL="226694" lvl="1">
              <a:lnSpc>
                <a:spcPts val="4040"/>
              </a:lnSpc>
            </a:pPr>
            <a:r>
              <a:rPr lang="en-US" sz="3600" b="1" spc="-21" dirty="0">
                <a:solidFill>
                  <a:srgbClr val="000000"/>
                </a:solidFill>
                <a:latin typeface="Aptos" panose="020B0004020202020204" pitchFamily="34" charset="0"/>
                <a:ea typeface="Roboto Mono"/>
                <a:cs typeface="Roboto Mono"/>
                <a:sym typeface="Roboto Mono"/>
              </a:rPr>
              <a:t>Patient Education and Communication:</a:t>
            </a:r>
          </a:p>
          <a:p>
            <a:pPr marL="655319" lvl="1" indent="-428625">
              <a:lnSpc>
                <a:spcPts val="4040"/>
              </a:lnSpc>
              <a:buFont typeface="Arial" panose="020B0604020202020204" pitchFamily="34" charset="0"/>
              <a:buChar char="•"/>
            </a:pPr>
            <a:r>
              <a:rPr lang="en-US" sz="3600" spc="-21" dirty="0">
                <a:solidFill>
                  <a:srgbClr val="000000"/>
                </a:solidFill>
                <a:latin typeface="Aptos" panose="020B0004020202020204" pitchFamily="34" charset="0"/>
                <a:ea typeface="Roboto Mono"/>
                <a:cs typeface="Roboto Mono"/>
                <a:sym typeface="Roboto Mono"/>
              </a:rPr>
              <a:t>Generating patient-friendly educational material</a:t>
            </a:r>
          </a:p>
          <a:p>
            <a:pPr marL="655319" lvl="1" indent="-428625">
              <a:lnSpc>
                <a:spcPts val="4040"/>
              </a:lnSpc>
              <a:buFont typeface="Arial" panose="020B0604020202020204" pitchFamily="34" charset="0"/>
              <a:buChar char="•"/>
            </a:pPr>
            <a:r>
              <a:rPr lang="en-US" sz="3600" spc="-21" dirty="0">
                <a:solidFill>
                  <a:srgbClr val="000000"/>
                </a:solidFill>
                <a:latin typeface="Aptos" panose="020B0004020202020204" pitchFamily="34" charset="0"/>
                <a:ea typeface="Roboto Mono"/>
                <a:cs typeface="Roboto Mono"/>
                <a:sym typeface="Roboto Mono"/>
              </a:rPr>
              <a:t>Enhancing nurse-patient communication through AI-driven interactions</a:t>
            </a:r>
          </a:p>
          <a:p>
            <a:pPr marL="226694" lvl="1">
              <a:lnSpc>
                <a:spcPts val="4040"/>
              </a:lnSpc>
            </a:pPr>
            <a:endParaRPr lang="en-US" sz="3600" b="1" spc="-21" dirty="0">
              <a:solidFill>
                <a:srgbClr val="000000"/>
              </a:solidFill>
              <a:latin typeface="Aptos" panose="020B0004020202020204" pitchFamily="34" charset="0"/>
              <a:ea typeface="Roboto Mono"/>
              <a:cs typeface="Roboto Mono"/>
              <a:sym typeface="Roboto Mono"/>
            </a:endParaRPr>
          </a:p>
          <a:p>
            <a:pPr marL="226694" lvl="1">
              <a:lnSpc>
                <a:spcPts val="4040"/>
              </a:lnSpc>
            </a:pPr>
            <a:r>
              <a:rPr lang="en-US" sz="3600" b="1" spc="-21" dirty="0">
                <a:solidFill>
                  <a:srgbClr val="000000"/>
                </a:solidFill>
                <a:latin typeface="Aptos" panose="020B0004020202020204" pitchFamily="34" charset="0"/>
                <a:ea typeface="Roboto Mono"/>
                <a:cs typeface="Roboto Mono"/>
                <a:sym typeface="Roboto Mono"/>
              </a:rPr>
              <a:t>Research and Data Analysis:</a:t>
            </a:r>
          </a:p>
          <a:p>
            <a:pPr marL="655319" lvl="1" indent="-428625">
              <a:lnSpc>
                <a:spcPts val="4040"/>
              </a:lnSpc>
              <a:buFont typeface="Arial" panose="020B0604020202020204" pitchFamily="34" charset="0"/>
              <a:buChar char="•"/>
            </a:pPr>
            <a:r>
              <a:rPr lang="en-US" sz="3600" spc="-21" dirty="0">
                <a:solidFill>
                  <a:srgbClr val="000000"/>
                </a:solidFill>
                <a:latin typeface="Aptos" panose="020B0004020202020204" pitchFamily="34" charset="0"/>
                <a:ea typeface="Roboto Mono"/>
                <a:cs typeface="Roboto Mono"/>
                <a:sym typeface="Roboto Mono"/>
              </a:rPr>
              <a:t>Supporting literature reviews and evidence synthesis</a:t>
            </a:r>
          </a:p>
          <a:p>
            <a:pPr marL="655319" lvl="1" indent="-428625">
              <a:lnSpc>
                <a:spcPts val="4040"/>
              </a:lnSpc>
              <a:buFont typeface="Arial" panose="020B0604020202020204" pitchFamily="34" charset="0"/>
              <a:buChar char="•"/>
            </a:pPr>
            <a:r>
              <a:rPr lang="en-US" sz="3600" spc="-21" dirty="0">
                <a:solidFill>
                  <a:srgbClr val="000000"/>
                </a:solidFill>
                <a:latin typeface="Aptos" panose="020B0004020202020204" pitchFamily="34" charset="0"/>
                <a:ea typeface="Roboto Mono"/>
                <a:cs typeface="Roboto Mono"/>
                <a:sym typeface="Roboto Mono"/>
              </a:rPr>
              <a:t>Patient engagement tools</a:t>
            </a:r>
          </a:p>
          <a:p>
            <a:pPr marL="655319" lvl="1" indent="-428625">
              <a:lnSpc>
                <a:spcPts val="4040"/>
              </a:lnSpc>
              <a:buFont typeface="Arial" panose="020B0604020202020204" pitchFamily="34" charset="0"/>
              <a:buChar char="•"/>
            </a:pPr>
            <a:r>
              <a:rPr lang="en-US" sz="3600" spc="-21" dirty="0">
                <a:solidFill>
                  <a:srgbClr val="000000"/>
                </a:solidFill>
                <a:latin typeface="Aptos" panose="020B0004020202020204" pitchFamily="34" charset="0"/>
                <a:ea typeface="Roboto Mono"/>
                <a:cs typeface="Roboto Mono"/>
                <a:sym typeface="Roboto Mono"/>
              </a:rPr>
              <a:t>Assisting with qualitative data analysis in nursing research</a:t>
            </a:r>
          </a:p>
        </p:txBody>
      </p:sp>
      <p:sp>
        <p:nvSpPr>
          <p:cNvPr id="11" name="Freeform 11"/>
          <p:cNvSpPr/>
          <p:nvPr/>
        </p:nvSpPr>
        <p:spPr>
          <a:xfrm>
            <a:off x="685800" y="1106327"/>
            <a:ext cx="1700253" cy="472671"/>
          </a:xfrm>
          <a:custGeom>
            <a:avLst/>
            <a:gdLst/>
            <a:ahLst/>
            <a:cxnLst/>
            <a:rect l="l" t="t" r="r" b="b"/>
            <a:pathLst>
              <a:path w="2267004" h="630227">
                <a:moveTo>
                  <a:pt x="0" y="0"/>
                </a:moveTo>
                <a:lnTo>
                  <a:pt x="2267004" y="0"/>
                </a:lnTo>
                <a:lnTo>
                  <a:pt x="2267004" y="630227"/>
                </a:lnTo>
                <a:lnTo>
                  <a:pt x="0" y="630227"/>
                </a:lnTo>
                <a:lnTo>
                  <a:pt x="0" y="0"/>
                </a:lnTo>
                <a:close/>
              </a:path>
            </a:pathLst>
          </a:custGeom>
          <a:blipFill>
            <a:blip r:embed="rId3"/>
            <a:stretch>
              <a:fillRect/>
            </a:stretch>
          </a:blipFill>
        </p:spPr>
        <p:txBody>
          <a:bodyPr/>
          <a:lstStyle/>
          <a:p>
            <a:endParaRPr lang="en-US" sz="756"/>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727EB"/>
        </a:solidFill>
        <a:effectLst/>
      </p:bgPr>
    </p:bg>
    <p:spTree>
      <p:nvGrpSpPr>
        <p:cNvPr id="1" name="">
          <a:extLst>
            <a:ext uri="{FF2B5EF4-FFF2-40B4-BE49-F238E27FC236}">
              <a16:creationId xmlns:a16="http://schemas.microsoft.com/office/drawing/2014/main" id="{5022B11F-991D-C8EA-A39D-83B44C3D726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D1385D7-7FA9-4F54-8368-240040B83EDC}"/>
              </a:ext>
            </a:extLst>
          </p:cNvPr>
          <p:cNvGrpSpPr/>
          <p:nvPr/>
        </p:nvGrpSpPr>
        <p:grpSpPr>
          <a:xfrm>
            <a:off x="-2653058" y="1834400"/>
            <a:ext cx="6574916" cy="6574916"/>
            <a:chOff x="0" y="0"/>
            <a:chExt cx="6350000" cy="6350000"/>
          </a:xfrm>
        </p:grpSpPr>
        <p:sp>
          <p:nvSpPr>
            <p:cNvPr id="3" name="Freeform 3">
              <a:extLst>
                <a:ext uri="{FF2B5EF4-FFF2-40B4-BE49-F238E27FC236}">
                  <a16:creationId xmlns:a16="http://schemas.microsoft.com/office/drawing/2014/main" id="{B93B7FD3-7DF3-9B0E-AFDD-B68D504FB9DA}"/>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alpha val="34902"/>
              </a:srgbClr>
            </a:solidFill>
          </p:spPr>
          <p:txBody>
            <a:bodyPr/>
            <a:lstStyle/>
            <a:p>
              <a:pPr defTabSz="768096"/>
              <a:endParaRPr lang="en-US" sz="756">
                <a:solidFill>
                  <a:prstClr val="black"/>
                </a:solidFill>
                <a:latin typeface="Calibri"/>
              </a:endParaRPr>
            </a:p>
          </p:txBody>
        </p:sp>
      </p:grpSp>
      <p:sp>
        <p:nvSpPr>
          <p:cNvPr id="4" name="TextBox 4">
            <a:extLst>
              <a:ext uri="{FF2B5EF4-FFF2-40B4-BE49-F238E27FC236}">
                <a16:creationId xmlns:a16="http://schemas.microsoft.com/office/drawing/2014/main" id="{A05AE9C3-0305-E55E-4DA0-9E686D0D2696}"/>
              </a:ext>
            </a:extLst>
          </p:cNvPr>
          <p:cNvSpPr txBox="1"/>
          <p:nvPr/>
        </p:nvSpPr>
        <p:spPr>
          <a:xfrm>
            <a:off x="1496053" y="4451002"/>
            <a:ext cx="6574916" cy="1384995"/>
          </a:xfrm>
          <a:prstGeom prst="rect">
            <a:avLst/>
          </a:prstGeom>
        </p:spPr>
        <p:txBody>
          <a:bodyPr wrap="square" lIns="0" tIns="0" rIns="0" bIns="0" rtlCol="0" anchor="t">
            <a:spAutoFit/>
          </a:bodyPr>
          <a:lstStyle/>
          <a:p>
            <a:pPr defTabSz="768096">
              <a:lnSpc>
                <a:spcPts val="5361"/>
              </a:lnSpc>
            </a:pPr>
            <a:r>
              <a:rPr lang="en-US" sz="4874" b="1" dirty="0">
                <a:solidFill>
                  <a:srgbClr val="FFFFFF"/>
                </a:solidFill>
                <a:latin typeface="Muli Bold"/>
                <a:ea typeface="Muli Bold"/>
                <a:cs typeface="Muli Bold"/>
                <a:sym typeface="Muli Bold"/>
              </a:rPr>
              <a:t>Challenges and ethical considerations</a:t>
            </a:r>
          </a:p>
        </p:txBody>
      </p:sp>
      <p:sp>
        <p:nvSpPr>
          <p:cNvPr id="5" name="TextBox 5">
            <a:extLst>
              <a:ext uri="{FF2B5EF4-FFF2-40B4-BE49-F238E27FC236}">
                <a16:creationId xmlns:a16="http://schemas.microsoft.com/office/drawing/2014/main" id="{8420E0DC-C07A-825C-F7A2-88BAB4289F1A}"/>
              </a:ext>
            </a:extLst>
          </p:cNvPr>
          <p:cNvSpPr txBox="1"/>
          <p:nvPr/>
        </p:nvSpPr>
        <p:spPr>
          <a:xfrm>
            <a:off x="8610600" y="4226773"/>
            <a:ext cx="8469475" cy="1833451"/>
          </a:xfrm>
          <a:prstGeom prst="rect">
            <a:avLst/>
          </a:prstGeom>
        </p:spPr>
        <p:txBody>
          <a:bodyPr wrap="square" lIns="0" tIns="0" rIns="0" bIns="0" rtlCol="0" anchor="t">
            <a:spAutoFit/>
          </a:bodyPr>
          <a:lstStyle/>
          <a:p>
            <a:pPr marL="428625" indent="-428625" defTabSz="768096">
              <a:lnSpc>
                <a:spcPts val="2835"/>
              </a:lnSpc>
              <a:spcBef>
                <a:spcPct val="0"/>
              </a:spcBef>
              <a:buFont typeface="Arial" panose="020B0604020202020204" pitchFamily="34" charset="0"/>
              <a:buChar char="•"/>
            </a:pPr>
            <a:r>
              <a:rPr lang="en-US" sz="3600" spc="-20" dirty="0">
                <a:solidFill>
                  <a:srgbClr val="FFFFFF"/>
                </a:solidFill>
                <a:latin typeface="Aptos" panose="020B0004020202020204" pitchFamily="34" charset="0"/>
                <a:ea typeface="Roboto Mono"/>
                <a:cs typeface="Roboto Mono"/>
                <a:sym typeface="Roboto Mono"/>
              </a:rPr>
              <a:t>Data privacy and security concerns</a:t>
            </a:r>
          </a:p>
          <a:p>
            <a:pPr marL="428625" indent="-428625" defTabSz="768096">
              <a:lnSpc>
                <a:spcPts val="2835"/>
              </a:lnSpc>
              <a:spcBef>
                <a:spcPct val="0"/>
              </a:spcBef>
              <a:buFont typeface="Arial" panose="020B0604020202020204" pitchFamily="34" charset="0"/>
              <a:buChar char="•"/>
            </a:pPr>
            <a:endParaRPr lang="en-US" sz="3600" spc="-20" dirty="0">
              <a:solidFill>
                <a:srgbClr val="FFFFFF"/>
              </a:solidFill>
              <a:latin typeface="Aptos" panose="020B0004020202020204" pitchFamily="34" charset="0"/>
              <a:ea typeface="Roboto Mono"/>
              <a:cs typeface="Roboto Mono"/>
              <a:sym typeface="Roboto Mono"/>
            </a:endParaRPr>
          </a:p>
          <a:p>
            <a:pPr marL="428625" indent="-428625" defTabSz="768096">
              <a:lnSpc>
                <a:spcPts val="2835"/>
              </a:lnSpc>
              <a:spcBef>
                <a:spcPct val="0"/>
              </a:spcBef>
              <a:buFont typeface="Arial" panose="020B0604020202020204" pitchFamily="34" charset="0"/>
              <a:buChar char="•"/>
            </a:pPr>
            <a:r>
              <a:rPr lang="en-US" sz="3600" spc="-20" dirty="0">
                <a:solidFill>
                  <a:srgbClr val="FFFFFF"/>
                </a:solidFill>
                <a:latin typeface="Aptos" panose="020B0004020202020204" pitchFamily="34" charset="0"/>
                <a:ea typeface="Roboto Mono"/>
                <a:cs typeface="Roboto Mono"/>
                <a:sym typeface="Roboto Mono"/>
              </a:rPr>
              <a:t>Bias and fairness in LLMs</a:t>
            </a:r>
          </a:p>
          <a:p>
            <a:pPr marL="428625" indent="-428625" defTabSz="768096">
              <a:lnSpc>
                <a:spcPts val="2835"/>
              </a:lnSpc>
              <a:spcBef>
                <a:spcPct val="0"/>
              </a:spcBef>
              <a:buFont typeface="Arial" panose="020B0604020202020204" pitchFamily="34" charset="0"/>
              <a:buChar char="•"/>
            </a:pPr>
            <a:endParaRPr lang="en-US" sz="3600" spc="-20" dirty="0">
              <a:solidFill>
                <a:srgbClr val="FFFFFF"/>
              </a:solidFill>
              <a:latin typeface="Aptos" panose="020B0004020202020204" pitchFamily="34" charset="0"/>
              <a:ea typeface="Roboto Mono"/>
              <a:cs typeface="Roboto Mono"/>
              <a:sym typeface="Roboto Mono"/>
            </a:endParaRPr>
          </a:p>
          <a:p>
            <a:pPr marL="428625" indent="-428625" defTabSz="768096">
              <a:lnSpc>
                <a:spcPts val="2835"/>
              </a:lnSpc>
              <a:spcBef>
                <a:spcPct val="0"/>
              </a:spcBef>
              <a:buFont typeface="Arial" panose="020B0604020202020204" pitchFamily="34" charset="0"/>
              <a:buChar char="•"/>
            </a:pPr>
            <a:r>
              <a:rPr lang="en-US" sz="3600" spc="-20" dirty="0">
                <a:solidFill>
                  <a:srgbClr val="FFFFFF"/>
                </a:solidFill>
                <a:latin typeface="Aptos" panose="020B0004020202020204" pitchFamily="34" charset="0"/>
                <a:ea typeface="Roboto Mono"/>
                <a:cs typeface="Roboto Mono"/>
                <a:sym typeface="Roboto Mono"/>
              </a:rPr>
              <a:t>Nurses’ role in oversight and ethical use </a:t>
            </a:r>
          </a:p>
        </p:txBody>
      </p:sp>
      <p:sp>
        <p:nvSpPr>
          <p:cNvPr id="20" name="Freeform 20">
            <a:extLst>
              <a:ext uri="{FF2B5EF4-FFF2-40B4-BE49-F238E27FC236}">
                <a16:creationId xmlns:a16="http://schemas.microsoft.com/office/drawing/2014/main" id="{9A42464B-EFAE-5DAC-48AF-E2B83B514650}"/>
              </a:ext>
            </a:extLst>
          </p:cNvPr>
          <p:cNvSpPr/>
          <p:nvPr/>
        </p:nvSpPr>
        <p:spPr>
          <a:xfrm>
            <a:off x="1049147" y="647700"/>
            <a:ext cx="1700253" cy="472671"/>
          </a:xfrm>
          <a:custGeom>
            <a:avLst/>
            <a:gdLst/>
            <a:ahLst/>
            <a:cxnLst/>
            <a:rect l="l" t="t" r="r" b="b"/>
            <a:pathLst>
              <a:path w="2267004" h="630227">
                <a:moveTo>
                  <a:pt x="0" y="0"/>
                </a:moveTo>
                <a:lnTo>
                  <a:pt x="2267004" y="0"/>
                </a:lnTo>
                <a:lnTo>
                  <a:pt x="2267004" y="630227"/>
                </a:lnTo>
                <a:lnTo>
                  <a:pt x="0" y="630227"/>
                </a:lnTo>
                <a:lnTo>
                  <a:pt x="0" y="0"/>
                </a:lnTo>
                <a:close/>
              </a:path>
            </a:pathLst>
          </a:custGeom>
          <a:blipFill>
            <a:blip r:embed="rId3"/>
            <a:stretch>
              <a:fillRect/>
            </a:stretch>
          </a:blipFill>
        </p:spPr>
        <p:txBody>
          <a:bodyPr/>
          <a:lstStyle/>
          <a:p>
            <a:pPr defTabSz="768096"/>
            <a:endParaRPr lang="en-US" sz="756">
              <a:solidFill>
                <a:prstClr val="black"/>
              </a:solidFill>
              <a:latin typeface="Calibri"/>
            </a:endParaRPr>
          </a:p>
        </p:txBody>
      </p:sp>
      <p:sp>
        <p:nvSpPr>
          <p:cNvPr id="6" name="TextBox 8">
            <a:extLst>
              <a:ext uri="{FF2B5EF4-FFF2-40B4-BE49-F238E27FC236}">
                <a16:creationId xmlns:a16="http://schemas.microsoft.com/office/drawing/2014/main" id="{8DB04FEA-C214-7D80-CE53-94D368AECE23}"/>
              </a:ext>
            </a:extLst>
          </p:cNvPr>
          <p:cNvSpPr txBox="1"/>
          <p:nvPr/>
        </p:nvSpPr>
        <p:spPr>
          <a:xfrm>
            <a:off x="5645164" y="7680750"/>
            <a:ext cx="8685536" cy="1473545"/>
          </a:xfrm>
          <a:prstGeom prst="rect">
            <a:avLst/>
          </a:prstGeom>
        </p:spPr>
        <p:txBody>
          <a:bodyPr lIns="0" tIns="0" rIns="0" bIns="0" rtlCol="0" anchor="t">
            <a:spAutoFit/>
          </a:bodyPr>
          <a:lstStyle/>
          <a:p>
            <a:pPr defTabSz="768096">
              <a:lnSpc>
                <a:spcPts val="5850"/>
              </a:lnSpc>
            </a:pPr>
            <a:r>
              <a:rPr lang="en-US" sz="4875" b="1" i="1" dirty="0">
                <a:solidFill>
                  <a:srgbClr val="FFFFFF"/>
                </a:solidFill>
                <a:latin typeface="Muli Ultra-Bold"/>
                <a:ea typeface="Muli Ultra-Bold"/>
                <a:cs typeface="Muli Ultra-Bold"/>
                <a:sym typeface="Muli Ultra-Bold"/>
              </a:rPr>
              <a:t>Nurses need to be more involved in AI development</a:t>
            </a:r>
          </a:p>
        </p:txBody>
      </p:sp>
    </p:spTree>
    <p:extLst>
      <p:ext uri="{BB962C8B-B14F-4D97-AF65-F5344CB8AC3E}">
        <p14:creationId xmlns:p14="http://schemas.microsoft.com/office/powerpoint/2010/main" val="298157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727EB"/>
        </a:solidFill>
        <a:effectLst/>
      </p:bgPr>
    </p:bg>
    <p:spTree>
      <p:nvGrpSpPr>
        <p:cNvPr id="1" name=""/>
        <p:cNvGrpSpPr/>
        <p:nvPr/>
      </p:nvGrpSpPr>
      <p:grpSpPr>
        <a:xfrm>
          <a:off x="0" y="0"/>
          <a:ext cx="0" cy="0"/>
          <a:chOff x="0" y="0"/>
          <a:chExt cx="0" cy="0"/>
        </a:xfrm>
      </p:grpSpPr>
      <p:grpSp>
        <p:nvGrpSpPr>
          <p:cNvPr id="2" name="Group 2"/>
          <p:cNvGrpSpPr/>
          <p:nvPr/>
        </p:nvGrpSpPr>
        <p:grpSpPr>
          <a:xfrm>
            <a:off x="13312216" y="1714500"/>
            <a:ext cx="6574916" cy="6574916"/>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alpha val="34902"/>
              </a:srgbClr>
            </a:solidFill>
          </p:spPr>
          <p:txBody>
            <a:bodyPr/>
            <a:lstStyle/>
            <a:p>
              <a:pPr defTabSz="768096"/>
              <a:endParaRPr lang="en-US" sz="756">
                <a:solidFill>
                  <a:prstClr val="black"/>
                </a:solidFill>
                <a:latin typeface="Calibri"/>
              </a:endParaRPr>
            </a:p>
          </p:txBody>
        </p:sp>
      </p:grpSp>
      <p:sp>
        <p:nvSpPr>
          <p:cNvPr id="4" name="TextBox 4"/>
          <p:cNvSpPr txBox="1"/>
          <p:nvPr/>
        </p:nvSpPr>
        <p:spPr>
          <a:xfrm>
            <a:off x="1688326" y="4099335"/>
            <a:ext cx="11963400" cy="2088329"/>
          </a:xfrm>
          <a:prstGeom prst="rect">
            <a:avLst/>
          </a:prstGeom>
        </p:spPr>
        <p:txBody>
          <a:bodyPr wrap="square" lIns="0" tIns="0" rIns="0" bIns="0" rtlCol="0" anchor="t">
            <a:spAutoFit/>
          </a:bodyPr>
          <a:lstStyle/>
          <a:p>
            <a:pPr algn="ctr" defTabSz="768096">
              <a:lnSpc>
                <a:spcPts val="5363"/>
              </a:lnSpc>
            </a:pPr>
            <a:r>
              <a:rPr lang="en-US" sz="6000" b="1" dirty="0">
                <a:solidFill>
                  <a:srgbClr val="FFFFFF"/>
                </a:solidFill>
                <a:latin typeface="Muli Bold"/>
                <a:ea typeface="Muli Bold"/>
                <a:cs typeface="Muli Bold"/>
                <a:sym typeface="Muli Bold"/>
              </a:rPr>
              <a:t>Exemplars of LLM use in creation and documentation of care plans</a:t>
            </a:r>
          </a:p>
        </p:txBody>
      </p:sp>
      <p:sp>
        <p:nvSpPr>
          <p:cNvPr id="5" name="Freeform 5"/>
          <p:cNvSpPr/>
          <p:nvPr/>
        </p:nvSpPr>
        <p:spPr>
          <a:xfrm>
            <a:off x="838200" y="952500"/>
            <a:ext cx="1700253" cy="472671"/>
          </a:xfrm>
          <a:custGeom>
            <a:avLst/>
            <a:gdLst/>
            <a:ahLst/>
            <a:cxnLst/>
            <a:rect l="l" t="t" r="r" b="b"/>
            <a:pathLst>
              <a:path w="2267004" h="630227">
                <a:moveTo>
                  <a:pt x="0" y="0"/>
                </a:moveTo>
                <a:lnTo>
                  <a:pt x="2267004" y="0"/>
                </a:lnTo>
                <a:lnTo>
                  <a:pt x="2267004" y="630227"/>
                </a:lnTo>
                <a:lnTo>
                  <a:pt x="0" y="630227"/>
                </a:lnTo>
                <a:lnTo>
                  <a:pt x="0" y="0"/>
                </a:lnTo>
                <a:close/>
              </a:path>
            </a:pathLst>
          </a:custGeom>
          <a:blipFill>
            <a:blip r:embed="rId3"/>
            <a:stretch>
              <a:fillRect/>
            </a:stretch>
          </a:blipFill>
        </p:spPr>
        <p:txBody>
          <a:bodyPr/>
          <a:lstStyle/>
          <a:p>
            <a:pPr defTabSz="768096"/>
            <a:endParaRPr lang="en-US" sz="756">
              <a:solidFill>
                <a:prstClr val="black"/>
              </a:solidFill>
              <a:latin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44657" y="1659574"/>
            <a:ext cx="6967851" cy="6967851"/>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7D26"/>
            </a:solidFill>
          </p:spPr>
          <p:txBody>
            <a:bodyPr/>
            <a:lstStyle/>
            <a:p>
              <a:endParaRPr lang="en-US"/>
            </a:p>
          </p:txBody>
        </p:sp>
      </p:grpSp>
      <p:sp>
        <p:nvSpPr>
          <p:cNvPr id="4" name="Freeform 4"/>
          <p:cNvSpPr/>
          <p:nvPr/>
        </p:nvSpPr>
        <p:spPr>
          <a:xfrm>
            <a:off x="14833196" y="434061"/>
            <a:ext cx="2909148" cy="462558"/>
          </a:xfrm>
          <a:custGeom>
            <a:avLst/>
            <a:gdLst/>
            <a:ahLst/>
            <a:cxnLst/>
            <a:rect l="l" t="t" r="r" b="b"/>
            <a:pathLst>
              <a:path w="2909148" h="462558">
                <a:moveTo>
                  <a:pt x="0" y="0"/>
                </a:moveTo>
                <a:lnTo>
                  <a:pt x="2909148" y="0"/>
                </a:lnTo>
                <a:lnTo>
                  <a:pt x="2909148" y="462558"/>
                </a:lnTo>
                <a:lnTo>
                  <a:pt x="0" y="462558"/>
                </a:lnTo>
                <a:lnTo>
                  <a:pt x="0" y="0"/>
                </a:lnTo>
                <a:close/>
              </a:path>
            </a:pathLst>
          </a:custGeom>
          <a:blipFill>
            <a:blip r:embed="rId3"/>
            <a:stretch>
              <a:fillRect/>
            </a:stretch>
          </a:blipFill>
        </p:spPr>
        <p:txBody>
          <a:bodyPr/>
          <a:lstStyle/>
          <a:p>
            <a:endParaRPr lang="en-US"/>
          </a:p>
        </p:txBody>
      </p:sp>
      <p:sp>
        <p:nvSpPr>
          <p:cNvPr id="5" name="Freeform 5"/>
          <p:cNvSpPr/>
          <p:nvPr/>
        </p:nvSpPr>
        <p:spPr>
          <a:xfrm>
            <a:off x="5562600" y="481722"/>
            <a:ext cx="8502020" cy="4815838"/>
          </a:xfrm>
          <a:custGeom>
            <a:avLst/>
            <a:gdLst/>
            <a:ahLst/>
            <a:cxnLst/>
            <a:rect l="l" t="t" r="r" b="b"/>
            <a:pathLst>
              <a:path w="8167310" h="4566083">
                <a:moveTo>
                  <a:pt x="0" y="0"/>
                </a:moveTo>
                <a:lnTo>
                  <a:pt x="8167310" y="0"/>
                </a:lnTo>
                <a:lnTo>
                  <a:pt x="8167310" y="4566083"/>
                </a:lnTo>
                <a:lnTo>
                  <a:pt x="0" y="4566083"/>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1351955" y="3811587"/>
            <a:ext cx="8801730" cy="1846659"/>
          </a:xfrm>
          <a:prstGeom prst="rect">
            <a:avLst/>
          </a:prstGeom>
        </p:spPr>
        <p:txBody>
          <a:bodyPr lIns="0" tIns="0" rIns="0" bIns="0" rtlCol="0" anchor="t">
            <a:spAutoFit/>
          </a:bodyPr>
          <a:lstStyle/>
          <a:p>
            <a:pPr algn="l">
              <a:lnSpc>
                <a:spcPts val="7150"/>
              </a:lnSpc>
            </a:pPr>
            <a:r>
              <a:rPr lang="en-US" sz="6500" b="1" dirty="0">
                <a:solidFill>
                  <a:srgbClr val="000000"/>
                </a:solidFill>
                <a:latin typeface="Muli Bold"/>
                <a:ea typeface="Muli Bold"/>
                <a:cs typeface="Muli Bold"/>
                <a:sym typeface="Muli Bold"/>
              </a:rPr>
              <a:t>LLMs for </a:t>
            </a:r>
          </a:p>
          <a:p>
            <a:pPr algn="l">
              <a:lnSpc>
                <a:spcPts val="7150"/>
              </a:lnSpc>
            </a:pPr>
            <a:r>
              <a:rPr lang="en-US" sz="6500" b="1" dirty="0">
                <a:solidFill>
                  <a:srgbClr val="000000"/>
                </a:solidFill>
                <a:latin typeface="Muli Bold"/>
                <a:ea typeface="Muli Bold"/>
                <a:cs typeface="Muli Bold"/>
                <a:sym typeface="Muli Bold"/>
              </a:rPr>
              <a:t>care plans</a:t>
            </a:r>
          </a:p>
        </p:txBody>
      </p:sp>
      <p:pic>
        <p:nvPicPr>
          <p:cNvPr id="10" name="Picture 9" descr="A medical information on a white background&#10;&#10;AI-generated content may be incorrect.">
            <a:extLst>
              <a:ext uri="{FF2B5EF4-FFF2-40B4-BE49-F238E27FC236}">
                <a16:creationId xmlns:a16="http://schemas.microsoft.com/office/drawing/2014/main" id="{FFF09261-3797-60A8-F43E-B90FF3D565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3720" y="5588238"/>
            <a:ext cx="10313396" cy="4085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028700" y="9824442"/>
            <a:ext cx="2909148" cy="462558"/>
          </a:xfrm>
          <a:custGeom>
            <a:avLst/>
            <a:gdLst/>
            <a:ahLst/>
            <a:cxnLst/>
            <a:rect l="l" t="t" r="r" b="b"/>
            <a:pathLst>
              <a:path w="2909148" h="462558">
                <a:moveTo>
                  <a:pt x="0" y="0"/>
                </a:moveTo>
                <a:lnTo>
                  <a:pt x="2909148" y="0"/>
                </a:lnTo>
                <a:lnTo>
                  <a:pt x="2909148" y="462558"/>
                </a:lnTo>
                <a:lnTo>
                  <a:pt x="0" y="462558"/>
                </a:lnTo>
                <a:lnTo>
                  <a:pt x="0" y="0"/>
                </a:lnTo>
                <a:close/>
              </a:path>
            </a:pathLst>
          </a:custGeom>
          <a:blipFill>
            <a:blip r:embed="rId3"/>
            <a:stretch>
              <a:fillRect/>
            </a:stretch>
          </a:blipFill>
        </p:spPr>
        <p:txBody>
          <a:bodyPr/>
          <a:lstStyle/>
          <a:p>
            <a:endParaRPr lang="en-US"/>
          </a:p>
        </p:txBody>
      </p:sp>
      <p:sp>
        <p:nvSpPr>
          <p:cNvPr id="7" name="TextBox 6">
            <a:extLst>
              <a:ext uri="{FF2B5EF4-FFF2-40B4-BE49-F238E27FC236}">
                <a16:creationId xmlns:a16="http://schemas.microsoft.com/office/drawing/2014/main" id="{049E9826-8991-82ED-91C3-5D0281D5A1BD}"/>
              </a:ext>
            </a:extLst>
          </p:cNvPr>
          <p:cNvSpPr txBox="1"/>
          <p:nvPr/>
        </p:nvSpPr>
        <p:spPr>
          <a:xfrm>
            <a:off x="651702" y="436102"/>
            <a:ext cx="7617076" cy="1103892"/>
          </a:xfrm>
          <a:prstGeom prst="rect">
            <a:avLst/>
          </a:prstGeom>
        </p:spPr>
        <p:txBody>
          <a:bodyPr lIns="0" tIns="0" rIns="0" bIns="0" rtlCol="0" anchor="t">
            <a:spAutoFit/>
          </a:bodyPr>
          <a:lstStyle/>
          <a:p>
            <a:pPr algn="l">
              <a:lnSpc>
                <a:spcPts val="8640"/>
              </a:lnSpc>
            </a:pPr>
            <a:r>
              <a:rPr lang="en-US" sz="6800" dirty="0">
                <a:solidFill>
                  <a:srgbClr val="0048A8"/>
                </a:solidFill>
                <a:latin typeface="HK Grotesk Bold"/>
                <a:ea typeface="HK Grotesk Bold"/>
                <a:cs typeface="HK Grotesk Bold"/>
                <a:sym typeface="HK Grotesk Bold"/>
              </a:rPr>
              <a:t>I love care plans!</a:t>
            </a:r>
          </a:p>
        </p:txBody>
      </p:sp>
      <p:pic>
        <p:nvPicPr>
          <p:cNvPr id="9" name="Picture 8" descr="A person singing with her hands up&#10;&#10;AI-generated content may be incorrect.">
            <a:extLst>
              <a:ext uri="{FF2B5EF4-FFF2-40B4-BE49-F238E27FC236}">
                <a16:creationId xmlns:a16="http://schemas.microsoft.com/office/drawing/2014/main" id="{1D496C44-0011-573F-E97F-35C84E62A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8651" y="1571006"/>
            <a:ext cx="5094250" cy="3801094"/>
          </a:xfrm>
          <a:prstGeom prst="rect">
            <a:avLst/>
          </a:prstGeom>
        </p:spPr>
      </p:pic>
      <p:pic>
        <p:nvPicPr>
          <p:cNvPr id="11" name="Picture 10" descr="A person smiling for the camera&#10;&#10;AI-generated content may be incorrect.">
            <a:extLst>
              <a:ext uri="{FF2B5EF4-FFF2-40B4-BE49-F238E27FC236}">
                <a16:creationId xmlns:a16="http://schemas.microsoft.com/office/drawing/2014/main" id="{5745926D-1C98-3CAA-A725-2B20C95AC7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7854" y="5682400"/>
            <a:ext cx="5803104" cy="4363574"/>
          </a:xfrm>
          <a:prstGeom prst="rect">
            <a:avLst/>
          </a:prstGeom>
        </p:spPr>
      </p:pic>
      <p:pic>
        <p:nvPicPr>
          <p:cNvPr id="13" name="Picture 12" descr="A crying person with her hand on her face&#10;&#10;AI-generated content may be incorrect.">
            <a:extLst>
              <a:ext uri="{FF2B5EF4-FFF2-40B4-BE49-F238E27FC236}">
                <a16:creationId xmlns:a16="http://schemas.microsoft.com/office/drawing/2014/main" id="{10F8E174-3DCB-4CC8-5F9E-8B5775FE4A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17313" y="2943229"/>
            <a:ext cx="5478342" cy="5478342"/>
          </a:xfrm>
          <a:prstGeom prst="rect">
            <a:avLst/>
          </a:prstGeom>
        </p:spPr>
      </p:pic>
      <p:pic>
        <p:nvPicPr>
          <p:cNvPr id="15" name="Picture 14" descr="A person making a face&#10;&#10;AI-generated content may be incorrect.">
            <a:extLst>
              <a:ext uri="{FF2B5EF4-FFF2-40B4-BE49-F238E27FC236}">
                <a16:creationId xmlns:a16="http://schemas.microsoft.com/office/drawing/2014/main" id="{F8D18F15-48B2-B13C-E916-8533A64729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370" y="2855603"/>
            <a:ext cx="4787052" cy="47870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33932-C5F9-D7F9-25B1-BF8904EDFA6B}"/>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1CCD008E-61B9-C3AB-C47B-DD980DDABF51}"/>
              </a:ext>
            </a:extLst>
          </p:cNvPr>
          <p:cNvSpPr/>
          <p:nvPr/>
        </p:nvSpPr>
        <p:spPr>
          <a:xfrm>
            <a:off x="14833196" y="434061"/>
            <a:ext cx="2909148" cy="462558"/>
          </a:xfrm>
          <a:custGeom>
            <a:avLst/>
            <a:gdLst/>
            <a:ahLst/>
            <a:cxnLst/>
            <a:rect l="l" t="t" r="r" b="b"/>
            <a:pathLst>
              <a:path w="2909148" h="462558">
                <a:moveTo>
                  <a:pt x="0" y="0"/>
                </a:moveTo>
                <a:lnTo>
                  <a:pt x="2909148" y="0"/>
                </a:lnTo>
                <a:lnTo>
                  <a:pt x="2909148" y="462558"/>
                </a:lnTo>
                <a:lnTo>
                  <a:pt x="0" y="462558"/>
                </a:lnTo>
                <a:lnTo>
                  <a:pt x="0" y="0"/>
                </a:lnTo>
                <a:close/>
              </a:path>
            </a:pathLst>
          </a:custGeom>
          <a:blipFill>
            <a:blip r:embed="rId3"/>
            <a:stretch>
              <a:fillRect/>
            </a:stretch>
          </a:blipFill>
        </p:spPr>
        <p:txBody>
          <a:bodyPr/>
          <a:lstStyle/>
          <a:p>
            <a:endParaRPr lang="en-US"/>
          </a:p>
        </p:txBody>
      </p:sp>
      <p:sp>
        <p:nvSpPr>
          <p:cNvPr id="7" name="TextBox 7">
            <a:extLst>
              <a:ext uri="{FF2B5EF4-FFF2-40B4-BE49-F238E27FC236}">
                <a16:creationId xmlns:a16="http://schemas.microsoft.com/office/drawing/2014/main" id="{AEDEDD93-6B84-29F7-BD68-851F75829EB7}"/>
              </a:ext>
            </a:extLst>
          </p:cNvPr>
          <p:cNvSpPr txBox="1"/>
          <p:nvPr/>
        </p:nvSpPr>
        <p:spPr>
          <a:xfrm>
            <a:off x="545656" y="501348"/>
            <a:ext cx="11265344" cy="839653"/>
          </a:xfrm>
          <a:prstGeom prst="rect">
            <a:avLst/>
          </a:prstGeom>
        </p:spPr>
        <p:txBody>
          <a:bodyPr wrap="square" lIns="0" tIns="0" rIns="0" bIns="0" rtlCol="0" anchor="t">
            <a:spAutoFit/>
          </a:bodyPr>
          <a:lstStyle/>
          <a:p>
            <a:pPr algn="l">
              <a:lnSpc>
                <a:spcPts val="7150"/>
              </a:lnSpc>
            </a:pPr>
            <a:r>
              <a:rPr lang="en-US" sz="4800" b="1" dirty="0">
                <a:solidFill>
                  <a:srgbClr val="000000"/>
                </a:solidFill>
                <a:latin typeface="Muli Bold"/>
                <a:ea typeface="Muli Bold"/>
                <a:cs typeface="Muli Bold"/>
                <a:sym typeface="Muli Bold"/>
              </a:rPr>
              <a:t>LLMs for care plans</a:t>
            </a:r>
          </a:p>
        </p:txBody>
      </p:sp>
      <p:pic>
        <p:nvPicPr>
          <p:cNvPr id="11" name="Picture 10" descr="A screenshot of a computer and a nurse&#10;&#10;AI-generated content may be incorrect.">
            <a:extLst>
              <a:ext uri="{FF2B5EF4-FFF2-40B4-BE49-F238E27FC236}">
                <a16:creationId xmlns:a16="http://schemas.microsoft.com/office/drawing/2014/main" id="{0460EA54-6C4F-16F5-94D8-178C7AEDA4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841279"/>
            <a:ext cx="7772400" cy="6814158"/>
          </a:xfrm>
          <a:prstGeom prst="rect">
            <a:avLst/>
          </a:prstGeom>
        </p:spPr>
      </p:pic>
      <p:sp>
        <p:nvSpPr>
          <p:cNvPr id="12" name="TextBox 11">
            <a:extLst>
              <a:ext uri="{FF2B5EF4-FFF2-40B4-BE49-F238E27FC236}">
                <a16:creationId xmlns:a16="http://schemas.microsoft.com/office/drawing/2014/main" id="{09BD6FD8-4315-526D-3356-06E0880E4B71}"/>
              </a:ext>
            </a:extLst>
          </p:cNvPr>
          <p:cNvSpPr txBox="1"/>
          <p:nvPr/>
        </p:nvSpPr>
        <p:spPr>
          <a:xfrm>
            <a:off x="990600" y="8872964"/>
            <a:ext cx="6477000" cy="553998"/>
          </a:xfrm>
          <a:prstGeom prst="rect">
            <a:avLst/>
          </a:prstGeom>
        </p:spPr>
        <p:txBody>
          <a:bodyPr wrap="square" lIns="0" tIns="0" rIns="0" bIns="0" rtlCol="0" anchor="t">
            <a:spAutoFit/>
          </a:bodyPr>
          <a:lstStyle/>
          <a:p>
            <a:r>
              <a:rPr lang="en-US" sz="1200" dirty="0"/>
              <a:t>Dos Santos FC, Johnson LG, </a:t>
            </a:r>
            <a:r>
              <a:rPr lang="en-US" sz="1200" dirty="0" err="1"/>
              <a:t>Madandola</a:t>
            </a:r>
            <a:r>
              <a:rPr lang="en-US" sz="1200" dirty="0"/>
              <a:t> OO, et al. An example of leveraging AI for documentation: ChatGPT-generated nursing care plan for an older adult with lung cancer. </a:t>
            </a:r>
            <a:r>
              <a:rPr lang="en-US" sz="1200" i="1" dirty="0"/>
              <a:t>J Am Med Inform Assoc</a:t>
            </a:r>
            <a:r>
              <a:rPr lang="en-US" sz="1200" dirty="0"/>
              <a:t>. 2024;31(9):2089-2096. doi:10.1093/</a:t>
            </a:r>
            <a:r>
              <a:rPr lang="en-US" sz="1200" dirty="0" err="1"/>
              <a:t>jamia</a:t>
            </a:r>
            <a:r>
              <a:rPr lang="en-US" sz="1200" dirty="0"/>
              <a:t>/ocae116</a:t>
            </a:r>
            <a:endParaRPr lang="en-US" sz="1200" spc="31" dirty="0">
              <a:solidFill>
                <a:srgbClr val="000000"/>
              </a:solidFill>
              <a:latin typeface="HK Grotesk Pro"/>
              <a:ea typeface="HK Grotesk Pro"/>
              <a:cs typeface="HK Grotesk Pro"/>
              <a:sym typeface="HK Grotesk Pro"/>
            </a:endParaRPr>
          </a:p>
        </p:txBody>
      </p:sp>
      <p:pic>
        <p:nvPicPr>
          <p:cNvPr id="14" name="Picture 13" descr="A diagram of a patient's medical procedure&#10;&#10;AI-generated content may be incorrect.">
            <a:extLst>
              <a:ext uri="{FF2B5EF4-FFF2-40B4-BE49-F238E27FC236}">
                <a16:creationId xmlns:a16="http://schemas.microsoft.com/office/drawing/2014/main" id="{E1E9941F-CFF4-DB57-1582-BF4C9C3669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8400" y="1137037"/>
            <a:ext cx="7124700" cy="7518400"/>
          </a:xfrm>
          <a:prstGeom prst="rect">
            <a:avLst/>
          </a:prstGeom>
        </p:spPr>
      </p:pic>
      <p:sp>
        <p:nvSpPr>
          <p:cNvPr id="15" name="TextBox 14">
            <a:extLst>
              <a:ext uri="{FF2B5EF4-FFF2-40B4-BE49-F238E27FC236}">
                <a16:creationId xmlns:a16="http://schemas.microsoft.com/office/drawing/2014/main" id="{1B8F66FA-CE1D-6DF9-CFE1-14801C9A62F3}"/>
              </a:ext>
            </a:extLst>
          </p:cNvPr>
          <p:cNvSpPr txBox="1"/>
          <p:nvPr/>
        </p:nvSpPr>
        <p:spPr>
          <a:xfrm>
            <a:off x="10489937" y="8872964"/>
            <a:ext cx="6261625" cy="553998"/>
          </a:xfrm>
          <a:prstGeom prst="rect">
            <a:avLst/>
          </a:prstGeom>
        </p:spPr>
        <p:txBody>
          <a:bodyPr wrap="square" lIns="0" tIns="0" rIns="0" bIns="0" rtlCol="0" anchor="t">
            <a:spAutoFit/>
          </a:bodyPr>
          <a:lstStyle/>
          <a:p>
            <a:r>
              <a:rPr lang="en-US" sz="1200" dirty="0"/>
              <a:t>Johnson LG, </a:t>
            </a:r>
            <a:r>
              <a:rPr lang="en-US" sz="1200" dirty="0" err="1"/>
              <a:t>Madandola</a:t>
            </a:r>
            <a:r>
              <a:rPr lang="en-US" sz="1200" dirty="0"/>
              <a:t> OO, Dos Santos FC, et al. Creating Perinatal Nursing Care Plans Using ChatGPT: A Pathway to Improve Nursing Care Plans and Reduce Documentation Burden. </a:t>
            </a:r>
            <a:r>
              <a:rPr lang="en-US" sz="1200" i="1" dirty="0"/>
              <a:t>J Perinat Neonatal </a:t>
            </a:r>
            <a:r>
              <a:rPr lang="en-US" sz="1200" i="1" dirty="0" err="1"/>
              <a:t>Nurs</a:t>
            </a:r>
            <a:r>
              <a:rPr lang="en-US" sz="1200" dirty="0"/>
              <a:t>. 2025;39(1):10-19. doi:10.1097/JPN.0000000000000831</a:t>
            </a:r>
            <a:endParaRPr lang="en-US" sz="1200" spc="31" dirty="0">
              <a:solidFill>
                <a:srgbClr val="000000"/>
              </a:solidFill>
              <a:latin typeface="HK Grotesk Pro"/>
              <a:ea typeface="HK Grotesk Pro"/>
              <a:cs typeface="HK Grotesk Pro"/>
              <a:sym typeface="HK Grotesk Pro"/>
            </a:endParaRPr>
          </a:p>
        </p:txBody>
      </p:sp>
    </p:spTree>
    <p:extLst>
      <p:ext uri="{BB962C8B-B14F-4D97-AF65-F5344CB8AC3E}">
        <p14:creationId xmlns:p14="http://schemas.microsoft.com/office/powerpoint/2010/main" val="3366238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58235" y="0"/>
            <a:ext cx="469753" cy="460291"/>
            <a:chOff x="0" y="0"/>
            <a:chExt cx="270933" cy="265476"/>
          </a:xfrm>
        </p:grpSpPr>
        <p:sp>
          <p:nvSpPr>
            <p:cNvPr id="3" name="Freeform 3"/>
            <p:cNvSpPr/>
            <p:nvPr/>
          </p:nvSpPr>
          <p:spPr>
            <a:xfrm>
              <a:off x="0" y="0"/>
              <a:ext cx="270933" cy="265476"/>
            </a:xfrm>
            <a:custGeom>
              <a:avLst/>
              <a:gdLst/>
              <a:ahLst/>
              <a:cxnLst/>
              <a:rect l="l" t="t" r="r" b="b"/>
              <a:pathLst>
                <a:path w="270933" h="265476">
                  <a:moveTo>
                    <a:pt x="0" y="0"/>
                  </a:moveTo>
                  <a:lnTo>
                    <a:pt x="270933" y="0"/>
                  </a:lnTo>
                  <a:lnTo>
                    <a:pt x="270933" y="265476"/>
                  </a:lnTo>
                  <a:lnTo>
                    <a:pt x="0" y="265476"/>
                  </a:lnTo>
                  <a:close/>
                </a:path>
              </a:pathLst>
            </a:custGeom>
            <a:solidFill>
              <a:srgbClr val="000000"/>
            </a:solidFill>
          </p:spPr>
          <p:txBody>
            <a:bodyPr/>
            <a:lstStyle/>
            <a:p>
              <a:endParaRPr lang="en-US"/>
            </a:p>
          </p:txBody>
        </p:sp>
        <p:sp>
          <p:nvSpPr>
            <p:cNvPr id="4" name="TextBox 4"/>
            <p:cNvSpPr txBox="1"/>
            <p:nvPr/>
          </p:nvSpPr>
          <p:spPr>
            <a:xfrm>
              <a:off x="0" y="0"/>
              <a:ext cx="270933" cy="265476"/>
            </a:xfrm>
            <a:prstGeom prst="rect">
              <a:avLst/>
            </a:prstGeom>
          </p:spPr>
          <p:txBody>
            <a:bodyPr lIns="50800" tIns="50800" rIns="50800" bIns="50800" rtlCol="0" anchor="ctr"/>
            <a:lstStyle/>
            <a:p>
              <a:pPr algn="ctr">
                <a:lnSpc>
                  <a:spcPts val="2879"/>
                </a:lnSpc>
              </a:pPr>
              <a:endParaRPr/>
            </a:p>
          </p:txBody>
        </p:sp>
      </p:grpSp>
      <p:sp>
        <p:nvSpPr>
          <p:cNvPr id="6" name="TextBox 6"/>
          <p:cNvSpPr txBox="1"/>
          <p:nvPr/>
        </p:nvSpPr>
        <p:spPr>
          <a:xfrm>
            <a:off x="1028700" y="1019175"/>
            <a:ext cx="7617076" cy="1103892"/>
          </a:xfrm>
          <a:prstGeom prst="rect">
            <a:avLst/>
          </a:prstGeom>
        </p:spPr>
        <p:txBody>
          <a:bodyPr lIns="0" tIns="0" rIns="0" bIns="0" rtlCol="0" anchor="t">
            <a:spAutoFit/>
          </a:bodyPr>
          <a:lstStyle/>
          <a:p>
            <a:pPr algn="l">
              <a:lnSpc>
                <a:spcPts val="8640"/>
              </a:lnSpc>
            </a:pPr>
            <a:r>
              <a:rPr lang="en-US" sz="7200" dirty="0">
                <a:solidFill>
                  <a:srgbClr val="0048A8"/>
                </a:solidFill>
                <a:latin typeface="HK Grotesk Bold"/>
                <a:ea typeface="HK Grotesk Bold"/>
                <a:cs typeface="HK Grotesk Bold"/>
                <a:sym typeface="HK Grotesk Bold"/>
              </a:rPr>
              <a:t>Our findings:</a:t>
            </a:r>
          </a:p>
        </p:txBody>
      </p:sp>
      <p:sp>
        <p:nvSpPr>
          <p:cNvPr id="7" name="TextBox 7"/>
          <p:cNvSpPr txBox="1"/>
          <p:nvPr/>
        </p:nvSpPr>
        <p:spPr>
          <a:xfrm>
            <a:off x="1028700" y="3086100"/>
            <a:ext cx="16497300" cy="3739678"/>
          </a:xfrm>
          <a:prstGeom prst="rect">
            <a:avLst/>
          </a:prstGeom>
        </p:spPr>
        <p:txBody>
          <a:bodyPr wrap="square" lIns="0" tIns="0" rIns="0" bIns="0" rtlCol="0" anchor="t">
            <a:spAutoFit/>
          </a:bodyPr>
          <a:lstStyle/>
          <a:p>
            <a:pPr marL="457200" indent="-457200">
              <a:lnSpc>
                <a:spcPts val="2879"/>
              </a:lnSpc>
              <a:buFont typeface="Arial" panose="020B0604020202020204" pitchFamily="34" charset="0"/>
              <a:buChar char="•"/>
            </a:pPr>
            <a:r>
              <a:rPr lang="en-US" sz="3200" spc="40" dirty="0">
                <a:solidFill>
                  <a:srgbClr val="000000"/>
                </a:solidFill>
                <a:latin typeface="Aptos" panose="020B0004020202020204" pitchFamily="34" charset="0"/>
                <a:ea typeface="HK Grotesk Pro 1"/>
                <a:cs typeface="HK Grotesk Pro 1"/>
                <a:sym typeface="HK Grotesk Pro 1"/>
              </a:rPr>
              <a:t>There is potential of using </a:t>
            </a:r>
            <a:r>
              <a:rPr lang="en-US" sz="3200" dirty="0">
                <a:latin typeface="Aptos" panose="020B0004020202020204" pitchFamily="34" charset="0"/>
              </a:rPr>
              <a:t>AI-based systems such as ChatGPT to generate nursing care plan documentation </a:t>
            </a:r>
            <a:r>
              <a:rPr lang="en-US" sz="3200" spc="40" dirty="0">
                <a:solidFill>
                  <a:srgbClr val="000000"/>
                </a:solidFill>
                <a:latin typeface="Aptos" panose="020B0004020202020204" pitchFamily="34" charset="0"/>
                <a:ea typeface="HK Grotesk Pro 1"/>
                <a:cs typeface="HK Grotesk Pro 1"/>
                <a:sym typeface="HK Grotesk Pro 1"/>
              </a:rPr>
              <a:t> </a:t>
            </a:r>
          </a:p>
          <a:p>
            <a:pPr>
              <a:lnSpc>
                <a:spcPts val="2879"/>
              </a:lnSpc>
            </a:pPr>
            <a:endParaRPr lang="en-US" sz="3200" spc="40" dirty="0">
              <a:solidFill>
                <a:srgbClr val="000000"/>
              </a:solidFill>
              <a:latin typeface="Aptos" panose="020B0004020202020204" pitchFamily="34" charset="0"/>
              <a:ea typeface="HK Grotesk Pro 1"/>
              <a:cs typeface="HK Grotesk Pro 1"/>
              <a:sym typeface="HK Grotesk Pro 1"/>
            </a:endParaRPr>
          </a:p>
          <a:p>
            <a:pPr marL="457200" indent="-457200">
              <a:lnSpc>
                <a:spcPts val="2879"/>
              </a:lnSpc>
              <a:buFont typeface="Arial" panose="020B0604020202020204" pitchFamily="34" charset="0"/>
              <a:buChar char="•"/>
            </a:pPr>
            <a:r>
              <a:rPr lang="en-US" sz="3200" dirty="0">
                <a:latin typeface="Aptos" panose="020B0004020202020204" pitchFamily="34" charset="0"/>
              </a:rPr>
              <a:t>While the generated care plans show promise, nurses need to evaluate these plans critically in the context of the patient's unique needs</a:t>
            </a:r>
          </a:p>
          <a:p>
            <a:pPr marL="457200" indent="-457200">
              <a:lnSpc>
                <a:spcPts val="2879"/>
              </a:lnSpc>
              <a:buFont typeface="Arial" panose="020B0604020202020204" pitchFamily="34" charset="0"/>
              <a:buChar char="•"/>
            </a:pPr>
            <a:endParaRPr lang="en-US" sz="3200" dirty="0">
              <a:latin typeface="Aptos" panose="020B0004020202020204" pitchFamily="34" charset="0"/>
            </a:endParaRPr>
          </a:p>
          <a:p>
            <a:pPr marL="457200" indent="-457200">
              <a:lnSpc>
                <a:spcPts val="2879"/>
              </a:lnSpc>
              <a:buFont typeface="Arial" panose="020B0604020202020204" pitchFamily="34" charset="0"/>
              <a:buChar char="•"/>
            </a:pPr>
            <a:r>
              <a:rPr lang="en-US" sz="3200" spc="40" dirty="0">
                <a:solidFill>
                  <a:srgbClr val="000000"/>
                </a:solidFill>
                <a:latin typeface="Aptos" panose="020B0004020202020204" pitchFamily="34" charset="0"/>
                <a:ea typeface="HK Grotesk Pro 1"/>
                <a:cs typeface="HK Grotesk Pro 1"/>
                <a:sym typeface="HK Grotesk Pro 1"/>
              </a:rPr>
              <a:t>LLM accessed through a chat interface does not generate standardized care plans – </a:t>
            </a:r>
            <a:r>
              <a:rPr lang="en-US" sz="3200" i="1" spc="40" dirty="0">
                <a:solidFill>
                  <a:srgbClr val="000000"/>
                </a:solidFill>
                <a:latin typeface="Aptos" panose="020B0004020202020204" pitchFamily="34" charset="0"/>
                <a:ea typeface="HK Grotesk Pro 1"/>
                <a:cs typeface="HK Grotesk Pro 1"/>
                <a:sym typeface="HK Grotesk Pro 1"/>
              </a:rPr>
              <a:t>we have hallucinations </a:t>
            </a:r>
          </a:p>
          <a:p>
            <a:pPr marL="457200" indent="-457200">
              <a:lnSpc>
                <a:spcPts val="2879"/>
              </a:lnSpc>
              <a:buFont typeface="Arial" panose="020B0604020202020204" pitchFamily="34" charset="0"/>
              <a:buChar char="•"/>
            </a:pPr>
            <a:endParaRPr lang="en-US" sz="3200" spc="40" dirty="0">
              <a:solidFill>
                <a:srgbClr val="000000"/>
              </a:solidFill>
              <a:latin typeface="Aptos" panose="020B0004020202020204" pitchFamily="34" charset="0"/>
              <a:ea typeface="HK Grotesk Pro 1"/>
              <a:cs typeface="HK Grotesk Pro 1"/>
              <a:sym typeface="HK Grotesk Pro 1"/>
            </a:endParaRPr>
          </a:p>
          <a:p>
            <a:pPr marL="914400" lvl="1" indent="-457200">
              <a:lnSpc>
                <a:spcPts val="2879"/>
              </a:lnSpc>
              <a:buFont typeface="Arial" panose="020B0604020202020204" pitchFamily="34" charset="0"/>
              <a:buChar char="•"/>
            </a:pPr>
            <a:r>
              <a:rPr lang="en-US" sz="3200" spc="40" dirty="0">
                <a:solidFill>
                  <a:srgbClr val="000000"/>
                </a:solidFill>
                <a:latin typeface="Aptos" panose="020B0004020202020204" pitchFamily="34" charset="0"/>
                <a:ea typeface="HK Grotesk Pro 1"/>
                <a:cs typeface="HK Grotesk Pro 1"/>
                <a:sym typeface="HK Grotesk Pro 1"/>
              </a:rPr>
              <a:t>This is an </a:t>
            </a:r>
            <a:r>
              <a:rPr lang="en-US" sz="3200" b="1" u="sng" spc="40" dirty="0">
                <a:solidFill>
                  <a:srgbClr val="000000"/>
                </a:solidFill>
                <a:latin typeface="Aptos" panose="020B0004020202020204" pitchFamily="34" charset="0"/>
                <a:ea typeface="HK Grotesk Pro 1"/>
                <a:cs typeface="HK Grotesk Pro 1"/>
                <a:sym typeface="HK Grotesk Pro 1"/>
              </a:rPr>
              <a:t>issue</a:t>
            </a:r>
            <a:r>
              <a:rPr lang="en-US" sz="3200" spc="40" dirty="0">
                <a:solidFill>
                  <a:srgbClr val="000000"/>
                </a:solidFill>
                <a:latin typeface="Aptos" panose="020B0004020202020204" pitchFamily="34" charset="0"/>
                <a:ea typeface="HK Grotesk Pro 1"/>
                <a:cs typeface="HK Grotesk Pro 1"/>
                <a:sym typeface="HK Grotesk Pro 1"/>
              </a:rPr>
              <a:t> for data interoperability, data exchange, and continuity of care</a:t>
            </a:r>
          </a:p>
        </p:txBody>
      </p:sp>
      <p:sp>
        <p:nvSpPr>
          <p:cNvPr id="35" name="Freeform 35"/>
          <p:cNvSpPr/>
          <p:nvPr/>
        </p:nvSpPr>
        <p:spPr>
          <a:xfrm>
            <a:off x="1028700" y="9258300"/>
            <a:ext cx="2909148" cy="462558"/>
          </a:xfrm>
          <a:custGeom>
            <a:avLst/>
            <a:gdLst/>
            <a:ahLst/>
            <a:cxnLst/>
            <a:rect l="l" t="t" r="r" b="b"/>
            <a:pathLst>
              <a:path w="2909148" h="462558">
                <a:moveTo>
                  <a:pt x="0" y="0"/>
                </a:moveTo>
                <a:lnTo>
                  <a:pt x="2909148" y="0"/>
                </a:lnTo>
                <a:lnTo>
                  <a:pt x="2909148" y="462558"/>
                </a:lnTo>
                <a:lnTo>
                  <a:pt x="0" y="462558"/>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E8315-5053-E81D-843E-635D24C3AD3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4BF7675-FFFA-00C1-A950-6CF4219F8F47}"/>
              </a:ext>
            </a:extLst>
          </p:cNvPr>
          <p:cNvGrpSpPr/>
          <p:nvPr/>
        </p:nvGrpSpPr>
        <p:grpSpPr>
          <a:xfrm>
            <a:off x="9158235" y="0"/>
            <a:ext cx="469753" cy="460291"/>
            <a:chOff x="0" y="0"/>
            <a:chExt cx="270933" cy="265476"/>
          </a:xfrm>
        </p:grpSpPr>
        <p:sp>
          <p:nvSpPr>
            <p:cNvPr id="3" name="Freeform 3">
              <a:extLst>
                <a:ext uri="{FF2B5EF4-FFF2-40B4-BE49-F238E27FC236}">
                  <a16:creationId xmlns:a16="http://schemas.microsoft.com/office/drawing/2014/main" id="{3C6D47B6-1770-2FB1-A886-CE4F4AC55EFA}"/>
                </a:ext>
              </a:extLst>
            </p:cNvPr>
            <p:cNvSpPr/>
            <p:nvPr/>
          </p:nvSpPr>
          <p:spPr>
            <a:xfrm>
              <a:off x="0" y="0"/>
              <a:ext cx="270933" cy="265476"/>
            </a:xfrm>
            <a:custGeom>
              <a:avLst/>
              <a:gdLst/>
              <a:ahLst/>
              <a:cxnLst/>
              <a:rect l="l" t="t" r="r" b="b"/>
              <a:pathLst>
                <a:path w="270933" h="265476">
                  <a:moveTo>
                    <a:pt x="0" y="0"/>
                  </a:moveTo>
                  <a:lnTo>
                    <a:pt x="270933" y="0"/>
                  </a:lnTo>
                  <a:lnTo>
                    <a:pt x="270933" y="265476"/>
                  </a:lnTo>
                  <a:lnTo>
                    <a:pt x="0" y="265476"/>
                  </a:lnTo>
                  <a:close/>
                </a:path>
              </a:pathLst>
            </a:custGeom>
            <a:solidFill>
              <a:srgbClr val="000000"/>
            </a:solidFill>
          </p:spPr>
          <p:txBody>
            <a:bodyPr/>
            <a:lstStyle/>
            <a:p>
              <a:endParaRPr lang="en-US"/>
            </a:p>
          </p:txBody>
        </p:sp>
        <p:sp>
          <p:nvSpPr>
            <p:cNvPr id="4" name="TextBox 4">
              <a:extLst>
                <a:ext uri="{FF2B5EF4-FFF2-40B4-BE49-F238E27FC236}">
                  <a16:creationId xmlns:a16="http://schemas.microsoft.com/office/drawing/2014/main" id="{DD718B22-3B13-57D4-39FE-61DDD01F4227}"/>
                </a:ext>
              </a:extLst>
            </p:cNvPr>
            <p:cNvSpPr txBox="1"/>
            <p:nvPr/>
          </p:nvSpPr>
          <p:spPr>
            <a:xfrm>
              <a:off x="0" y="0"/>
              <a:ext cx="270933" cy="265476"/>
            </a:xfrm>
            <a:prstGeom prst="rect">
              <a:avLst/>
            </a:prstGeom>
          </p:spPr>
          <p:txBody>
            <a:bodyPr lIns="50800" tIns="50800" rIns="50800" bIns="50800" rtlCol="0" anchor="ctr"/>
            <a:lstStyle/>
            <a:p>
              <a:pPr algn="ctr">
                <a:lnSpc>
                  <a:spcPts val="2879"/>
                </a:lnSpc>
              </a:pPr>
              <a:endParaRPr/>
            </a:p>
          </p:txBody>
        </p:sp>
      </p:grpSp>
      <p:sp>
        <p:nvSpPr>
          <p:cNvPr id="6" name="TextBox 6">
            <a:extLst>
              <a:ext uri="{FF2B5EF4-FFF2-40B4-BE49-F238E27FC236}">
                <a16:creationId xmlns:a16="http://schemas.microsoft.com/office/drawing/2014/main" id="{261710D7-9BAA-8098-C672-4FFCE384DCE3}"/>
              </a:ext>
            </a:extLst>
          </p:cNvPr>
          <p:cNvSpPr txBox="1"/>
          <p:nvPr/>
        </p:nvSpPr>
        <p:spPr>
          <a:xfrm>
            <a:off x="609600" y="699784"/>
            <a:ext cx="17449800" cy="1548116"/>
          </a:xfrm>
          <a:prstGeom prst="rect">
            <a:avLst/>
          </a:prstGeom>
        </p:spPr>
        <p:txBody>
          <a:bodyPr wrap="square" lIns="0" tIns="0" rIns="0" bIns="0" rtlCol="0" anchor="t">
            <a:spAutoFit/>
          </a:bodyPr>
          <a:lstStyle/>
          <a:p>
            <a:pPr>
              <a:lnSpc>
                <a:spcPts val="6040"/>
              </a:lnSpc>
            </a:pPr>
            <a:r>
              <a:rPr lang="en-US" sz="5400" b="1" dirty="0">
                <a:solidFill>
                  <a:schemeClr val="accent6">
                    <a:lumMod val="75000"/>
                  </a:schemeClr>
                </a:solidFill>
              </a:rPr>
              <a:t>Our current approach: Implementing a retrieval augmented generation (RAG) pipeline</a:t>
            </a:r>
            <a:endParaRPr lang="en-US" sz="5400" dirty="0">
              <a:solidFill>
                <a:schemeClr val="accent6">
                  <a:lumMod val="75000"/>
                </a:schemeClr>
              </a:solidFill>
              <a:latin typeface="HK Grotesk Bold"/>
              <a:ea typeface="HK Grotesk Bold"/>
              <a:cs typeface="HK Grotesk Bold"/>
              <a:sym typeface="HK Grotesk Bold"/>
            </a:endParaRPr>
          </a:p>
        </p:txBody>
      </p:sp>
      <p:sp>
        <p:nvSpPr>
          <p:cNvPr id="35" name="Freeform 35">
            <a:extLst>
              <a:ext uri="{FF2B5EF4-FFF2-40B4-BE49-F238E27FC236}">
                <a16:creationId xmlns:a16="http://schemas.microsoft.com/office/drawing/2014/main" id="{F8372AA3-C2FA-39FC-5689-997839BE232B}"/>
              </a:ext>
            </a:extLst>
          </p:cNvPr>
          <p:cNvSpPr/>
          <p:nvPr/>
        </p:nvSpPr>
        <p:spPr>
          <a:xfrm>
            <a:off x="15150252" y="141684"/>
            <a:ext cx="2909148" cy="462558"/>
          </a:xfrm>
          <a:custGeom>
            <a:avLst/>
            <a:gdLst/>
            <a:ahLst/>
            <a:cxnLst/>
            <a:rect l="l" t="t" r="r" b="b"/>
            <a:pathLst>
              <a:path w="2909148" h="462558">
                <a:moveTo>
                  <a:pt x="0" y="0"/>
                </a:moveTo>
                <a:lnTo>
                  <a:pt x="2909148" y="0"/>
                </a:lnTo>
                <a:lnTo>
                  <a:pt x="2909148" y="462558"/>
                </a:lnTo>
                <a:lnTo>
                  <a:pt x="0" y="462558"/>
                </a:lnTo>
                <a:lnTo>
                  <a:pt x="0" y="0"/>
                </a:lnTo>
                <a:close/>
              </a:path>
            </a:pathLst>
          </a:custGeom>
          <a:blipFill>
            <a:blip r:embed="rId3"/>
            <a:stretch>
              <a:fillRect/>
            </a:stretch>
          </a:blipFill>
        </p:spPr>
        <p:txBody>
          <a:bodyPr/>
          <a:lstStyle/>
          <a:p>
            <a:endParaRPr lang="en-US"/>
          </a:p>
        </p:txBody>
      </p:sp>
      <p:pic>
        <p:nvPicPr>
          <p:cNvPr id="9" name="Content Placeholder 1">
            <a:extLst>
              <a:ext uri="{FF2B5EF4-FFF2-40B4-BE49-F238E27FC236}">
                <a16:creationId xmlns:a16="http://schemas.microsoft.com/office/drawing/2014/main" id="{6F26C7F2-F1B4-32C2-2151-2A1386BD689C}"/>
              </a:ext>
            </a:extLst>
          </p:cNvPr>
          <p:cNvPicPr>
            <a:picLocks noChangeAspect="1"/>
          </p:cNvPicPr>
          <p:nvPr/>
        </p:nvPicPr>
        <p:blipFill>
          <a:blip r:embed="rId4"/>
          <a:stretch>
            <a:fillRect/>
          </a:stretch>
        </p:blipFill>
        <p:spPr>
          <a:xfrm>
            <a:off x="609600" y="2515343"/>
            <a:ext cx="7807466" cy="7535206"/>
          </a:xfrm>
          <a:prstGeom prst="rect">
            <a:avLst/>
          </a:prstGeom>
        </p:spPr>
      </p:pic>
    </p:spTree>
    <p:extLst>
      <p:ext uri="{BB962C8B-B14F-4D97-AF65-F5344CB8AC3E}">
        <p14:creationId xmlns:p14="http://schemas.microsoft.com/office/powerpoint/2010/main" val="160306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16EAE-3D97-E71F-0F26-9D7B3195216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812C9AF-9FE4-1BBD-B9BC-9063DF0E1A5A}"/>
              </a:ext>
            </a:extLst>
          </p:cNvPr>
          <p:cNvGrpSpPr/>
          <p:nvPr/>
        </p:nvGrpSpPr>
        <p:grpSpPr>
          <a:xfrm>
            <a:off x="9158235" y="0"/>
            <a:ext cx="469753" cy="460291"/>
            <a:chOff x="0" y="0"/>
            <a:chExt cx="270933" cy="265476"/>
          </a:xfrm>
        </p:grpSpPr>
        <p:sp>
          <p:nvSpPr>
            <p:cNvPr id="3" name="Freeform 3">
              <a:extLst>
                <a:ext uri="{FF2B5EF4-FFF2-40B4-BE49-F238E27FC236}">
                  <a16:creationId xmlns:a16="http://schemas.microsoft.com/office/drawing/2014/main" id="{05D503BD-EE4C-E5F7-3765-E54C133144FB}"/>
                </a:ext>
              </a:extLst>
            </p:cNvPr>
            <p:cNvSpPr/>
            <p:nvPr/>
          </p:nvSpPr>
          <p:spPr>
            <a:xfrm>
              <a:off x="0" y="0"/>
              <a:ext cx="270933" cy="265476"/>
            </a:xfrm>
            <a:custGeom>
              <a:avLst/>
              <a:gdLst/>
              <a:ahLst/>
              <a:cxnLst/>
              <a:rect l="l" t="t" r="r" b="b"/>
              <a:pathLst>
                <a:path w="270933" h="265476">
                  <a:moveTo>
                    <a:pt x="0" y="0"/>
                  </a:moveTo>
                  <a:lnTo>
                    <a:pt x="270933" y="0"/>
                  </a:lnTo>
                  <a:lnTo>
                    <a:pt x="270933" y="265476"/>
                  </a:lnTo>
                  <a:lnTo>
                    <a:pt x="0" y="265476"/>
                  </a:lnTo>
                  <a:close/>
                </a:path>
              </a:pathLst>
            </a:custGeom>
            <a:solidFill>
              <a:srgbClr val="000000"/>
            </a:solidFill>
          </p:spPr>
          <p:txBody>
            <a:bodyPr/>
            <a:lstStyle/>
            <a:p>
              <a:endParaRPr lang="en-US"/>
            </a:p>
          </p:txBody>
        </p:sp>
        <p:sp>
          <p:nvSpPr>
            <p:cNvPr id="4" name="TextBox 4">
              <a:extLst>
                <a:ext uri="{FF2B5EF4-FFF2-40B4-BE49-F238E27FC236}">
                  <a16:creationId xmlns:a16="http://schemas.microsoft.com/office/drawing/2014/main" id="{60F017A4-83DF-500A-E95E-B631926DC584}"/>
                </a:ext>
              </a:extLst>
            </p:cNvPr>
            <p:cNvSpPr txBox="1"/>
            <p:nvPr/>
          </p:nvSpPr>
          <p:spPr>
            <a:xfrm>
              <a:off x="0" y="0"/>
              <a:ext cx="270933" cy="265476"/>
            </a:xfrm>
            <a:prstGeom prst="rect">
              <a:avLst/>
            </a:prstGeom>
          </p:spPr>
          <p:txBody>
            <a:bodyPr lIns="50800" tIns="50800" rIns="50800" bIns="50800" rtlCol="0" anchor="ctr"/>
            <a:lstStyle/>
            <a:p>
              <a:pPr algn="ctr">
                <a:lnSpc>
                  <a:spcPts val="2879"/>
                </a:lnSpc>
              </a:pPr>
              <a:endParaRPr/>
            </a:p>
          </p:txBody>
        </p:sp>
      </p:grpSp>
      <p:sp>
        <p:nvSpPr>
          <p:cNvPr id="6" name="TextBox 6">
            <a:extLst>
              <a:ext uri="{FF2B5EF4-FFF2-40B4-BE49-F238E27FC236}">
                <a16:creationId xmlns:a16="http://schemas.microsoft.com/office/drawing/2014/main" id="{B6CBF2AF-598C-FF9C-D651-2C3A0A8892DB}"/>
              </a:ext>
            </a:extLst>
          </p:cNvPr>
          <p:cNvSpPr txBox="1"/>
          <p:nvPr/>
        </p:nvSpPr>
        <p:spPr>
          <a:xfrm>
            <a:off x="609600" y="699784"/>
            <a:ext cx="17449800" cy="1548116"/>
          </a:xfrm>
          <a:prstGeom prst="rect">
            <a:avLst/>
          </a:prstGeom>
        </p:spPr>
        <p:txBody>
          <a:bodyPr wrap="square" lIns="0" tIns="0" rIns="0" bIns="0" rtlCol="0" anchor="t">
            <a:spAutoFit/>
          </a:bodyPr>
          <a:lstStyle/>
          <a:p>
            <a:pPr>
              <a:lnSpc>
                <a:spcPts val="6040"/>
              </a:lnSpc>
            </a:pPr>
            <a:r>
              <a:rPr lang="en-US" sz="5400" b="1" dirty="0">
                <a:solidFill>
                  <a:schemeClr val="accent6">
                    <a:lumMod val="75000"/>
                  </a:schemeClr>
                </a:solidFill>
              </a:rPr>
              <a:t>Our current approach: Implementing a retrieval augmented generation (RAG) pipeline</a:t>
            </a:r>
            <a:endParaRPr lang="en-US" sz="5400" dirty="0">
              <a:solidFill>
                <a:schemeClr val="accent6">
                  <a:lumMod val="75000"/>
                </a:schemeClr>
              </a:solidFill>
              <a:latin typeface="HK Grotesk Bold"/>
              <a:ea typeface="HK Grotesk Bold"/>
              <a:cs typeface="HK Grotesk Bold"/>
              <a:sym typeface="HK Grotesk Bold"/>
            </a:endParaRPr>
          </a:p>
        </p:txBody>
      </p:sp>
      <p:sp>
        <p:nvSpPr>
          <p:cNvPr id="35" name="Freeform 35">
            <a:extLst>
              <a:ext uri="{FF2B5EF4-FFF2-40B4-BE49-F238E27FC236}">
                <a16:creationId xmlns:a16="http://schemas.microsoft.com/office/drawing/2014/main" id="{DCDFEE11-0284-934C-5750-48CE14621A5F}"/>
              </a:ext>
            </a:extLst>
          </p:cNvPr>
          <p:cNvSpPr/>
          <p:nvPr/>
        </p:nvSpPr>
        <p:spPr>
          <a:xfrm>
            <a:off x="15150252" y="141684"/>
            <a:ext cx="2909148" cy="462558"/>
          </a:xfrm>
          <a:custGeom>
            <a:avLst/>
            <a:gdLst/>
            <a:ahLst/>
            <a:cxnLst/>
            <a:rect l="l" t="t" r="r" b="b"/>
            <a:pathLst>
              <a:path w="2909148" h="462558">
                <a:moveTo>
                  <a:pt x="0" y="0"/>
                </a:moveTo>
                <a:lnTo>
                  <a:pt x="2909148" y="0"/>
                </a:lnTo>
                <a:lnTo>
                  <a:pt x="2909148" y="462558"/>
                </a:lnTo>
                <a:lnTo>
                  <a:pt x="0" y="462558"/>
                </a:lnTo>
                <a:lnTo>
                  <a:pt x="0" y="0"/>
                </a:lnTo>
                <a:close/>
              </a:path>
            </a:pathLst>
          </a:custGeom>
          <a:blipFill>
            <a:blip r:embed="rId3"/>
            <a:stretch>
              <a:fillRect/>
            </a:stretch>
          </a:blipFill>
        </p:spPr>
        <p:txBody>
          <a:bodyPr/>
          <a:lstStyle/>
          <a:p>
            <a:endParaRPr lang="en-US"/>
          </a:p>
        </p:txBody>
      </p:sp>
      <p:pic>
        <p:nvPicPr>
          <p:cNvPr id="9" name="Content Placeholder 1">
            <a:extLst>
              <a:ext uri="{FF2B5EF4-FFF2-40B4-BE49-F238E27FC236}">
                <a16:creationId xmlns:a16="http://schemas.microsoft.com/office/drawing/2014/main" id="{418A9122-2FB3-4441-9672-097AA1F4FC35}"/>
              </a:ext>
            </a:extLst>
          </p:cNvPr>
          <p:cNvPicPr>
            <a:picLocks noChangeAspect="1"/>
          </p:cNvPicPr>
          <p:nvPr/>
        </p:nvPicPr>
        <p:blipFill>
          <a:blip r:embed="rId4"/>
          <a:stretch>
            <a:fillRect/>
          </a:stretch>
        </p:blipFill>
        <p:spPr>
          <a:xfrm>
            <a:off x="609600" y="2515343"/>
            <a:ext cx="7807466" cy="7535206"/>
          </a:xfrm>
          <a:prstGeom prst="rect">
            <a:avLst/>
          </a:prstGeom>
        </p:spPr>
      </p:pic>
      <p:pic>
        <p:nvPicPr>
          <p:cNvPr id="5" name="Picture 4">
            <a:extLst>
              <a:ext uri="{FF2B5EF4-FFF2-40B4-BE49-F238E27FC236}">
                <a16:creationId xmlns:a16="http://schemas.microsoft.com/office/drawing/2014/main" id="{6227D95B-8EF9-B9D8-3FE9-5CC5F7095013}"/>
              </a:ext>
            </a:extLst>
          </p:cNvPr>
          <p:cNvPicPr>
            <a:picLocks noChangeAspect="1"/>
          </p:cNvPicPr>
          <p:nvPr/>
        </p:nvPicPr>
        <p:blipFill>
          <a:blip r:embed="rId5"/>
          <a:stretch>
            <a:fillRect/>
          </a:stretch>
        </p:blipFill>
        <p:spPr>
          <a:xfrm>
            <a:off x="577516" y="2587999"/>
            <a:ext cx="8313632" cy="7389894"/>
          </a:xfrm>
          <a:prstGeom prst="rect">
            <a:avLst/>
          </a:prstGeom>
        </p:spPr>
      </p:pic>
    </p:spTree>
    <p:extLst>
      <p:ext uri="{BB962C8B-B14F-4D97-AF65-F5344CB8AC3E}">
        <p14:creationId xmlns:p14="http://schemas.microsoft.com/office/powerpoint/2010/main" val="3037817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5CB24-C235-BE56-6C25-0A0A81DB31B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09494FD-1AC9-F8BB-0196-825609034A56}"/>
              </a:ext>
            </a:extLst>
          </p:cNvPr>
          <p:cNvGrpSpPr/>
          <p:nvPr/>
        </p:nvGrpSpPr>
        <p:grpSpPr>
          <a:xfrm>
            <a:off x="9158235" y="0"/>
            <a:ext cx="469753" cy="460291"/>
            <a:chOff x="0" y="0"/>
            <a:chExt cx="270933" cy="265476"/>
          </a:xfrm>
        </p:grpSpPr>
        <p:sp>
          <p:nvSpPr>
            <p:cNvPr id="3" name="Freeform 3">
              <a:extLst>
                <a:ext uri="{FF2B5EF4-FFF2-40B4-BE49-F238E27FC236}">
                  <a16:creationId xmlns:a16="http://schemas.microsoft.com/office/drawing/2014/main" id="{8EC8CE35-1E02-52A1-103F-149ADB91B707}"/>
                </a:ext>
              </a:extLst>
            </p:cNvPr>
            <p:cNvSpPr/>
            <p:nvPr/>
          </p:nvSpPr>
          <p:spPr>
            <a:xfrm>
              <a:off x="0" y="0"/>
              <a:ext cx="270933" cy="265476"/>
            </a:xfrm>
            <a:custGeom>
              <a:avLst/>
              <a:gdLst/>
              <a:ahLst/>
              <a:cxnLst/>
              <a:rect l="l" t="t" r="r" b="b"/>
              <a:pathLst>
                <a:path w="270933" h="265476">
                  <a:moveTo>
                    <a:pt x="0" y="0"/>
                  </a:moveTo>
                  <a:lnTo>
                    <a:pt x="270933" y="0"/>
                  </a:lnTo>
                  <a:lnTo>
                    <a:pt x="270933" y="265476"/>
                  </a:lnTo>
                  <a:lnTo>
                    <a:pt x="0" y="265476"/>
                  </a:lnTo>
                  <a:close/>
                </a:path>
              </a:pathLst>
            </a:custGeom>
            <a:solidFill>
              <a:srgbClr val="000000"/>
            </a:solidFill>
          </p:spPr>
          <p:txBody>
            <a:bodyPr/>
            <a:lstStyle/>
            <a:p>
              <a:endParaRPr lang="en-US"/>
            </a:p>
          </p:txBody>
        </p:sp>
        <p:sp>
          <p:nvSpPr>
            <p:cNvPr id="4" name="TextBox 4">
              <a:extLst>
                <a:ext uri="{FF2B5EF4-FFF2-40B4-BE49-F238E27FC236}">
                  <a16:creationId xmlns:a16="http://schemas.microsoft.com/office/drawing/2014/main" id="{3EC31ADD-026B-E445-4851-D950F0DD4DD4}"/>
                </a:ext>
              </a:extLst>
            </p:cNvPr>
            <p:cNvSpPr txBox="1"/>
            <p:nvPr/>
          </p:nvSpPr>
          <p:spPr>
            <a:xfrm>
              <a:off x="0" y="0"/>
              <a:ext cx="270933" cy="265476"/>
            </a:xfrm>
            <a:prstGeom prst="rect">
              <a:avLst/>
            </a:prstGeom>
          </p:spPr>
          <p:txBody>
            <a:bodyPr lIns="50800" tIns="50800" rIns="50800" bIns="50800" rtlCol="0" anchor="ctr"/>
            <a:lstStyle/>
            <a:p>
              <a:pPr algn="ctr">
                <a:lnSpc>
                  <a:spcPts val="2879"/>
                </a:lnSpc>
              </a:pPr>
              <a:endParaRPr/>
            </a:p>
          </p:txBody>
        </p:sp>
      </p:grpSp>
      <p:sp>
        <p:nvSpPr>
          <p:cNvPr id="6" name="TextBox 6">
            <a:extLst>
              <a:ext uri="{FF2B5EF4-FFF2-40B4-BE49-F238E27FC236}">
                <a16:creationId xmlns:a16="http://schemas.microsoft.com/office/drawing/2014/main" id="{44982C83-3D21-4D3E-1BD6-525582209CCE}"/>
              </a:ext>
            </a:extLst>
          </p:cNvPr>
          <p:cNvSpPr txBox="1"/>
          <p:nvPr/>
        </p:nvSpPr>
        <p:spPr>
          <a:xfrm>
            <a:off x="609600" y="699784"/>
            <a:ext cx="17449800" cy="1548116"/>
          </a:xfrm>
          <a:prstGeom prst="rect">
            <a:avLst/>
          </a:prstGeom>
        </p:spPr>
        <p:txBody>
          <a:bodyPr wrap="square" lIns="0" tIns="0" rIns="0" bIns="0" rtlCol="0" anchor="t">
            <a:spAutoFit/>
          </a:bodyPr>
          <a:lstStyle/>
          <a:p>
            <a:pPr>
              <a:lnSpc>
                <a:spcPts val="6040"/>
              </a:lnSpc>
            </a:pPr>
            <a:r>
              <a:rPr lang="en-US" sz="5400" b="1" dirty="0">
                <a:solidFill>
                  <a:schemeClr val="accent6">
                    <a:lumMod val="75000"/>
                  </a:schemeClr>
                </a:solidFill>
              </a:rPr>
              <a:t>Our current approach: Implementing a retrieval augmented generation (RAG) pipeline</a:t>
            </a:r>
            <a:endParaRPr lang="en-US" sz="5400" dirty="0">
              <a:solidFill>
                <a:schemeClr val="accent6">
                  <a:lumMod val="75000"/>
                </a:schemeClr>
              </a:solidFill>
              <a:latin typeface="HK Grotesk Bold"/>
              <a:ea typeface="HK Grotesk Bold"/>
              <a:cs typeface="HK Grotesk Bold"/>
              <a:sym typeface="HK Grotesk Bold"/>
            </a:endParaRPr>
          </a:p>
        </p:txBody>
      </p:sp>
      <p:sp>
        <p:nvSpPr>
          <p:cNvPr id="35" name="Freeform 35">
            <a:extLst>
              <a:ext uri="{FF2B5EF4-FFF2-40B4-BE49-F238E27FC236}">
                <a16:creationId xmlns:a16="http://schemas.microsoft.com/office/drawing/2014/main" id="{C94DE6FC-9BCF-63AB-FE10-E3F6EC2945DC}"/>
              </a:ext>
            </a:extLst>
          </p:cNvPr>
          <p:cNvSpPr/>
          <p:nvPr/>
        </p:nvSpPr>
        <p:spPr>
          <a:xfrm>
            <a:off x="15150252" y="141684"/>
            <a:ext cx="2909148" cy="462558"/>
          </a:xfrm>
          <a:custGeom>
            <a:avLst/>
            <a:gdLst/>
            <a:ahLst/>
            <a:cxnLst/>
            <a:rect l="l" t="t" r="r" b="b"/>
            <a:pathLst>
              <a:path w="2909148" h="462558">
                <a:moveTo>
                  <a:pt x="0" y="0"/>
                </a:moveTo>
                <a:lnTo>
                  <a:pt x="2909148" y="0"/>
                </a:lnTo>
                <a:lnTo>
                  <a:pt x="2909148" y="462558"/>
                </a:lnTo>
                <a:lnTo>
                  <a:pt x="0" y="462558"/>
                </a:lnTo>
                <a:lnTo>
                  <a:pt x="0" y="0"/>
                </a:lnTo>
                <a:close/>
              </a:path>
            </a:pathLst>
          </a:custGeom>
          <a:blipFill>
            <a:blip r:embed="rId3"/>
            <a:stretch>
              <a:fillRect/>
            </a:stretch>
          </a:blipFill>
        </p:spPr>
        <p:txBody>
          <a:bodyPr/>
          <a:lstStyle/>
          <a:p>
            <a:endParaRPr lang="en-US"/>
          </a:p>
        </p:txBody>
      </p:sp>
      <p:pic>
        <p:nvPicPr>
          <p:cNvPr id="9" name="Content Placeholder 1">
            <a:extLst>
              <a:ext uri="{FF2B5EF4-FFF2-40B4-BE49-F238E27FC236}">
                <a16:creationId xmlns:a16="http://schemas.microsoft.com/office/drawing/2014/main" id="{7798564C-B4BE-342D-7021-333885246C1B}"/>
              </a:ext>
            </a:extLst>
          </p:cNvPr>
          <p:cNvPicPr>
            <a:picLocks noChangeAspect="1"/>
          </p:cNvPicPr>
          <p:nvPr/>
        </p:nvPicPr>
        <p:blipFill>
          <a:blip r:embed="rId4"/>
          <a:stretch>
            <a:fillRect/>
          </a:stretch>
        </p:blipFill>
        <p:spPr>
          <a:xfrm>
            <a:off x="609600" y="2515343"/>
            <a:ext cx="7807466" cy="7535206"/>
          </a:xfrm>
          <a:prstGeom prst="rect">
            <a:avLst/>
          </a:prstGeom>
        </p:spPr>
      </p:pic>
      <p:pic>
        <p:nvPicPr>
          <p:cNvPr id="5" name="Picture 4">
            <a:extLst>
              <a:ext uri="{FF2B5EF4-FFF2-40B4-BE49-F238E27FC236}">
                <a16:creationId xmlns:a16="http://schemas.microsoft.com/office/drawing/2014/main" id="{C37BE8BA-FF2A-22FF-BB0A-F4F1EAAB51F9}"/>
              </a:ext>
            </a:extLst>
          </p:cNvPr>
          <p:cNvPicPr>
            <a:picLocks noChangeAspect="1"/>
          </p:cNvPicPr>
          <p:nvPr/>
        </p:nvPicPr>
        <p:blipFill>
          <a:blip r:embed="rId5"/>
          <a:stretch>
            <a:fillRect/>
          </a:stretch>
        </p:blipFill>
        <p:spPr>
          <a:xfrm>
            <a:off x="577516" y="2587999"/>
            <a:ext cx="8313632" cy="7389894"/>
          </a:xfrm>
          <a:prstGeom prst="rect">
            <a:avLst/>
          </a:prstGeom>
        </p:spPr>
      </p:pic>
      <p:pic>
        <p:nvPicPr>
          <p:cNvPr id="7" name="Picture 6">
            <a:extLst>
              <a:ext uri="{FF2B5EF4-FFF2-40B4-BE49-F238E27FC236}">
                <a16:creationId xmlns:a16="http://schemas.microsoft.com/office/drawing/2014/main" id="{ED0B6FCA-E458-23A3-4540-1106BBF8B114}"/>
              </a:ext>
            </a:extLst>
          </p:cNvPr>
          <p:cNvPicPr>
            <a:picLocks noChangeAspect="1"/>
          </p:cNvPicPr>
          <p:nvPr/>
        </p:nvPicPr>
        <p:blipFill>
          <a:blip r:embed="rId6"/>
          <a:stretch>
            <a:fillRect/>
          </a:stretch>
        </p:blipFill>
        <p:spPr>
          <a:xfrm>
            <a:off x="476008" y="2515343"/>
            <a:ext cx="8516648" cy="7569462"/>
          </a:xfrm>
          <a:prstGeom prst="rect">
            <a:avLst/>
          </a:prstGeom>
        </p:spPr>
      </p:pic>
    </p:spTree>
    <p:extLst>
      <p:ext uri="{BB962C8B-B14F-4D97-AF65-F5344CB8AC3E}">
        <p14:creationId xmlns:p14="http://schemas.microsoft.com/office/powerpoint/2010/main" val="4080831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18CD8-7FB3-43D1-46CC-8F73E7253EF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17B8099-1515-F7F9-F324-90B39616E78F}"/>
              </a:ext>
            </a:extLst>
          </p:cNvPr>
          <p:cNvGrpSpPr/>
          <p:nvPr/>
        </p:nvGrpSpPr>
        <p:grpSpPr>
          <a:xfrm>
            <a:off x="9158235" y="0"/>
            <a:ext cx="469753" cy="460291"/>
            <a:chOff x="0" y="0"/>
            <a:chExt cx="270933" cy="265476"/>
          </a:xfrm>
        </p:grpSpPr>
        <p:sp>
          <p:nvSpPr>
            <p:cNvPr id="3" name="Freeform 3">
              <a:extLst>
                <a:ext uri="{FF2B5EF4-FFF2-40B4-BE49-F238E27FC236}">
                  <a16:creationId xmlns:a16="http://schemas.microsoft.com/office/drawing/2014/main" id="{64C222A2-5959-5176-3CA9-C9DA27AC698C}"/>
                </a:ext>
              </a:extLst>
            </p:cNvPr>
            <p:cNvSpPr/>
            <p:nvPr/>
          </p:nvSpPr>
          <p:spPr>
            <a:xfrm>
              <a:off x="0" y="0"/>
              <a:ext cx="270933" cy="265476"/>
            </a:xfrm>
            <a:custGeom>
              <a:avLst/>
              <a:gdLst/>
              <a:ahLst/>
              <a:cxnLst/>
              <a:rect l="l" t="t" r="r" b="b"/>
              <a:pathLst>
                <a:path w="270933" h="265476">
                  <a:moveTo>
                    <a:pt x="0" y="0"/>
                  </a:moveTo>
                  <a:lnTo>
                    <a:pt x="270933" y="0"/>
                  </a:lnTo>
                  <a:lnTo>
                    <a:pt x="270933" y="265476"/>
                  </a:lnTo>
                  <a:lnTo>
                    <a:pt x="0" y="265476"/>
                  </a:lnTo>
                  <a:close/>
                </a:path>
              </a:pathLst>
            </a:custGeom>
            <a:solidFill>
              <a:srgbClr val="000000"/>
            </a:solidFill>
          </p:spPr>
          <p:txBody>
            <a:bodyPr/>
            <a:lstStyle/>
            <a:p>
              <a:endParaRPr lang="en-US"/>
            </a:p>
          </p:txBody>
        </p:sp>
        <p:sp>
          <p:nvSpPr>
            <p:cNvPr id="4" name="TextBox 4">
              <a:extLst>
                <a:ext uri="{FF2B5EF4-FFF2-40B4-BE49-F238E27FC236}">
                  <a16:creationId xmlns:a16="http://schemas.microsoft.com/office/drawing/2014/main" id="{C7D9800F-B537-FF26-47E8-2AB5A1547108}"/>
                </a:ext>
              </a:extLst>
            </p:cNvPr>
            <p:cNvSpPr txBox="1"/>
            <p:nvPr/>
          </p:nvSpPr>
          <p:spPr>
            <a:xfrm>
              <a:off x="0" y="0"/>
              <a:ext cx="270933" cy="265476"/>
            </a:xfrm>
            <a:prstGeom prst="rect">
              <a:avLst/>
            </a:prstGeom>
          </p:spPr>
          <p:txBody>
            <a:bodyPr lIns="50800" tIns="50800" rIns="50800" bIns="50800" rtlCol="0" anchor="ctr"/>
            <a:lstStyle/>
            <a:p>
              <a:pPr algn="ctr">
                <a:lnSpc>
                  <a:spcPts val="2879"/>
                </a:lnSpc>
              </a:pPr>
              <a:endParaRPr/>
            </a:p>
          </p:txBody>
        </p:sp>
      </p:grpSp>
      <p:sp>
        <p:nvSpPr>
          <p:cNvPr id="6" name="TextBox 6">
            <a:extLst>
              <a:ext uri="{FF2B5EF4-FFF2-40B4-BE49-F238E27FC236}">
                <a16:creationId xmlns:a16="http://schemas.microsoft.com/office/drawing/2014/main" id="{E6CDB6ED-4ADA-6B37-D071-9F7AFE4B035A}"/>
              </a:ext>
            </a:extLst>
          </p:cNvPr>
          <p:cNvSpPr txBox="1"/>
          <p:nvPr/>
        </p:nvSpPr>
        <p:spPr>
          <a:xfrm>
            <a:off x="609600" y="699784"/>
            <a:ext cx="17449800" cy="1548116"/>
          </a:xfrm>
          <a:prstGeom prst="rect">
            <a:avLst/>
          </a:prstGeom>
        </p:spPr>
        <p:txBody>
          <a:bodyPr wrap="square" lIns="0" tIns="0" rIns="0" bIns="0" rtlCol="0" anchor="t">
            <a:spAutoFit/>
          </a:bodyPr>
          <a:lstStyle/>
          <a:p>
            <a:pPr>
              <a:lnSpc>
                <a:spcPts val="6040"/>
              </a:lnSpc>
            </a:pPr>
            <a:r>
              <a:rPr lang="en-US" sz="5400" b="1" dirty="0">
                <a:solidFill>
                  <a:schemeClr val="accent6">
                    <a:lumMod val="75000"/>
                  </a:schemeClr>
                </a:solidFill>
              </a:rPr>
              <a:t>Our current approach: Implementing a retrieval augmented generation (RAG) pipeline</a:t>
            </a:r>
            <a:endParaRPr lang="en-US" sz="5400" dirty="0">
              <a:solidFill>
                <a:schemeClr val="accent6">
                  <a:lumMod val="75000"/>
                </a:schemeClr>
              </a:solidFill>
              <a:latin typeface="HK Grotesk Bold"/>
              <a:ea typeface="HK Grotesk Bold"/>
              <a:cs typeface="HK Grotesk Bold"/>
              <a:sym typeface="HK Grotesk Bold"/>
            </a:endParaRPr>
          </a:p>
        </p:txBody>
      </p:sp>
      <p:sp>
        <p:nvSpPr>
          <p:cNvPr id="35" name="Freeform 35">
            <a:extLst>
              <a:ext uri="{FF2B5EF4-FFF2-40B4-BE49-F238E27FC236}">
                <a16:creationId xmlns:a16="http://schemas.microsoft.com/office/drawing/2014/main" id="{24B68919-B884-E744-1582-108D5309F5B3}"/>
              </a:ext>
            </a:extLst>
          </p:cNvPr>
          <p:cNvSpPr/>
          <p:nvPr/>
        </p:nvSpPr>
        <p:spPr>
          <a:xfrm>
            <a:off x="15150252" y="141684"/>
            <a:ext cx="2909148" cy="462558"/>
          </a:xfrm>
          <a:custGeom>
            <a:avLst/>
            <a:gdLst/>
            <a:ahLst/>
            <a:cxnLst/>
            <a:rect l="l" t="t" r="r" b="b"/>
            <a:pathLst>
              <a:path w="2909148" h="462558">
                <a:moveTo>
                  <a:pt x="0" y="0"/>
                </a:moveTo>
                <a:lnTo>
                  <a:pt x="2909148" y="0"/>
                </a:lnTo>
                <a:lnTo>
                  <a:pt x="2909148" y="462558"/>
                </a:lnTo>
                <a:lnTo>
                  <a:pt x="0" y="462558"/>
                </a:lnTo>
                <a:lnTo>
                  <a:pt x="0" y="0"/>
                </a:lnTo>
                <a:close/>
              </a:path>
            </a:pathLst>
          </a:custGeom>
          <a:blipFill>
            <a:blip r:embed="rId3"/>
            <a:stretch>
              <a:fillRect/>
            </a:stretch>
          </a:blipFill>
        </p:spPr>
        <p:txBody>
          <a:bodyPr/>
          <a:lstStyle/>
          <a:p>
            <a:endParaRPr lang="en-US"/>
          </a:p>
        </p:txBody>
      </p:sp>
      <p:pic>
        <p:nvPicPr>
          <p:cNvPr id="9" name="Content Placeholder 1">
            <a:extLst>
              <a:ext uri="{FF2B5EF4-FFF2-40B4-BE49-F238E27FC236}">
                <a16:creationId xmlns:a16="http://schemas.microsoft.com/office/drawing/2014/main" id="{4C738F76-2447-0F1E-254E-B0B4AAAFA298}"/>
              </a:ext>
            </a:extLst>
          </p:cNvPr>
          <p:cNvPicPr>
            <a:picLocks noChangeAspect="1"/>
          </p:cNvPicPr>
          <p:nvPr/>
        </p:nvPicPr>
        <p:blipFill>
          <a:blip r:embed="rId4"/>
          <a:stretch>
            <a:fillRect/>
          </a:stretch>
        </p:blipFill>
        <p:spPr>
          <a:xfrm>
            <a:off x="609600" y="2515343"/>
            <a:ext cx="7807466" cy="7535206"/>
          </a:xfrm>
          <a:prstGeom prst="rect">
            <a:avLst/>
          </a:prstGeom>
        </p:spPr>
      </p:pic>
      <p:pic>
        <p:nvPicPr>
          <p:cNvPr id="5" name="Picture 4">
            <a:extLst>
              <a:ext uri="{FF2B5EF4-FFF2-40B4-BE49-F238E27FC236}">
                <a16:creationId xmlns:a16="http://schemas.microsoft.com/office/drawing/2014/main" id="{64E2CE3A-2BB1-69C9-50FE-86C2E840DCF0}"/>
              </a:ext>
            </a:extLst>
          </p:cNvPr>
          <p:cNvPicPr>
            <a:picLocks noChangeAspect="1"/>
          </p:cNvPicPr>
          <p:nvPr/>
        </p:nvPicPr>
        <p:blipFill>
          <a:blip r:embed="rId5"/>
          <a:stretch>
            <a:fillRect/>
          </a:stretch>
        </p:blipFill>
        <p:spPr>
          <a:xfrm>
            <a:off x="577516" y="2587999"/>
            <a:ext cx="8313632" cy="7389894"/>
          </a:xfrm>
          <a:prstGeom prst="rect">
            <a:avLst/>
          </a:prstGeom>
        </p:spPr>
      </p:pic>
      <p:pic>
        <p:nvPicPr>
          <p:cNvPr id="7" name="Picture 6">
            <a:extLst>
              <a:ext uri="{FF2B5EF4-FFF2-40B4-BE49-F238E27FC236}">
                <a16:creationId xmlns:a16="http://schemas.microsoft.com/office/drawing/2014/main" id="{501CBC7A-2292-BD7D-9A62-D0087F20DCFF}"/>
              </a:ext>
            </a:extLst>
          </p:cNvPr>
          <p:cNvPicPr>
            <a:picLocks noChangeAspect="1"/>
          </p:cNvPicPr>
          <p:nvPr/>
        </p:nvPicPr>
        <p:blipFill>
          <a:blip r:embed="rId6"/>
          <a:stretch>
            <a:fillRect/>
          </a:stretch>
        </p:blipFill>
        <p:spPr>
          <a:xfrm>
            <a:off x="476008" y="2515343"/>
            <a:ext cx="8516648" cy="7569462"/>
          </a:xfrm>
          <a:prstGeom prst="rect">
            <a:avLst/>
          </a:prstGeom>
        </p:spPr>
      </p:pic>
      <p:pic>
        <p:nvPicPr>
          <p:cNvPr id="8" name="Picture 7">
            <a:extLst>
              <a:ext uri="{FF2B5EF4-FFF2-40B4-BE49-F238E27FC236}">
                <a16:creationId xmlns:a16="http://schemas.microsoft.com/office/drawing/2014/main" id="{CEBBFFF3-DFFB-806D-41F4-76DFEE9CED20}"/>
              </a:ext>
            </a:extLst>
          </p:cNvPr>
          <p:cNvPicPr>
            <a:picLocks noChangeAspect="1"/>
          </p:cNvPicPr>
          <p:nvPr/>
        </p:nvPicPr>
        <p:blipFill>
          <a:blip r:embed="rId7"/>
          <a:stretch>
            <a:fillRect/>
          </a:stretch>
        </p:blipFill>
        <p:spPr>
          <a:xfrm>
            <a:off x="476008" y="2442987"/>
            <a:ext cx="8284748" cy="7482498"/>
          </a:xfrm>
          <a:prstGeom prst="rect">
            <a:avLst/>
          </a:prstGeom>
        </p:spPr>
      </p:pic>
    </p:spTree>
    <p:extLst>
      <p:ext uri="{BB962C8B-B14F-4D97-AF65-F5344CB8AC3E}">
        <p14:creationId xmlns:p14="http://schemas.microsoft.com/office/powerpoint/2010/main" val="691850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8CB49-5900-5A09-475B-86C0E1B6348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7C69A87-8C8C-8B05-75B8-AE0659267042}"/>
              </a:ext>
            </a:extLst>
          </p:cNvPr>
          <p:cNvGrpSpPr/>
          <p:nvPr/>
        </p:nvGrpSpPr>
        <p:grpSpPr>
          <a:xfrm>
            <a:off x="9158235" y="0"/>
            <a:ext cx="469753" cy="460291"/>
            <a:chOff x="0" y="0"/>
            <a:chExt cx="270933" cy="265476"/>
          </a:xfrm>
        </p:grpSpPr>
        <p:sp>
          <p:nvSpPr>
            <p:cNvPr id="3" name="Freeform 3">
              <a:extLst>
                <a:ext uri="{FF2B5EF4-FFF2-40B4-BE49-F238E27FC236}">
                  <a16:creationId xmlns:a16="http://schemas.microsoft.com/office/drawing/2014/main" id="{12980774-6989-A990-D55B-E20F1260993E}"/>
                </a:ext>
              </a:extLst>
            </p:cNvPr>
            <p:cNvSpPr/>
            <p:nvPr/>
          </p:nvSpPr>
          <p:spPr>
            <a:xfrm>
              <a:off x="0" y="0"/>
              <a:ext cx="270933" cy="265476"/>
            </a:xfrm>
            <a:custGeom>
              <a:avLst/>
              <a:gdLst/>
              <a:ahLst/>
              <a:cxnLst/>
              <a:rect l="l" t="t" r="r" b="b"/>
              <a:pathLst>
                <a:path w="270933" h="265476">
                  <a:moveTo>
                    <a:pt x="0" y="0"/>
                  </a:moveTo>
                  <a:lnTo>
                    <a:pt x="270933" y="0"/>
                  </a:lnTo>
                  <a:lnTo>
                    <a:pt x="270933" y="265476"/>
                  </a:lnTo>
                  <a:lnTo>
                    <a:pt x="0" y="265476"/>
                  </a:lnTo>
                  <a:close/>
                </a:path>
              </a:pathLst>
            </a:custGeom>
            <a:solidFill>
              <a:srgbClr val="000000"/>
            </a:solidFill>
          </p:spPr>
          <p:txBody>
            <a:bodyPr/>
            <a:lstStyle/>
            <a:p>
              <a:endParaRPr lang="en-US"/>
            </a:p>
          </p:txBody>
        </p:sp>
        <p:sp>
          <p:nvSpPr>
            <p:cNvPr id="4" name="TextBox 4">
              <a:extLst>
                <a:ext uri="{FF2B5EF4-FFF2-40B4-BE49-F238E27FC236}">
                  <a16:creationId xmlns:a16="http://schemas.microsoft.com/office/drawing/2014/main" id="{6EC19FD3-70CC-74D5-9DCF-3851A6760914}"/>
                </a:ext>
              </a:extLst>
            </p:cNvPr>
            <p:cNvSpPr txBox="1"/>
            <p:nvPr/>
          </p:nvSpPr>
          <p:spPr>
            <a:xfrm>
              <a:off x="0" y="0"/>
              <a:ext cx="270933" cy="265476"/>
            </a:xfrm>
            <a:prstGeom prst="rect">
              <a:avLst/>
            </a:prstGeom>
          </p:spPr>
          <p:txBody>
            <a:bodyPr lIns="50800" tIns="50800" rIns="50800" bIns="50800" rtlCol="0" anchor="ctr"/>
            <a:lstStyle/>
            <a:p>
              <a:pPr algn="ctr">
                <a:lnSpc>
                  <a:spcPts val="2879"/>
                </a:lnSpc>
              </a:pPr>
              <a:endParaRPr/>
            </a:p>
          </p:txBody>
        </p:sp>
      </p:grpSp>
      <p:sp>
        <p:nvSpPr>
          <p:cNvPr id="6" name="TextBox 6">
            <a:extLst>
              <a:ext uri="{FF2B5EF4-FFF2-40B4-BE49-F238E27FC236}">
                <a16:creationId xmlns:a16="http://schemas.microsoft.com/office/drawing/2014/main" id="{23347FA3-D32B-C1D4-8E11-638EB75B4035}"/>
              </a:ext>
            </a:extLst>
          </p:cNvPr>
          <p:cNvSpPr txBox="1"/>
          <p:nvPr/>
        </p:nvSpPr>
        <p:spPr>
          <a:xfrm>
            <a:off x="609600" y="699784"/>
            <a:ext cx="17449800" cy="1548116"/>
          </a:xfrm>
          <a:prstGeom prst="rect">
            <a:avLst/>
          </a:prstGeom>
        </p:spPr>
        <p:txBody>
          <a:bodyPr wrap="square" lIns="0" tIns="0" rIns="0" bIns="0" rtlCol="0" anchor="t">
            <a:spAutoFit/>
          </a:bodyPr>
          <a:lstStyle/>
          <a:p>
            <a:pPr>
              <a:lnSpc>
                <a:spcPts val="6040"/>
              </a:lnSpc>
            </a:pPr>
            <a:r>
              <a:rPr lang="en-US" sz="5400" b="1" dirty="0">
                <a:solidFill>
                  <a:schemeClr val="accent6">
                    <a:lumMod val="75000"/>
                  </a:schemeClr>
                </a:solidFill>
              </a:rPr>
              <a:t>Our current approach: Implementing a retrieval augmented generation (RAG) pipeline</a:t>
            </a:r>
            <a:endParaRPr lang="en-US" sz="5400" dirty="0">
              <a:solidFill>
                <a:schemeClr val="accent6">
                  <a:lumMod val="75000"/>
                </a:schemeClr>
              </a:solidFill>
              <a:latin typeface="HK Grotesk Bold"/>
              <a:ea typeface="HK Grotesk Bold"/>
              <a:cs typeface="HK Grotesk Bold"/>
              <a:sym typeface="HK Grotesk Bold"/>
            </a:endParaRPr>
          </a:p>
        </p:txBody>
      </p:sp>
      <p:sp>
        <p:nvSpPr>
          <p:cNvPr id="35" name="Freeform 35">
            <a:extLst>
              <a:ext uri="{FF2B5EF4-FFF2-40B4-BE49-F238E27FC236}">
                <a16:creationId xmlns:a16="http://schemas.microsoft.com/office/drawing/2014/main" id="{3B2AFB9D-74CF-388A-2596-DFCB117C4771}"/>
              </a:ext>
            </a:extLst>
          </p:cNvPr>
          <p:cNvSpPr/>
          <p:nvPr/>
        </p:nvSpPr>
        <p:spPr>
          <a:xfrm>
            <a:off x="15150252" y="141684"/>
            <a:ext cx="2909148" cy="462558"/>
          </a:xfrm>
          <a:custGeom>
            <a:avLst/>
            <a:gdLst/>
            <a:ahLst/>
            <a:cxnLst/>
            <a:rect l="l" t="t" r="r" b="b"/>
            <a:pathLst>
              <a:path w="2909148" h="462558">
                <a:moveTo>
                  <a:pt x="0" y="0"/>
                </a:moveTo>
                <a:lnTo>
                  <a:pt x="2909148" y="0"/>
                </a:lnTo>
                <a:lnTo>
                  <a:pt x="2909148" y="462558"/>
                </a:lnTo>
                <a:lnTo>
                  <a:pt x="0" y="462558"/>
                </a:lnTo>
                <a:lnTo>
                  <a:pt x="0" y="0"/>
                </a:lnTo>
                <a:close/>
              </a:path>
            </a:pathLst>
          </a:custGeom>
          <a:blipFill>
            <a:blip r:embed="rId3"/>
            <a:stretch>
              <a:fillRect/>
            </a:stretch>
          </a:blipFill>
        </p:spPr>
        <p:txBody>
          <a:bodyPr/>
          <a:lstStyle/>
          <a:p>
            <a:endParaRPr lang="en-US"/>
          </a:p>
        </p:txBody>
      </p:sp>
      <p:pic>
        <p:nvPicPr>
          <p:cNvPr id="9" name="Content Placeholder 1">
            <a:extLst>
              <a:ext uri="{FF2B5EF4-FFF2-40B4-BE49-F238E27FC236}">
                <a16:creationId xmlns:a16="http://schemas.microsoft.com/office/drawing/2014/main" id="{542A5793-DD88-B107-3634-AC2BE08A14AC}"/>
              </a:ext>
            </a:extLst>
          </p:cNvPr>
          <p:cNvPicPr>
            <a:picLocks noChangeAspect="1"/>
          </p:cNvPicPr>
          <p:nvPr/>
        </p:nvPicPr>
        <p:blipFill>
          <a:blip r:embed="rId4"/>
          <a:stretch>
            <a:fillRect/>
          </a:stretch>
        </p:blipFill>
        <p:spPr>
          <a:xfrm>
            <a:off x="609600" y="2515343"/>
            <a:ext cx="7807466" cy="7535206"/>
          </a:xfrm>
          <a:prstGeom prst="rect">
            <a:avLst/>
          </a:prstGeom>
        </p:spPr>
      </p:pic>
      <p:pic>
        <p:nvPicPr>
          <p:cNvPr id="5" name="Picture 4">
            <a:extLst>
              <a:ext uri="{FF2B5EF4-FFF2-40B4-BE49-F238E27FC236}">
                <a16:creationId xmlns:a16="http://schemas.microsoft.com/office/drawing/2014/main" id="{BD64E8CF-549C-90BC-7E7E-661C42360E3D}"/>
              </a:ext>
            </a:extLst>
          </p:cNvPr>
          <p:cNvPicPr>
            <a:picLocks noChangeAspect="1"/>
          </p:cNvPicPr>
          <p:nvPr/>
        </p:nvPicPr>
        <p:blipFill>
          <a:blip r:embed="rId5"/>
          <a:stretch>
            <a:fillRect/>
          </a:stretch>
        </p:blipFill>
        <p:spPr>
          <a:xfrm>
            <a:off x="577516" y="2587999"/>
            <a:ext cx="8313632" cy="7389894"/>
          </a:xfrm>
          <a:prstGeom prst="rect">
            <a:avLst/>
          </a:prstGeom>
        </p:spPr>
      </p:pic>
      <p:pic>
        <p:nvPicPr>
          <p:cNvPr id="7" name="Picture 6">
            <a:extLst>
              <a:ext uri="{FF2B5EF4-FFF2-40B4-BE49-F238E27FC236}">
                <a16:creationId xmlns:a16="http://schemas.microsoft.com/office/drawing/2014/main" id="{04F4C77C-7D78-6A66-071C-5F229C5F6495}"/>
              </a:ext>
            </a:extLst>
          </p:cNvPr>
          <p:cNvPicPr>
            <a:picLocks noChangeAspect="1"/>
          </p:cNvPicPr>
          <p:nvPr/>
        </p:nvPicPr>
        <p:blipFill>
          <a:blip r:embed="rId6"/>
          <a:stretch>
            <a:fillRect/>
          </a:stretch>
        </p:blipFill>
        <p:spPr>
          <a:xfrm>
            <a:off x="476008" y="2515343"/>
            <a:ext cx="8516648" cy="7569462"/>
          </a:xfrm>
          <a:prstGeom prst="rect">
            <a:avLst/>
          </a:prstGeom>
        </p:spPr>
      </p:pic>
      <p:pic>
        <p:nvPicPr>
          <p:cNvPr id="8" name="Picture 7">
            <a:extLst>
              <a:ext uri="{FF2B5EF4-FFF2-40B4-BE49-F238E27FC236}">
                <a16:creationId xmlns:a16="http://schemas.microsoft.com/office/drawing/2014/main" id="{281CB86D-E3B8-AEDD-3399-3936E3E915C9}"/>
              </a:ext>
            </a:extLst>
          </p:cNvPr>
          <p:cNvPicPr>
            <a:picLocks noChangeAspect="1"/>
          </p:cNvPicPr>
          <p:nvPr/>
        </p:nvPicPr>
        <p:blipFill>
          <a:blip r:embed="rId7"/>
          <a:stretch>
            <a:fillRect/>
          </a:stretch>
        </p:blipFill>
        <p:spPr>
          <a:xfrm>
            <a:off x="476008" y="2442987"/>
            <a:ext cx="8284748" cy="7482498"/>
          </a:xfrm>
          <a:prstGeom prst="rect">
            <a:avLst/>
          </a:prstGeom>
        </p:spPr>
      </p:pic>
      <p:pic>
        <p:nvPicPr>
          <p:cNvPr id="10" name="Picture 9">
            <a:extLst>
              <a:ext uri="{FF2B5EF4-FFF2-40B4-BE49-F238E27FC236}">
                <a16:creationId xmlns:a16="http://schemas.microsoft.com/office/drawing/2014/main" id="{CB931037-A269-0716-F0BE-AD7DE2DCFCC3}"/>
              </a:ext>
            </a:extLst>
          </p:cNvPr>
          <p:cNvPicPr>
            <a:picLocks noChangeAspect="1"/>
          </p:cNvPicPr>
          <p:nvPr/>
        </p:nvPicPr>
        <p:blipFill>
          <a:blip r:embed="rId8"/>
          <a:stretch>
            <a:fillRect/>
          </a:stretch>
        </p:blipFill>
        <p:spPr>
          <a:xfrm>
            <a:off x="476008" y="2499270"/>
            <a:ext cx="8284748" cy="7567352"/>
          </a:xfrm>
          <a:prstGeom prst="rect">
            <a:avLst/>
          </a:prstGeom>
        </p:spPr>
      </p:pic>
    </p:spTree>
    <p:extLst>
      <p:ext uri="{BB962C8B-B14F-4D97-AF65-F5344CB8AC3E}">
        <p14:creationId xmlns:p14="http://schemas.microsoft.com/office/powerpoint/2010/main" val="2038462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0A1AF-2C0A-1729-2CD5-8D8E52CC77E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BDE241E-7E48-FD6F-DC7C-4392FE3D901E}"/>
              </a:ext>
            </a:extLst>
          </p:cNvPr>
          <p:cNvGrpSpPr/>
          <p:nvPr/>
        </p:nvGrpSpPr>
        <p:grpSpPr>
          <a:xfrm>
            <a:off x="9158235" y="0"/>
            <a:ext cx="469753" cy="460291"/>
            <a:chOff x="0" y="0"/>
            <a:chExt cx="270933" cy="265476"/>
          </a:xfrm>
        </p:grpSpPr>
        <p:sp>
          <p:nvSpPr>
            <p:cNvPr id="3" name="Freeform 3">
              <a:extLst>
                <a:ext uri="{FF2B5EF4-FFF2-40B4-BE49-F238E27FC236}">
                  <a16:creationId xmlns:a16="http://schemas.microsoft.com/office/drawing/2014/main" id="{1A233032-9EFF-9AE9-C55F-0D42C7757B1E}"/>
                </a:ext>
              </a:extLst>
            </p:cNvPr>
            <p:cNvSpPr/>
            <p:nvPr/>
          </p:nvSpPr>
          <p:spPr>
            <a:xfrm>
              <a:off x="0" y="0"/>
              <a:ext cx="270933" cy="265476"/>
            </a:xfrm>
            <a:custGeom>
              <a:avLst/>
              <a:gdLst/>
              <a:ahLst/>
              <a:cxnLst/>
              <a:rect l="l" t="t" r="r" b="b"/>
              <a:pathLst>
                <a:path w="270933" h="265476">
                  <a:moveTo>
                    <a:pt x="0" y="0"/>
                  </a:moveTo>
                  <a:lnTo>
                    <a:pt x="270933" y="0"/>
                  </a:lnTo>
                  <a:lnTo>
                    <a:pt x="270933" y="265476"/>
                  </a:lnTo>
                  <a:lnTo>
                    <a:pt x="0" y="265476"/>
                  </a:lnTo>
                  <a:close/>
                </a:path>
              </a:pathLst>
            </a:custGeom>
            <a:solidFill>
              <a:srgbClr val="000000"/>
            </a:solidFill>
          </p:spPr>
          <p:txBody>
            <a:bodyPr/>
            <a:lstStyle/>
            <a:p>
              <a:endParaRPr lang="en-US"/>
            </a:p>
          </p:txBody>
        </p:sp>
        <p:sp>
          <p:nvSpPr>
            <p:cNvPr id="4" name="TextBox 4">
              <a:extLst>
                <a:ext uri="{FF2B5EF4-FFF2-40B4-BE49-F238E27FC236}">
                  <a16:creationId xmlns:a16="http://schemas.microsoft.com/office/drawing/2014/main" id="{B1C960AB-93A5-D890-5705-3468696EE42A}"/>
                </a:ext>
              </a:extLst>
            </p:cNvPr>
            <p:cNvSpPr txBox="1"/>
            <p:nvPr/>
          </p:nvSpPr>
          <p:spPr>
            <a:xfrm>
              <a:off x="0" y="0"/>
              <a:ext cx="270933" cy="265476"/>
            </a:xfrm>
            <a:prstGeom prst="rect">
              <a:avLst/>
            </a:prstGeom>
          </p:spPr>
          <p:txBody>
            <a:bodyPr lIns="50800" tIns="50800" rIns="50800" bIns="50800" rtlCol="0" anchor="ctr"/>
            <a:lstStyle/>
            <a:p>
              <a:pPr algn="ctr">
                <a:lnSpc>
                  <a:spcPts val="2879"/>
                </a:lnSpc>
              </a:pPr>
              <a:endParaRPr/>
            </a:p>
          </p:txBody>
        </p:sp>
      </p:grpSp>
      <p:sp>
        <p:nvSpPr>
          <p:cNvPr id="6" name="TextBox 6">
            <a:extLst>
              <a:ext uri="{FF2B5EF4-FFF2-40B4-BE49-F238E27FC236}">
                <a16:creationId xmlns:a16="http://schemas.microsoft.com/office/drawing/2014/main" id="{4B9DB39F-804F-EA3D-7FD2-94A6F9E23DE6}"/>
              </a:ext>
            </a:extLst>
          </p:cNvPr>
          <p:cNvSpPr txBox="1"/>
          <p:nvPr/>
        </p:nvSpPr>
        <p:spPr>
          <a:xfrm>
            <a:off x="609600" y="699784"/>
            <a:ext cx="17449800" cy="1548116"/>
          </a:xfrm>
          <a:prstGeom prst="rect">
            <a:avLst/>
          </a:prstGeom>
        </p:spPr>
        <p:txBody>
          <a:bodyPr wrap="square" lIns="0" tIns="0" rIns="0" bIns="0" rtlCol="0" anchor="t">
            <a:spAutoFit/>
          </a:bodyPr>
          <a:lstStyle/>
          <a:p>
            <a:pPr>
              <a:lnSpc>
                <a:spcPts val="6040"/>
              </a:lnSpc>
            </a:pPr>
            <a:r>
              <a:rPr lang="en-US" sz="5400" b="1" dirty="0">
                <a:solidFill>
                  <a:schemeClr val="accent6">
                    <a:lumMod val="75000"/>
                  </a:schemeClr>
                </a:solidFill>
              </a:rPr>
              <a:t>Our current approach: Implementing a retrieval augmented generation (RAG) pipeline</a:t>
            </a:r>
            <a:endParaRPr lang="en-US" sz="5400" dirty="0">
              <a:solidFill>
                <a:schemeClr val="accent6">
                  <a:lumMod val="75000"/>
                </a:schemeClr>
              </a:solidFill>
              <a:latin typeface="HK Grotesk Bold"/>
              <a:ea typeface="HK Grotesk Bold"/>
              <a:cs typeface="HK Grotesk Bold"/>
              <a:sym typeface="HK Grotesk Bold"/>
            </a:endParaRPr>
          </a:p>
        </p:txBody>
      </p:sp>
      <p:sp>
        <p:nvSpPr>
          <p:cNvPr id="35" name="Freeform 35">
            <a:extLst>
              <a:ext uri="{FF2B5EF4-FFF2-40B4-BE49-F238E27FC236}">
                <a16:creationId xmlns:a16="http://schemas.microsoft.com/office/drawing/2014/main" id="{8E7C75D8-E22C-77C9-8140-A71414564802}"/>
              </a:ext>
            </a:extLst>
          </p:cNvPr>
          <p:cNvSpPr/>
          <p:nvPr/>
        </p:nvSpPr>
        <p:spPr>
          <a:xfrm>
            <a:off x="15150252" y="141684"/>
            <a:ext cx="2909148" cy="462558"/>
          </a:xfrm>
          <a:custGeom>
            <a:avLst/>
            <a:gdLst/>
            <a:ahLst/>
            <a:cxnLst/>
            <a:rect l="l" t="t" r="r" b="b"/>
            <a:pathLst>
              <a:path w="2909148" h="462558">
                <a:moveTo>
                  <a:pt x="0" y="0"/>
                </a:moveTo>
                <a:lnTo>
                  <a:pt x="2909148" y="0"/>
                </a:lnTo>
                <a:lnTo>
                  <a:pt x="2909148" y="462558"/>
                </a:lnTo>
                <a:lnTo>
                  <a:pt x="0" y="462558"/>
                </a:lnTo>
                <a:lnTo>
                  <a:pt x="0" y="0"/>
                </a:lnTo>
                <a:close/>
              </a:path>
            </a:pathLst>
          </a:custGeom>
          <a:blipFill>
            <a:blip r:embed="rId3"/>
            <a:stretch>
              <a:fillRect/>
            </a:stretch>
          </a:blipFill>
        </p:spPr>
        <p:txBody>
          <a:bodyPr/>
          <a:lstStyle/>
          <a:p>
            <a:endParaRPr lang="en-US"/>
          </a:p>
        </p:txBody>
      </p:sp>
      <p:pic>
        <p:nvPicPr>
          <p:cNvPr id="9" name="Content Placeholder 1">
            <a:extLst>
              <a:ext uri="{FF2B5EF4-FFF2-40B4-BE49-F238E27FC236}">
                <a16:creationId xmlns:a16="http://schemas.microsoft.com/office/drawing/2014/main" id="{A185395E-5B40-F51B-08C4-67B2DB7CC10F}"/>
              </a:ext>
            </a:extLst>
          </p:cNvPr>
          <p:cNvPicPr>
            <a:picLocks noChangeAspect="1"/>
          </p:cNvPicPr>
          <p:nvPr/>
        </p:nvPicPr>
        <p:blipFill>
          <a:blip r:embed="rId4"/>
          <a:stretch>
            <a:fillRect/>
          </a:stretch>
        </p:blipFill>
        <p:spPr>
          <a:xfrm>
            <a:off x="609600" y="2515343"/>
            <a:ext cx="7807466" cy="7535206"/>
          </a:xfrm>
          <a:prstGeom prst="rect">
            <a:avLst/>
          </a:prstGeom>
        </p:spPr>
      </p:pic>
      <p:pic>
        <p:nvPicPr>
          <p:cNvPr id="5" name="Picture 4">
            <a:extLst>
              <a:ext uri="{FF2B5EF4-FFF2-40B4-BE49-F238E27FC236}">
                <a16:creationId xmlns:a16="http://schemas.microsoft.com/office/drawing/2014/main" id="{7E30AC0C-907E-EEAD-334F-DBD142C11271}"/>
              </a:ext>
            </a:extLst>
          </p:cNvPr>
          <p:cNvPicPr>
            <a:picLocks noChangeAspect="1"/>
          </p:cNvPicPr>
          <p:nvPr/>
        </p:nvPicPr>
        <p:blipFill>
          <a:blip r:embed="rId5"/>
          <a:stretch>
            <a:fillRect/>
          </a:stretch>
        </p:blipFill>
        <p:spPr>
          <a:xfrm>
            <a:off x="577516" y="2587999"/>
            <a:ext cx="8313632" cy="7389894"/>
          </a:xfrm>
          <a:prstGeom prst="rect">
            <a:avLst/>
          </a:prstGeom>
        </p:spPr>
      </p:pic>
      <p:pic>
        <p:nvPicPr>
          <p:cNvPr id="7" name="Picture 6">
            <a:extLst>
              <a:ext uri="{FF2B5EF4-FFF2-40B4-BE49-F238E27FC236}">
                <a16:creationId xmlns:a16="http://schemas.microsoft.com/office/drawing/2014/main" id="{7A88CA99-82CF-D8F5-19C9-F641C2BBC564}"/>
              </a:ext>
            </a:extLst>
          </p:cNvPr>
          <p:cNvPicPr>
            <a:picLocks noChangeAspect="1"/>
          </p:cNvPicPr>
          <p:nvPr/>
        </p:nvPicPr>
        <p:blipFill>
          <a:blip r:embed="rId6"/>
          <a:stretch>
            <a:fillRect/>
          </a:stretch>
        </p:blipFill>
        <p:spPr>
          <a:xfrm>
            <a:off x="476008" y="2515343"/>
            <a:ext cx="8516648" cy="7569462"/>
          </a:xfrm>
          <a:prstGeom prst="rect">
            <a:avLst/>
          </a:prstGeom>
        </p:spPr>
      </p:pic>
      <p:pic>
        <p:nvPicPr>
          <p:cNvPr id="8" name="Picture 7">
            <a:extLst>
              <a:ext uri="{FF2B5EF4-FFF2-40B4-BE49-F238E27FC236}">
                <a16:creationId xmlns:a16="http://schemas.microsoft.com/office/drawing/2014/main" id="{E6727CEA-CFF3-3BFC-756A-FD633286EAC7}"/>
              </a:ext>
            </a:extLst>
          </p:cNvPr>
          <p:cNvPicPr>
            <a:picLocks noChangeAspect="1"/>
          </p:cNvPicPr>
          <p:nvPr/>
        </p:nvPicPr>
        <p:blipFill>
          <a:blip r:embed="rId7"/>
          <a:stretch>
            <a:fillRect/>
          </a:stretch>
        </p:blipFill>
        <p:spPr>
          <a:xfrm>
            <a:off x="476008" y="2442987"/>
            <a:ext cx="8284748" cy="7482498"/>
          </a:xfrm>
          <a:prstGeom prst="rect">
            <a:avLst/>
          </a:prstGeom>
        </p:spPr>
      </p:pic>
      <p:pic>
        <p:nvPicPr>
          <p:cNvPr id="10" name="Picture 9">
            <a:extLst>
              <a:ext uri="{FF2B5EF4-FFF2-40B4-BE49-F238E27FC236}">
                <a16:creationId xmlns:a16="http://schemas.microsoft.com/office/drawing/2014/main" id="{DC171786-5955-07BB-B40C-898C7C387AA7}"/>
              </a:ext>
            </a:extLst>
          </p:cNvPr>
          <p:cNvPicPr>
            <a:picLocks noChangeAspect="1"/>
          </p:cNvPicPr>
          <p:nvPr/>
        </p:nvPicPr>
        <p:blipFill>
          <a:blip r:embed="rId8"/>
          <a:stretch>
            <a:fillRect/>
          </a:stretch>
        </p:blipFill>
        <p:spPr>
          <a:xfrm>
            <a:off x="476008" y="2499270"/>
            <a:ext cx="8284748" cy="7567352"/>
          </a:xfrm>
          <a:prstGeom prst="rect">
            <a:avLst/>
          </a:prstGeom>
        </p:spPr>
      </p:pic>
      <p:pic>
        <p:nvPicPr>
          <p:cNvPr id="12" name="Picture 11">
            <a:extLst>
              <a:ext uri="{FF2B5EF4-FFF2-40B4-BE49-F238E27FC236}">
                <a16:creationId xmlns:a16="http://schemas.microsoft.com/office/drawing/2014/main" id="{8A62ED19-9FDA-7615-DBE3-14B5038BEECB}"/>
              </a:ext>
            </a:extLst>
          </p:cNvPr>
          <p:cNvPicPr>
            <a:picLocks noChangeAspect="1"/>
          </p:cNvPicPr>
          <p:nvPr/>
        </p:nvPicPr>
        <p:blipFill>
          <a:blip r:embed="rId9"/>
          <a:stretch>
            <a:fillRect/>
          </a:stretch>
        </p:blipFill>
        <p:spPr>
          <a:xfrm>
            <a:off x="476007" y="2520591"/>
            <a:ext cx="8284750" cy="7558966"/>
          </a:xfrm>
          <a:prstGeom prst="rect">
            <a:avLst/>
          </a:prstGeom>
        </p:spPr>
      </p:pic>
    </p:spTree>
    <p:extLst>
      <p:ext uri="{BB962C8B-B14F-4D97-AF65-F5344CB8AC3E}">
        <p14:creationId xmlns:p14="http://schemas.microsoft.com/office/powerpoint/2010/main" val="3979320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D28A4-A47D-5A11-BF78-7D10DB4E42A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DF00A96-CA23-46ED-30E5-9C547AB439B7}"/>
              </a:ext>
            </a:extLst>
          </p:cNvPr>
          <p:cNvGrpSpPr/>
          <p:nvPr/>
        </p:nvGrpSpPr>
        <p:grpSpPr>
          <a:xfrm>
            <a:off x="9158235" y="0"/>
            <a:ext cx="469753" cy="460291"/>
            <a:chOff x="0" y="0"/>
            <a:chExt cx="270933" cy="265476"/>
          </a:xfrm>
        </p:grpSpPr>
        <p:sp>
          <p:nvSpPr>
            <p:cNvPr id="3" name="Freeform 3">
              <a:extLst>
                <a:ext uri="{FF2B5EF4-FFF2-40B4-BE49-F238E27FC236}">
                  <a16:creationId xmlns:a16="http://schemas.microsoft.com/office/drawing/2014/main" id="{C03B742A-C20E-13F2-F524-3972FF2BA486}"/>
                </a:ext>
              </a:extLst>
            </p:cNvPr>
            <p:cNvSpPr/>
            <p:nvPr/>
          </p:nvSpPr>
          <p:spPr>
            <a:xfrm>
              <a:off x="0" y="0"/>
              <a:ext cx="270933" cy="265476"/>
            </a:xfrm>
            <a:custGeom>
              <a:avLst/>
              <a:gdLst/>
              <a:ahLst/>
              <a:cxnLst/>
              <a:rect l="l" t="t" r="r" b="b"/>
              <a:pathLst>
                <a:path w="270933" h="265476">
                  <a:moveTo>
                    <a:pt x="0" y="0"/>
                  </a:moveTo>
                  <a:lnTo>
                    <a:pt x="270933" y="0"/>
                  </a:lnTo>
                  <a:lnTo>
                    <a:pt x="270933" y="265476"/>
                  </a:lnTo>
                  <a:lnTo>
                    <a:pt x="0" y="265476"/>
                  </a:lnTo>
                  <a:close/>
                </a:path>
              </a:pathLst>
            </a:custGeom>
            <a:solidFill>
              <a:srgbClr val="000000"/>
            </a:solidFill>
          </p:spPr>
          <p:txBody>
            <a:bodyPr/>
            <a:lstStyle/>
            <a:p>
              <a:endParaRPr lang="en-US"/>
            </a:p>
          </p:txBody>
        </p:sp>
        <p:sp>
          <p:nvSpPr>
            <p:cNvPr id="4" name="TextBox 4">
              <a:extLst>
                <a:ext uri="{FF2B5EF4-FFF2-40B4-BE49-F238E27FC236}">
                  <a16:creationId xmlns:a16="http://schemas.microsoft.com/office/drawing/2014/main" id="{EB1D05E0-BA6A-CC84-900D-25FF6D06DD3C}"/>
                </a:ext>
              </a:extLst>
            </p:cNvPr>
            <p:cNvSpPr txBox="1"/>
            <p:nvPr/>
          </p:nvSpPr>
          <p:spPr>
            <a:xfrm>
              <a:off x="0" y="0"/>
              <a:ext cx="270933" cy="265476"/>
            </a:xfrm>
            <a:prstGeom prst="rect">
              <a:avLst/>
            </a:prstGeom>
          </p:spPr>
          <p:txBody>
            <a:bodyPr lIns="50800" tIns="50800" rIns="50800" bIns="50800" rtlCol="0" anchor="ctr"/>
            <a:lstStyle/>
            <a:p>
              <a:pPr algn="ctr">
                <a:lnSpc>
                  <a:spcPts val="2879"/>
                </a:lnSpc>
              </a:pPr>
              <a:endParaRPr/>
            </a:p>
          </p:txBody>
        </p:sp>
      </p:grpSp>
      <p:sp>
        <p:nvSpPr>
          <p:cNvPr id="6" name="TextBox 6">
            <a:extLst>
              <a:ext uri="{FF2B5EF4-FFF2-40B4-BE49-F238E27FC236}">
                <a16:creationId xmlns:a16="http://schemas.microsoft.com/office/drawing/2014/main" id="{D5407A4A-732D-77E1-8EE9-3DCA01A1AF24}"/>
              </a:ext>
            </a:extLst>
          </p:cNvPr>
          <p:cNvSpPr txBox="1"/>
          <p:nvPr/>
        </p:nvSpPr>
        <p:spPr>
          <a:xfrm>
            <a:off x="609600" y="571500"/>
            <a:ext cx="17449800" cy="1548116"/>
          </a:xfrm>
          <a:prstGeom prst="rect">
            <a:avLst/>
          </a:prstGeom>
        </p:spPr>
        <p:txBody>
          <a:bodyPr wrap="square" lIns="0" tIns="0" rIns="0" bIns="0" rtlCol="0" anchor="t">
            <a:spAutoFit/>
          </a:bodyPr>
          <a:lstStyle/>
          <a:p>
            <a:pPr>
              <a:lnSpc>
                <a:spcPts val="6040"/>
              </a:lnSpc>
            </a:pPr>
            <a:r>
              <a:rPr lang="en-US" sz="5400" b="1" dirty="0">
                <a:solidFill>
                  <a:schemeClr val="accent6">
                    <a:lumMod val="75000"/>
                  </a:schemeClr>
                </a:solidFill>
              </a:rPr>
              <a:t>Our current approach: Implementing a retrieval augmented generation (RAG) pipeline</a:t>
            </a:r>
            <a:endParaRPr lang="en-US" sz="5400" dirty="0">
              <a:solidFill>
                <a:schemeClr val="accent6">
                  <a:lumMod val="75000"/>
                </a:schemeClr>
              </a:solidFill>
              <a:latin typeface="HK Grotesk Bold"/>
              <a:ea typeface="HK Grotesk Bold"/>
              <a:cs typeface="HK Grotesk Bold"/>
              <a:sym typeface="HK Grotesk Bold"/>
            </a:endParaRPr>
          </a:p>
        </p:txBody>
      </p:sp>
      <p:sp>
        <p:nvSpPr>
          <p:cNvPr id="35" name="Freeform 35">
            <a:extLst>
              <a:ext uri="{FF2B5EF4-FFF2-40B4-BE49-F238E27FC236}">
                <a16:creationId xmlns:a16="http://schemas.microsoft.com/office/drawing/2014/main" id="{AD542E79-BCF8-5189-B2D6-24856154F905}"/>
              </a:ext>
            </a:extLst>
          </p:cNvPr>
          <p:cNvSpPr/>
          <p:nvPr/>
        </p:nvSpPr>
        <p:spPr>
          <a:xfrm>
            <a:off x="15150252" y="141684"/>
            <a:ext cx="2909148" cy="462558"/>
          </a:xfrm>
          <a:custGeom>
            <a:avLst/>
            <a:gdLst/>
            <a:ahLst/>
            <a:cxnLst/>
            <a:rect l="l" t="t" r="r" b="b"/>
            <a:pathLst>
              <a:path w="2909148" h="462558">
                <a:moveTo>
                  <a:pt x="0" y="0"/>
                </a:moveTo>
                <a:lnTo>
                  <a:pt x="2909148" y="0"/>
                </a:lnTo>
                <a:lnTo>
                  <a:pt x="2909148" y="462558"/>
                </a:lnTo>
                <a:lnTo>
                  <a:pt x="0" y="462558"/>
                </a:lnTo>
                <a:lnTo>
                  <a:pt x="0" y="0"/>
                </a:lnTo>
                <a:close/>
              </a:path>
            </a:pathLst>
          </a:custGeom>
          <a:blipFill>
            <a:blip r:embed="rId3"/>
            <a:stretch>
              <a:fillRect/>
            </a:stretch>
          </a:blipFill>
        </p:spPr>
        <p:txBody>
          <a:bodyPr/>
          <a:lstStyle/>
          <a:p>
            <a:endParaRPr lang="en-US"/>
          </a:p>
        </p:txBody>
      </p:sp>
      <p:pic>
        <p:nvPicPr>
          <p:cNvPr id="5" name="Picture 4">
            <a:extLst>
              <a:ext uri="{FF2B5EF4-FFF2-40B4-BE49-F238E27FC236}">
                <a16:creationId xmlns:a16="http://schemas.microsoft.com/office/drawing/2014/main" id="{DE3613F6-A86E-D91C-9CCE-2B4EEFCE2502}"/>
              </a:ext>
            </a:extLst>
          </p:cNvPr>
          <p:cNvPicPr>
            <a:picLocks noChangeAspect="1"/>
          </p:cNvPicPr>
          <p:nvPr/>
        </p:nvPicPr>
        <p:blipFill>
          <a:blip r:embed="rId4"/>
          <a:stretch>
            <a:fillRect/>
          </a:stretch>
        </p:blipFill>
        <p:spPr>
          <a:xfrm>
            <a:off x="679428" y="2187308"/>
            <a:ext cx="8749778" cy="7985392"/>
          </a:xfrm>
          <a:prstGeom prst="rect">
            <a:avLst/>
          </a:prstGeom>
        </p:spPr>
      </p:pic>
      <p:sp>
        <p:nvSpPr>
          <p:cNvPr id="8" name="TextBox 7">
            <a:extLst>
              <a:ext uri="{FF2B5EF4-FFF2-40B4-BE49-F238E27FC236}">
                <a16:creationId xmlns:a16="http://schemas.microsoft.com/office/drawing/2014/main" id="{BBBF1380-E96C-8560-8295-862E8C3EEEA4}"/>
              </a:ext>
            </a:extLst>
          </p:cNvPr>
          <p:cNvSpPr txBox="1"/>
          <p:nvPr/>
        </p:nvSpPr>
        <p:spPr>
          <a:xfrm>
            <a:off x="9906000" y="3610069"/>
            <a:ext cx="7316260" cy="6001643"/>
          </a:xfrm>
          <a:prstGeom prst="rect">
            <a:avLst/>
          </a:prstGeom>
          <a:noFill/>
        </p:spPr>
        <p:txBody>
          <a:bodyPr wrap="square" rtlCol="0">
            <a:spAutoFit/>
          </a:bodyPr>
          <a:lstStyle/>
          <a:p>
            <a:pPr algn="ctr"/>
            <a:r>
              <a:rPr lang="en-US" sz="2800" b="1" u="sng" dirty="0">
                <a:solidFill>
                  <a:srgbClr val="C00000"/>
                </a:solidFill>
                <a:latin typeface="Aptos" panose="020B0004020202020204" pitchFamily="34" charset="0"/>
                <a:ea typeface="Roboto" panose="02000000000000000000" pitchFamily="2" charset="0"/>
                <a:cs typeface="Roboto" panose="02000000000000000000" pitchFamily="2" charset="0"/>
              </a:rPr>
              <a:t>Features of RAG Pipeline</a:t>
            </a:r>
          </a:p>
          <a:p>
            <a:endParaRPr lang="en-US" sz="2800" b="1" dirty="0">
              <a:solidFill>
                <a:srgbClr val="C00000"/>
              </a:solidFill>
              <a:latin typeface="Aptos" panose="020B0004020202020204" pitchFamily="34" charset="0"/>
              <a:ea typeface="Roboto" panose="02000000000000000000" pitchFamily="2" charset="0"/>
              <a:cs typeface="Roboto" panose="02000000000000000000" pitchFamily="2" charset="0"/>
            </a:endParaRPr>
          </a:p>
          <a:p>
            <a:pPr marL="342900" indent="-342900">
              <a:buFont typeface="Arial" panose="020B0604020202020204" pitchFamily="34" charset="0"/>
              <a:buChar char="•"/>
            </a:pPr>
            <a:r>
              <a:rPr lang="en-US" sz="2800" dirty="0">
                <a:latin typeface="Aptos" panose="020B0004020202020204" pitchFamily="34" charset="0"/>
              </a:rPr>
              <a:t>Avails access to precise domain-specific answers from LLMs</a:t>
            </a:r>
          </a:p>
          <a:p>
            <a:pPr marL="342900" indent="-342900">
              <a:buFont typeface="Arial" panose="020B0604020202020204" pitchFamily="34" charset="0"/>
              <a:buChar char="•"/>
            </a:pPr>
            <a:r>
              <a:rPr lang="en-US" sz="2800" dirty="0">
                <a:latin typeface="Aptos" panose="020B0004020202020204" pitchFamily="34" charset="0"/>
              </a:rPr>
              <a:t>Scales to handle diverse clinical queries with reliability</a:t>
            </a:r>
          </a:p>
          <a:p>
            <a:pPr marL="342900" indent="-342900">
              <a:buFont typeface="Arial" panose="020B0604020202020204" pitchFamily="34" charset="0"/>
              <a:buChar char="•"/>
            </a:pPr>
            <a:r>
              <a:rPr lang="en-US" sz="2800" dirty="0">
                <a:latin typeface="Aptos" panose="020B0004020202020204" pitchFamily="34" charset="0"/>
              </a:rPr>
              <a:t>Supports embedding of structured datasets (CSV, TXT, DOCX, etc.)</a:t>
            </a:r>
          </a:p>
          <a:p>
            <a:pPr marL="342900" indent="-342900">
              <a:buFont typeface="Arial" panose="020B0604020202020204" pitchFamily="34" charset="0"/>
              <a:buChar char="•"/>
            </a:pPr>
            <a:r>
              <a:rPr lang="en-US" sz="2800" dirty="0">
                <a:latin typeface="Aptos" panose="020B0004020202020204" pitchFamily="34" charset="0"/>
              </a:rPr>
              <a:t>Leverages LLM intelligence grounded with Deep knowledge of Nursing Terminologies.</a:t>
            </a:r>
          </a:p>
          <a:p>
            <a:pPr marL="342900" indent="-342900">
              <a:buFont typeface="Arial" panose="020B0604020202020204" pitchFamily="34" charset="0"/>
              <a:buChar char="•"/>
            </a:pPr>
            <a:r>
              <a:rPr lang="en-US" sz="2800" dirty="0">
                <a:latin typeface="Aptos" panose="020B0004020202020204" pitchFamily="34" charset="0"/>
              </a:rPr>
              <a:t>Infuses Prompts with real-time knowledge</a:t>
            </a:r>
          </a:p>
          <a:p>
            <a:pPr marL="342900" indent="-342900">
              <a:buFont typeface="Arial" panose="020B0604020202020204" pitchFamily="34" charset="0"/>
              <a:buChar char="•"/>
            </a:pPr>
            <a:r>
              <a:rPr lang="en-US" sz="2800" b="1" dirty="0">
                <a:solidFill>
                  <a:srgbClr val="C00000"/>
                </a:solidFill>
                <a:latin typeface="Aptos" panose="020B0004020202020204" pitchFamily="34" charset="0"/>
                <a:ea typeface="Roboto" panose="02000000000000000000" pitchFamily="2" charset="0"/>
                <a:cs typeface="Roboto" panose="02000000000000000000" pitchFamily="2" charset="0"/>
              </a:rPr>
              <a:t>Improves accuracy and reduces hallucinations</a:t>
            </a:r>
          </a:p>
          <a:p>
            <a:endParaRPr lang="en-US" sz="2000" dirty="0"/>
          </a:p>
        </p:txBody>
      </p:sp>
    </p:spTree>
    <p:extLst>
      <p:ext uri="{BB962C8B-B14F-4D97-AF65-F5344CB8AC3E}">
        <p14:creationId xmlns:p14="http://schemas.microsoft.com/office/powerpoint/2010/main" val="1105325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lum/>
          </a:blip>
          <a:srcRect/>
          <a:stretch>
            <a:fillRect t="-83000" b="-83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78C63B-92E1-42D8-A2D7-239DB398669B}"/>
              </a:ext>
            </a:extLst>
          </p:cNvPr>
          <p:cNvSpPr txBox="1"/>
          <p:nvPr/>
        </p:nvSpPr>
        <p:spPr>
          <a:xfrm>
            <a:off x="762000" y="7505700"/>
            <a:ext cx="17145000" cy="2554545"/>
          </a:xfrm>
          <a:prstGeom prst="rect">
            <a:avLst/>
          </a:prstGeom>
          <a:solidFill>
            <a:srgbClr val="E9EFF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002250"/>
                </a:solidFill>
                <a:effectLst/>
                <a:uLnTx/>
                <a:uFillTx/>
                <a:latin typeface="HK Grotesk Bold" panose="020B0604020202020204" charset="0"/>
                <a:ea typeface="+mn-ea"/>
                <a:cs typeface="+mn-cs"/>
              </a:rPr>
              <a:t>How can we incorporate LLMs into nursing practice?</a:t>
            </a:r>
            <a:endParaRPr kumimoji="0" lang="en-US" sz="7200" b="0" i="0" u="none" strike="noStrike" kern="1200" cap="none" spc="0" normalizeH="0" baseline="0" noProof="0" dirty="0">
              <a:ln>
                <a:noFill/>
              </a:ln>
              <a:solidFill>
                <a:srgbClr val="002250"/>
              </a:solidFill>
              <a:effectLst/>
              <a:uLnTx/>
              <a:uFillTx/>
              <a:latin typeface="HK Grotesk Bold" panose="020B0604020202020204" charset="0"/>
              <a:ea typeface="+mn-ea"/>
              <a:cs typeface="+mn-cs"/>
            </a:endParaRPr>
          </a:p>
        </p:txBody>
      </p:sp>
    </p:spTree>
    <p:extLst>
      <p:ext uri="{BB962C8B-B14F-4D97-AF65-F5344CB8AC3E}">
        <p14:creationId xmlns:p14="http://schemas.microsoft.com/office/powerpoint/2010/main" val="807239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158235" y="0"/>
            <a:ext cx="469753" cy="460291"/>
            <a:chOff x="0" y="0"/>
            <a:chExt cx="270933" cy="265476"/>
          </a:xfrm>
        </p:grpSpPr>
        <p:sp>
          <p:nvSpPr>
            <p:cNvPr id="4" name="Freeform 4"/>
            <p:cNvSpPr/>
            <p:nvPr/>
          </p:nvSpPr>
          <p:spPr>
            <a:xfrm>
              <a:off x="0" y="0"/>
              <a:ext cx="270933" cy="265476"/>
            </a:xfrm>
            <a:custGeom>
              <a:avLst/>
              <a:gdLst/>
              <a:ahLst/>
              <a:cxnLst/>
              <a:rect l="l" t="t" r="r" b="b"/>
              <a:pathLst>
                <a:path w="270933" h="265476">
                  <a:moveTo>
                    <a:pt x="0" y="0"/>
                  </a:moveTo>
                  <a:lnTo>
                    <a:pt x="270933" y="0"/>
                  </a:lnTo>
                  <a:lnTo>
                    <a:pt x="270933" y="265476"/>
                  </a:lnTo>
                  <a:lnTo>
                    <a:pt x="0" y="265476"/>
                  </a:lnTo>
                  <a:close/>
                </a:path>
              </a:pathLst>
            </a:custGeom>
            <a:solidFill>
              <a:srgbClr val="000000"/>
            </a:solidFill>
          </p:spPr>
          <p:txBody>
            <a:bodyPr/>
            <a:lstStyle/>
            <a:p>
              <a:endParaRPr lang="en-US"/>
            </a:p>
          </p:txBody>
        </p:sp>
        <p:sp>
          <p:nvSpPr>
            <p:cNvPr id="5" name="TextBox 5"/>
            <p:cNvSpPr txBox="1"/>
            <p:nvPr/>
          </p:nvSpPr>
          <p:spPr>
            <a:xfrm>
              <a:off x="0" y="0"/>
              <a:ext cx="270933" cy="265476"/>
            </a:xfrm>
            <a:prstGeom prst="rect">
              <a:avLst/>
            </a:prstGeom>
          </p:spPr>
          <p:txBody>
            <a:bodyPr lIns="50800" tIns="50800" rIns="50800" bIns="50800" rtlCol="0" anchor="ctr"/>
            <a:lstStyle/>
            <a:p>
              <a:pPr algn="ctr">
                <a:lnSpc>
                  <a:spcPts val="2879"/>
                </a:lnSpc>
              </a:pPr>
              <a:endParaRPr/>
            </a:p>
          </p:txBody>
        </p:sp>
      </p:grpSp>
      <p:sp>
        <p:nvSpPr>
          <p:cNvPr id="7" name="TextBox 7"/>
          <p:cNvSpPr txBox="1"/>
          <p:nvPr/>
        </p:nvSpPr>
        <p:spPr>
          <a:xfrm>
            <a:off x="491136" y="566142"/>
            <a:ext cx="12005664" cy="1103892"/>
          </a:xfrm>
          <a:prstGeom prst="rect">
            <a:avLst/>
          </a:prstGeom>
        </p:spPr>
        <p:txBody>
          <a:bodyPr wrap="square" lIns="0" tIns="0" rIns="0" bIns="0" rtlCol="0" anchor="t">
            <a:spAutoFit/>
          </a:bodyPr>
          <a:lstStyle/>
          <a:p>
            <a:pPr algn="l">
              <a:lnSpc>
                <a:spcPts val="8640"/>
              </a:lnSpc>
            </a:pPr>
            <a:r>
              <a:rPr lang="en-US" sz="6800" dirty="0">
                <a:solidFill>
                  <a:srgbClr val="0048A8"/>
                </a:solidFill>
                <a:latin typeface="HK Grotesk Bold"/>
                <a:ea typeface="HK Grotesk Bold"/>
                <a:cs typeface="HK Grotesk Bold"/>
                <a:sym typeface="HK Grotesk Bold"/>
              </a:rPr>
              <a:t>Care plans in nursing school</a:t>
            </a:r>
          </a:p>
        </p:txBody>
      </p:sp>
      <p:sp>
        <p:nvSpPr>
          <p:cNvPr id="9" name="Freeform 9"/>
          <p:cNvSpPr/>
          <p:nvPr/>
        </p:nvSpPr>
        <p:spPr>
          <a:xfrm>
            <a:off x="1028700" y="9258300"/>
            <a:ext cx="2909148" cy="462558"/>
          </a:xfrm>
          <a:custGeom>
            <a:avLst/>
            <a:gdLst/>
            <a:ahLst/>
            <a:cxnLst/>
            <a:rect l="l" t="t" r="r" b="b"/>
            <a:pathLst>
              <a:path w="2909148" h="462558">
                <a:moveTo>
                  <a:pt x="0" y="0"/>
                </a:moveTo>
                <a:lnTo>
                  <a:pt x="2909148" y="0"/>
                </a:lnTo>
                <a:lnTo>
                  <a:pt x="2909148" y="462558"/>
                </a:lnTo>
                <a:lnTo>
                  <a:pt x="0" y="462558"/>
                </a:lnTo>
                <a:lnTo>
                  <a:pt x="0" y="0"/>
                </a:lnTo>
                <a:close/>
              </a:path>
            </a:pathLst>
          </a:custGeom>
          <a:blipFill>
            <a:blip r:embed="rId3"/>
            <a:stretch>
              <a:fillRect/>
            </a:stretch>
          </a:blipFill>
        </p:spPr>
        <p:txBody>
          <a:bodyPr/>
          <a:lstStyle/>
          <a:p>
            <a:endParaRPr lang="en-US"/>
          </a:p>
        </p:txBody>
      </p:sp>
      <p:pic>
        <p:nvPicPr>
          <p:cNvPr id="13" name="Picture 12" descr="A medical report with text and images&#10;&#10;AI-generated content may be incorrect.">
            <a:extLst>
              <a:ext uri="{FF2B5EF4-FFF2-40B4-BE49-F238E27FC236}">
                <a16:creationId xmlns:a16="http://schemas.microsoft.com/office/drawing/2014/main" id="{F456A5BD-7AA7-DB7A-620E-4EE7567FB3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96800" y="1115430"/>
            <a:ext cx="5663882" cy="7328958"/>
          </a:xfrm>
          <a:prstGeom prst="rect">
            <a:avLst/>
          </a:prstGeom>
        </p:spPr>
      </p:pic>
      <p:pic>
        <p:nvPicPr>
          <p:cNvPr id="15" name="Picture 14" descr="A table of nursing care plans&#10;&#10;AI-generated content may be incorrect.">
            <a:extLst>
              <a:ext uri="{FF2B5EF4-FFF2-40B4-BE49-F238E27FC236}">
                <a16:creationId xmlns:a16="http://schemas.microsoft.com/office/drawing/2014/main" id="{F201DB36-5618-5DF5-C0EE-C978213FF6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254" y="2020337"/>
            <a:ext cx="7772400" cy="5128726"/>
          </a:xfrm>
          <a:prstGeom prst="rect">
            <a:avLst/>
          </a:prstGeom>
        </p:spPr>
      </p:pic>
      <p:pic>
        <p:nvPicPr>
          <p:cNvPr id="11" name="Picture 10" descr="A nursing care plan with red marker&#10;&#10;AI-generated content may be incorrect.">
            <a:extLst>
              <a:ext uri="{FF2B5EF4-FFF2-40B4-BE49-F238E27FC236}">
                <a16:creationId xmlns:a16="http://schemas.microsoft.com/office/drawing/2014/main" id="{CB67C3BA-8299-453A-C0CB-19B2F80921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42602" y="6438825"/>
            <a:ext cx="6518080" cy="4011126"/>
          </a:xfrm>
          <a:prstGeom prst="rect">
            <a:avLst/>
          </a:prstGeom>
        </p:spPr>
      </p:pic>
      <p:pic>
        <p:nvPicPr>
          <p:cNvPr id="17" name="Picture 16" descr="A book cover with text&#10;&#10;AI-generated content may be incorrect.">
            <a:extLst>
              <a:ext uri="{FF2B5EF4-FFF2-40B4-BE49-F238E27FC236}">
                <a16:creationId xmlns:a16="http://schemas.microsoft.com/office/drawing/2014/main" id="{14E90DCC-E034-C748-41CF-9E9233ECC011}"/>
              </a:ext>
            </a:extLst>
          </p:cNvPr>
          <p:cNvPicPr>
            <a:picLocks noChangeAspect="1"/>
          </p:cNvPicPr>
          <p:nvPr/>
        </p:nvPicPr>
        <p:blipFill>
          <a:blip r:embed="rId7">
            <a:extLst>
              <a:ext uri="{28A0092B-C50C-407E-A947-70E740481C1C}">
                <a14:useLocalDpi xmlns:a14="http://schemas.microsoft.com/office/drawing/2010/main" val="0"/>
              </a:ext>
            </a:extLst>
          </a:blip>
          <a:srcRect b="22390"/>
          <a:stretch>
            <a:fillRect/>
          </a:stretch>
        </p:blipFill>
        <p:spPr>
          <a:xfrm>
            <a:off x="4509102" y="6918040"/>
            <a:ext cx="2436460" cy="2340260"/>
          </a:xfrm>
          <a:prstGeom prst="rect">
            <a:avLst/>
          </a:prstGeom>
        </p:spPr>
      </p:pic>
      <p:pic>
        <p:nvPicPr>
          <p:cNvPr id="19" name="Picture 18" descr="A close-up of a logo&#10;&#10;AI-generated content may be incorrect.">
            <a:extLst>
              <a:ext uri="{FF2B5EF4-FFF2-40B4-BE49-F238E27FC236}">
                <a16:creationId xmlns:a16="http://schemas.microsoft.com/office/drawing/2014/main" id="{18B122E0-2996-179D-DDF9-75B6AF0D2EC1}"/>
              </a:ext>
            </a:extLst>
          </p:cNvPr>
          <p:cNvPicPr>
            <a:picLocks noChangeAspect="1"/>
          </p:cNvPicPr>
          <p:nvPr/>
        </p:nvPicPr>
        <p:blipFill>
          <a:blip r:embed="rId8">
            <a:extLst>
              <a:ext uri="{28A0092B-C50C-407E-A947-70E740481C1C}">
                <a14:useLocalDpi xmlns:a14="http://schemas.microsoft.com/office/drawing/2010/main" val="0"/>
              </a:ext>
            </a:extLst>
          </a:blip>
          <a:srcRect t="29178" b="32897"/>
          <a:stretch>
            <a:fillRect/>
          </a:stretch>
        </p:blipFill>
        <p:spPr>
          <a:xfrm>
            <a:off x="775548" y="7149063"/>
            <a:ext cx="3415452" cy="1295325"/>
          </a:xfrm>
          <a:prstGeom prst="rect">
            <a:avLst/>
          </a:prstGeom>
        </p:spPr>
      </p:pic>
      <p:pic>
        <p:nvPicPr>
          <p:cNvPr id="21" name="Picture 20" descr="A close-up of a card&#10;&#10;AI-generated content may be incorrect.">
            <a:extLst>
              <a:ext uri="{FF2B5EF4-FFF2-40B4-BE49-F238E27FC236}">
                <a16:creationId xmlns:a16="http://schemas.microsoft.com/office/drawing/2014/main" id="{E42A1610-4ADB-0184-48D9-FDBD6D4A4C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91245" y="7287669"/>
            <a:ext cx="3133980" cy="25071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C45A9-0A40-CFE2-D6C2-185071A4CBB4}"/>
            </a:ext>
          </a:extLst>
        </p:cNvPr>
        <p:cNvGrpSpPr/>
        <p:nvPr/>
      </p:nvGrpSpPr>
      <p:grpSpPr>
        <a:xfrm>
          <a:off x="0" y="0"/>
          <a:ext cx="0" cy="0"/>
          <a:chOff x="0" y="0"/>
          <a:chExt cx="0" cy="0"/>
        </a:xfrm>
      </p:grpSpPr>
      <p:grpSp>
        <p:nvGrpSpPr>
          <p:cNvPr id="471" name="Bottom Frame">
            <a:extLst>
              <a:ext uri="{FF2B5EF4-FFF2-40B4-BE49-F238E27FC236}">
                <a16:creationId xmlns:a16="http://schemas.microsoft.com/office/drawing/2014/main" id="{9ABEBFF2-A406-A554-1786-6BBBDD65C010}"/>
              </a:ext>
            </a:extLst>
          </p:cNvPr>
          <p:cNvGrpSpPr/>
          <p:nvPr/>
        </p:nvGrpSpPr>
        <p:grpSpPr>
          <a:xfrm>
            <a:off x="-3" y="9182100"/>
            <a:ext cx="18288001" cy="1104901"/>
            <a:chOff x="-1" y="-1250176"/>
            <a:chExt cx="24384000" cy="1473200"/>
          </a:xfrm>
        </p:grpSpPr>
        <p:sp>
          <p:nvSpPr>
            <p:cNvPr id="469" name="Bottom Gradient">
              <a:extLst>
                <a:ext uri="{FF2B5EF4-FFF2-40B4-BE49-F238E27FC236}">
                  <a16:creationId xmlns:a16="http://schemas.microsoft.com/office/drawing/2014/main" id="{4BD9925A-E631-7849-2F14-BE9A34C4E68A}"/>
                </a:ext>
              </a:extLst>
            </p:cNvPr>
            <p:cNvSpPr/>
            <p:nvPr/>
          </p:nvSpPr>
          <p:spPr>
            <a:xfrm>
              <a:off x="-2" y="0"/>
              <a:ext cx="24384001" cy="223024"/>
            </a:xfrm>
            <a:prstGeom prst="rect">
              <a:avLst/>
            </a:prstGeom>
            <a:gradFill flip="none" rotWithShape="1">
              <a:gsLst>
                <a:gs pos="0">
                  <a:srgbClr val="EAB846"/>
                </a:gs>
                <a:gs pos="100000">
                  <a:srgbClr val="E77261"/>
                </a:gs>
              </a:gsLst>
              <a:lin ang="0" scaled="0"/>
            </a:gradFill>
            <a:ln w="12700" cap="flat">
              <a:noFill/>
              <a:miter lim="400000"/>
            </a:ln>
            <a:effectLst/>
          </p:spPr>
          <p:txBody>
            <a:bodyPr wrap="square" lIns="68579" tIns="68579" rIns="68579" bIns="68579" numCol="1" anchor="ctr">
              <a:noAutofit/>
            </a:bodyPr>
            <a:lstStyle/>
            <a:p>
              <a:pPr algn="ctr" defTabSz="1371600">
                <a:defRPr sz="3600">
                  <a:solidFill>
                    <a:srgbClr val="FFFFFF"/>
                  </a:solidFill>
                  <a:latin typeface="Corbel"/>
                  <a:ea typeface="Corbel"/>
                  <a:cs typeface="Corbel"/>
                  <a:sym typeface="Corbel"/>
                </a:defRPr>
              </a:pPr>
              <a:endParaRPr sz="2700"/>
            </a:p>
          </p:txBody>
        </p:sp>
        <p:pic>
          <p:nvPicPr>
            <p:cNvPr id="470" name="Moxie Icon Orange.svg" descr="Moxie Icon Orange.svg">
              <a:extLst>
                <a:ext uri="{FF2B5EF4-FFF2-40B4-BE49-F238E27FC236}">
                  <a16:creationId xmlns:a16="http://schemas.microsoft.com/office/drawing/2014/main" id="{3F2CC62D-CC34-739B-D1D5-8390194C9068}"/>
                </a:ext>
              </a:extLst>
            </p:cNvPr>
            <p:cNvPicPr>
              <a:picLocks noChangeAspect="1"/>
            </p:cNvPicPr>
            <p:nvPr/>
          </p:nvPicPr>
          <p:blipFill>
            <a:blip r:embed="rId3"/>
            <a:stretch>
              <a:fillRect/>
            </a:stretch>
          </p:blipFill>
          <p:spPr>
            <a:xfrm>
              <a:off x="22948901" y="-1250177"/>
              <a:ext cx="1103258" cy="1117403"/>
            </a:xfrm>
            <a:prstGeom prst="rect">
              <a:avLst/>
            </a:prstGeom>
            <a:ln w="12700" cap="flat">
              <a:noFill/>
              <a:miter lim="400000"/>
            </a:ln>
            <a:effectLst/>
          </p:spPr>
        </p:pic>
      </p:grpSp>
      <p:pic>
        <p:nvPicPr>
          <p:cNvPr id="473" name="Moxie Logo_2.png" descr="Moxie Logo_2.png">
            <a:extLst>
              <a:ext uri="{FF2B5EF4-FFF2-40B4-BE49-F238E27FC236}">
                <a16:creationId xmlns:a16="http://schemas.microsoft.com/office/drawing/2014/main" id="{F6059EBD-E4D8-CC60-7754-F6B3B763B960}"/>
              </a:ext>
            </a:extLst>
          </p:cNvPr>
          <p:cNvPicPr>
            <a:picLocks noChangeAspect="1"/>
          </p:cNvPicPr>
          <p:nvPr/>
        </p:nvPicPr>
        <p:blipFill>
          <a:blip r:embed="rId4"/>
          <a:stretch>
            <a:fillRect/>
          </a:stretch>
        </p:blipFill>
        <p:spPr>
          <a:xfrm>
            <a:off x="3657600" y="3619500"/>
            <a:ext cx="9958553" cy="2095501"/>
          </a:xfrm>
          <a:prstGeom prst="rect">
            <a:avLst/>
          </a:prstGeom>
          <a:ln w="12700">
            <a:miter lim="400000"/>
          </a:ln>
        </p:spPr>
      </p:pic>
      <p:sp>
        <p:nvSpPr>
          <p:cNvPr id="474" name="handsfreenurse@gmail.com">
            <a:extLst>
              <a:ext uri="{FF2B5EF4-FFF2-40B4-BE49-F238E27FC236}">
                <a16:creationId xmlns:a16="http://schemas.microsoft.com/office/drawing/2014/main" id="{DA355338-380C-EC53-5987-8BAB1014A845}"/>
              </a:ext>
            </a:extLst>
          </p:cNvPr>
          <p:cNvSpPr txBox="1"/>
          <p:nvPr/>
        </p:nvSpPr>
        <p:spPr>
          <a:xfrm>
            <a:off x="6939550" y="7532646"/>
            <a:ext cx="4408899"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defTabSz="457200">
              <a:lnSpc>
                <a:spcPct val="100000"/>
              </a:lnSpc>
              <a:spcBef>
                <a:spcPts val="0"/>
              </a:spcBef>
              <a:defRPr sz="3000" spc="300">
                <a:solidFill>
                  <a:srgbClr val="E9A447"/>
                </a:solidFill>
                <a:latin typeface="Montserrat Thin SemiBold"/>
                <a:ea typeface="Montserrat Thin SemiBold"/>
                <a:cs typeface="Montserrat Thin SemiBold"/>
                <a:sym typeface="Montserrat Thin SemiBold"/>
              </a:defRPr>
            </a:lvl1pPr>
          </a:lstStyle>
          <a:p>
            <a:r>
              <a:rPr sz="2250" dirty="0"/>
              <a:t>handsfreenurse@gmail.com </a:t>
            </a:r>
            <a:endParaRPr lang="en-US" sz="2250" dirty="0"/>
          </a:p>
          <a:p>
            <a:pPr algn="ctr"/>
            <a:r>
              <a:rPr lang="en-US" sz="2250" dirty="0"/>
              <a:t>gkeenan@ufl.edu</a:t>
            </a:r>
            <a:endParaRPr sz="2250" dirty="0"/>
          </a:p>
        </p:txBody>
      </p:sp>
      <p:sp>
        <p:nvSpPr>
          <p:cNvPr id="3" name="TextBox 2">
            <a:extLst>
              <a:ext uri="{FF2B5EF4-FFF2-40B4-BE49-F238E27FC236}">
                <a16:creationId xmlns:a16="http://schemas.microsoft.com/office/drawing/2014/main" id="{DD6F3A9C-93C4-0A9D-04DF-440EFBBB6F74}"/>
              </a:ext>
            </a:extLst>
          </p:cNvPr>
          <p:cNvSpPr txBox="1"/>
          <p:nvPr/>
        </p:nvSpPr>
        <p:spPr>
          <a:xfrm>
            <a:off x="5198436" y="1200998"/>
            <a:ext cx="7138173" cy="13439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defTabSz="1828754" hangingPunct="0">
              <a:lnSpc>
                <a:spcPct val="90000"/>
              </a:lnSpc>
              <a:spcBef>
                <a:spcPts val="3375"/>
              </a:spcBef>
            </a:pPr>
            <a:r>
              <a:rPr lang="en-US" sz="6000" b="1" dirty="0">
                <a:solidFill>
                  <a:srgbClr val="D1972F"/>
                </a:solidFill>
                <a:latin typeface="Montserrat Thin" panose="020F0502020204030204" pitchFamily="2" charset="0"/>
                <a:sym typeface="Helvetica Neue"/>
              </a:rPr>
              <a:t>HANDSFree</a:t>
            </a:r>
            <a:r>
              <a:rPr lang="en-US" sz="6000" b="1" dirty="0">
                <a:solidFill>
                  <a:srgbClr val="D1972F"/>
                </a:solidFill>
                <a:latin typeface="Montserrat Thin" panose="020F0502020204030204" pitchFamily="2" charset="0"/>
              </a:rPr>
              <a:t>Nurse</a:t>
            </a:r>
            <a:r>
              <a:rPr lang="en-US" sz="1350" b="1" dirty="0">
                <a:solidFill>
                  <a:srgbClr val="D1972F"/>
                </a:solidFill>
                <a:latin typeface="Montserrat Thin" panose="020F0502020204030204" pitchFamily="2" charset="0"/>
              </a:rPr>
              <a:t> </a:t>
            </a:r>
            <a:endParaRPr lang="en-US" sz="3600" b="1" dirty="0">
              <a:solidFill>
                <a:srgbClr val="D1972F"/>
              </a:solidFill>
              <a:latin typeface="Montserrat Thin" panose="020F0502020204030204" pitchFamily="2" charset="0"/>
              <a:sym typeface="Helvetica Neue"/>
            </a:endParaRPr>
          </a:p>
        </p:txBody>
      </p:sp>
    </p:spTree>
    <p:extLst>
      <p:ext uri="{BB962C8B-B14F-4D97-AF65-F5344CB8AC3E}">
        <p14:creationId xmlns:p14="http://schemas.microsoft.com/office/powerpoint/2010/main" val="400726416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 name="Bottom Frame"/>
          <p:cNvGrpSpPr/>
          <p:nvPr/>
        </p:nvGrpSpPr>
        <p:grpSpPr>
          <a:xfrm>
            <a:off x="-3" y="9182100"/>
            <a:ext cx="18288001" cy="1104901"/>
            <a:chOff x="-1" y="-1250176"/>
            <a:chExt cx="24384000" cy="1473200"/>
          </a:xfrm>
        </p:grpSpPr>
        <p:sp>
          <p:nvSpPr>
            <p:cNvPr id="261" name="Bottom Gradient"/>
            <p:cNvSpPr/>
            <p:nvPr/>
          </p:nvSpPr>
          <p:spPr>
            <a:xfrm>
              <a:off x="-2" y="0"/>
              <a:ext cx="24384001" cy="223024"/>
            </a:xfrm>
            <a:prstGeom prst="rect">
              <a:avLst/>
            </a:prstGeom>
            <a:gradFill flip="none" rotWithShape="1">
              <a:gsLst>
                <a:gs pos="0">
                  <a:srgbClr val="EAB846"/>
                </a:gs>
                <a:gs pos="100000">
                  <a:srgbClr val="E77261"/>
                </a:gs>
              </a:gsLst>
              <a:lin ang="0" scaled="0"/>
            </a:gradFill>
            <a:ln w="12700" cap="flat">
              <a:noFill/>
              <a:miter lim="400000"/>
            </a:ln>
            <a:effectLst/>
          </p:spPr>
          <p:txBody>
            <a:bodyPr wrap="square" lIns="68579" tIns="68579" rIns="68579" bIns="68579" numCol="1" anchor="ctr">
              <a:noAutofit/>
            </a:bodyPr>
            <a:lstStyle/>
            <a:p>
              <a:pPr algn="ctr" defTabSz="1371600">
                <a:defRPr sz="3600">
                  <a:solidFill>
                    <a:srgbClr val="FFFFFF"/>
                  </a:solidFill>
                  <a:latin typeface="Corbel"/>
                  <a:ea typeface="Corbel"/>
                  <a:cs typeface="Corbel"/>
                  <a:sym typeface="Corbel"/>
                </a:defRPr>
              </a:pPr>
              <a:endParaRPr sz="2700"/>
            </a:p>
          </p:txBody>
        </p:sp>
        <p:pic>
          <p:nvPicPr>
            <p:cNvPr id="262" name="Moxie Icon Orange.svg" descr="Moxie Icon Orange.svg"/>
            <p:cNvPicPr>
              <a:picLocks noChangeAspect="1"/>
            </p:cNvPicPr>
            <p:nvPr/>
          </p:nvPicPr>
          <p:blipFill>
            <a:blip r:embed="rId3"/>
            <a:stretch>
              <a:fillRect/>
            </a:stretch>
          </p:blipFill>
          <p:spPr>
            <a:xfrm>
              <a:off x="22948901" y="-1250177"/>
              <a:ext cx="1103258" cy="1117403"/>
            </a:xfrm>
            <a:prstGeom prst="rect">
              <a:avLst/>
            </a:prstGeom>
            <a:ln w="12700" cap="flat">
              <a:noFill/>
              <a:miter lim="400000"/>
            </a:ln>
            <a:effectLst/>
          </p:spPr>
        </p:pic>
      </p:grpSp>
      <p:pic>
        <p:nvPicPr>
          <p:cNvPr id="265" name="Moxie Logo_2.png" descr="Moxie Logo_2.png"/>
          <p:cNvPicPr>
            <a:picLocks noChangeAspect="1"/>
          </p:cNvPicPr>
          <p:nvPr/>
        </p:nvPicPr>
        <p:blipFill>
          <a:blip r:embed="rId4"/>
          <a:stretch>
            <a:fillRect/>
          </a:stretch>
        </p:blipFill>
        <p:spPr>
          <a:xfrm>
            <a:off x="5706135" y="1906624"/>
            <a:ext cx="6875724" cy="1446806"/>
          </a:xfrm>
          <a:prstGeom prst="rect">
            <a:avLst/>
          </a:prstGeom>
          <a:ln w="12700">
            <a:miter lim="400000"/>
          </a:ln>
        </p:spPr>
      </p:pic>
      <p:sp>
        <p:nvSpPr>
          <p:cNvPr id="267" name="Introducing the ‘Siri’ for nurses"/>
          <p:cNvSpPr txBox="1"/>
          <p:nvPr/>
        </p:nvSpPr>
        <p:spPr>
          <a:xfrm>
            <a:off x="228600" y="65737"/>
            <a:ext cx="18288001" cy="1000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gn="ctr" defTabSz="457200">
              <a:lnSpc>
                <a:spcPct val="100000"/>
              </a:lnSpc>
              <a:spcBef>
                <a:spcPts val="0"/>
              </a:spcBef>
              <a:defRPr sz="8000" spc="0">
                <a:solidFill>
                  <a:srgbClr val="E9A447"/>
                </a:solidFill>
                <a:latin typeface="Rockwell Bold"/>
                <a:ea typeface="Rockwell Bold"/>
                <a:cs typeface="Rockwell Bold"/>
                <a:sym typeface="Rockwell Bold"/>
              </a:defRPr>
            </a:lvl1pPr>
          </a:lstStyle>
          <a:p>
            <a:endParaRPr sz="6000" dirty="0"/>
          </a:p>
        </p:txBody>
      </p:sp>
      <p:sp>
        <p:nvSpPr>
          <p:cNvPr id="268" name="Any device"/>
          <p:cNvSpPr txBox="1"/>
          <p:nvPr/>
        </p:nvSpPr>
        <p:spPr>
          <a:xfrm>
            <a:off x="4068499" y="7126387"/>
            <a:ext cx="9460628"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defTabSz="457200">
              <a:lnSpc>
                <a:spcPct val="100000"/>
              </a:lnSpc>
              <a:spcBef>
                <a:spcPts val="0"/>
              </a:spcBef>
              <a:defRPr sz="4000" spc="0">
                <a:latin typeface="Rockwell"/>
                <a:ea typeface="Rockwell"/>
                <a:cs typeface="Rockwell"/>
                <a:sym typeface="Rockwell"/>
              </a:defRPr>
            </a:lvl1pPr>
          </a:lstStyle>
          <a:p>
            <a:r>
              <a:rPr lang="en-US" sz="5400" dirty="0">
                <a:latin typeface="Aptos" panose="020B0004020202020204" pitchFamily="34" charset="0"/>
              </a:rPr>
              <a:t>Vendor agnostic  </a:t>
            </a:r>
          </a:p>
        </p:txBody>
      </p:sp>
      <p:pic>
        <p:nvPicPr>
          <p:cNvPr id="269" name="Moxie Icon Orange.svg" descr="Moxie Icon Orange.svg"/>
          <p:cNvPicPr>
            <a:picLocks noChangeAspect="1"/>
          </p:cNvPicPr>
          <p:nvPr/>
        </p:nvPicPr>
        <p:blipFill>
          <a:blip r:embed="rId3"/>
          <a:stretch>
            <a:fillRect/>
          </a:stretch>
        </p:blipFill>
        <p:spPr>
          <a:xfrm>
            <a:off x="2769091" y="3943885"/>
            <a:ext cx="827444" cy="838052"/>
          </a:xfrm>
          <a:prstGeom prst="rect">
            <a:avLst/>
          </a:prstGeom>
          <a:ln w="12700">
            <a:miter lim="400000"/>
          </a:ln>
        </p:spPr>
      </p:pic>
      <p:sp>
        <p:nvSpPr>
          <p:cNvPr id="271" name="Always close to the patient"/>
          <p:cNvSpPr txBox="1"/>
          <p:nvPr/>
        </p:nvSpPr>
        <p:spPr>
          <a:xfrm>
            <a:off x="4068338" y="6042238"/>
            <a:ext cx="11236558"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defTabSz="457200">
              <a:lnSpc>
                <a:spcPct val="100000"/>
              </a:lnSpc>
              <a:spcBef>
                <a:spcPts val="0"/>
              </a:spcBef>
              <a:defRPr sz="4000" spc="0">
                <a:latin typeface="Rockwell"/>
                <a:ea typeface="Rockwell"/>
                <a:cs typeface="Rockwell"/>
                <a:sym typeface="Rockwell"/>
              </a:defRPr>
            </a:lvl1pPr>
          </a:lstStyle>
          <a:p>
            <a:r>
              <a:rPr sz="5400" dirty="0">
                <a:latin typeface="Aptos" panose="020B0004020202020204" pitchFamily="34" charset="0"/>
              </a:rPr>
              <a:t>A</a:t>
            </a:r>
            <a:r>
              <a:rPr lang="en-US" sz="5400" dirty="0">
                <a:latin typeface="Aptos" panose="020B0004020202020204" pitchFamily="34" charset="0"/>
              </a:rPr>
              <a:t>rtificial intelligence enabled</a:t>
            </a:r>
            <a:endParaRPr sz="5400" dirty="0">
              <a:latin typeface="Aptos" panose="020B0004020202020204" pitchFamily="34" charset="0"/>
            </a:endParaRPr>
          </a:p>
        </p:txBody>
      </p:sp>
      <p:pic>
        <p:nvPicPr>
          <p:cNvPr id="272" name="Moxie Icon Orange.svg" descr="Moxie Icon Orange.svg"/>
          <p:cNvPicPr>
            <a:picLocks noChangeAspect="1"/>
          </p:cNvPicPr>
          <p:nvPr/>
        </p:nvPicPr>
        <p:blipFill>
          <a:blip r:embed="rId3"/>
          <a:stretch>
            <a:fillRect/>
          </a:stretch>
        </p:blipFill>
        <p:spPr>
          <a:xfrm>
            <a:off x="2769091" y="6038710"/>
            <a:ext cx="827444" cy="838052"/>
          </a:xfrm>
          <a:prstGeom prst="rect">
            <a:avLst/>
          </a:prstGeom>
          <a:ln w="12700">
            <a:miter lim="400000"/>
          </a:ln>
        </p:spPr>
      </p:pic>
      <p:pic>
        <p:nvPicPr>
          <p:cNvPr id="273" name="Moxie Icon Orange.svg" descr="Moxie Icon Orange.svg"/>
          <p:cNvPicPr>
            <a:picLocks noChangeAspect="1"/>
          </p:cNvPicPr>
          <p:nvPr/>
        </p:nvPicPr>
        <p:blipFill>
          <a:blip r:embed="rId3"/>
          <a:stretch>
            <a:fillRect/>
          </a:stretch>
        </p:blipFill>
        <p:spPr>
          <a:xfrm>
            <a:off x="2769091" y="7103890"/>
            <a:ext cx="827444" cy="838052"/>
          </a:xfrm>
          <a:prstGeom prst="rect">
            <a:avLst/>
          </a:prstGeom>
          <a:ln w="12700">
            <a:miter lim="400000"/>
          </a:ln>
        </p:spPr>
      </p:pic>
      <p:pic>
        <p:nvPicPr>
          <p:cNvPr id="5" name="Picture 4">
            <a:extLst>
              <a:ext uri="{FF2B5EF4-FFF2-40B4-BE49-F238E27FC236}">
                <a16:creationId xmlns:a16="http://schemas.microsoft.com/office/drawing/2014/main" id="{EDE26A75-6079-19BC-4D30-FDA7FFDCA2B1}"/>
              </a:ext>
            </a:extLst>
          </p:cNvPr>
          <p:cNvPicPr>
            <a:picLocks noChangeAspect="1"/>
          </p:cNvPicPr>
          <p:nvPr/>
        </p:nvPicPr>
        <p:blipFill>
          <a:blip r:embed="rId5"/>
          <a:stretch>
            <a:fillRect/>
          </a:stretch>
        </p:blipFill>
        <p:spPr>
          <a:xfrm>
            <a:off x="2769092" y="5041088"/>
            <a:ext cx="827604" cy="841321"/>
          </a:xfrm>
          <a:prstGeom prst="rect">
            <a:avLst/>
          </a:prstGeom>
        </p:spPr>
      </p:pic>
      <p:sp>
        <p:nvSpPr>
          <p:cNvPr id="7" name="TextBox 6">
            <a:extLst>
              <a:ext uri="{FF2B5EF4-FFF2-40B4-BE49-F238E27FC236}">
                <a16:creationId xmlns:a16="http://schemas.microsoft.com/office/drawing/2014/main" id="{5176E550-D135-12F5-2F1E-B0787F6F8443}"/>
              </a:ext>
            </a:extLst>
          </p:cNvPr>
          <p:cNvSpPr txBox="1"/>
          <p:nvPr/>
        </p:nvSpPr>
        <p:spPr>
          <a:xfrm>
            <a:off x="4068338" y="5090820"/>
            <a:ext cx="13043048" cy="8248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defTabSz="1828754" hangingPunct="0">
              <a:lnSpc>
                <a:spcPct val="90000"/>
              </a:lnSpc>
            </a:pPr>
            <a:r>
              <a:rPr lang="en-US" sz="5400" dirty="0">
                <a:latin typeface="Aptos" panose="020B0004020202020204" pitchFamily="34" charset="0"/>
              </a:rPr>
              <a:t>Voice-to-text 2-way EHR documentation</a:t>
            </a:r>
            <a:endParaRPr lang="en-US" sz="5400" dirty="0">
              <a:solidFill>
                <a:srgbClr val="000000"/>
              </a:solidFill>
              <a:latin typeface="Aptos" panose="020B0004020202020204" pitchFamily="34" charset="0"/>
              <a:sym typeface="Helvetica Neue"/>
            </a:endParaRPr>
          </a:p>
        </p:txBody>
      </p:sp>
      <p:pic>
        <p:nvPicPr>
          <p:cNvPr id="2" name="Moxie Icon Orange.svg" descr="Moxie Icon Orange.svg">
            <a:extLst>
              <a:ext uri="{FF2B5EF4-FFF2-40B4-BE49-F238E27FC236}">
                <a16:creationId xmlns:a16="http://schemas.microsoft.com/office/drawing/2014/main" id="{CA3CF8EB-CC9E-22FC-DFAD-B9109D6BBA71}"/>
              </a:ext>
            </a:extLst>
          </p:cNvPr>
          <p:cNvPicPr>
            <a:picLocks noChangeAspect="1"/>
          </p:cNvPicPr>
          <p:nvPr/>
        </p:nvPicPr>
        <p:blipFill>
          <a:blip r:embed="rId3"/>
          <a:stretch>
            <a:fillRect/>
          </a:stretch>
        </p:blipFill>
        <p:spPr>
          <a:xfrm>
            <a:off x="2744845" y="8138631"/>
            <a:ext cx="827444" cy="838052"/>
          </a:xfrm>
          <a:prstGeom prst="rect">
            <a:avLst/>
          </a:prstGeom>
          <a:ln w="12700">
            <a:miter lim="400000"/>
          </a:ln>
        </p:spPr>
      </p:pic>
      <p:sp>
        <p:nvSpPr>
          <p:cNvPr id="4" name="Any device">
            <a:extLst>
              <a:ext uri="{FF2B5EF4-FFF2-40B4-BE49-F238E27FC236}">
                <a16:creationId xmlns:a16="http://schemas.microsoft.com/office/drawing/2014/main" id="{F46E86F0-6328-4C07-E2C1-24013E93FB63}"/>
              </a:ext>
            </a:extLst>
          </p:cNvPr>
          <p:cNvSpPr txBox="1"/>
          <p:nvPr/>
        </p:nvSpPr>
        <p:spPr>
          <a:xfrm>
            <a:off x="4068337" y="3950941"/>
            <a:ext cx="10935476"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defTabSz="457200">
              <a:lnSpc>
                <a:spcPct val="100000"/>
              </a:lnSpc>
              <a:spcBef>
                <a:spcPts val="0"/>
              </a:spcBef>
              <a:defRPr sz="4000" spc="0">
                <a:latin typeface="Rockwell"/>
                <a:ea typeface="Rockwell"/>
                <a:cs typeface="Rockwell"/>
                <a:sym typeface="Rockwell"/>
              </a:defRPr>
            </a:lvl1pPr>
          </a:lstStyle>
          <a:p>
            <a:r>
              <a:rPr lang="en-US" sz="5400" dirty="0">
                <a:latin typeface="Aptos" panose="020B0004020202020204" pitchFamily="34" charset="0"/>
              </a:rPr>
              <a:t>Bypasses outdated technology  </a:t>
            </a:r>
          </a:p>
        </p:txBody>
      </p:sp>
      <p:sp>
        <p:nvSpPr>
          <p:cNvPr id="8" name="TextBox 7">
            <a:extLst>
              <a:ext uri="{FF2B5EF4-FFF2-40B4-BE49-F238E27FC236}">
                <a16:creationId xmlns:a16="http://schemas.microsoft.com/office/drawing/2014/main" id="{C6150BF4-6A58-B5E9-17D8-F177E42212CF}"/>
              </a:ext>
            </a:extLst>
          </p:cNvPr>
          <p:cNvSpPr txBox="1"/>
          <p:nvPr/>
        </p:nvSpPr>
        <p:spPr>
          <a:xfrm>
            <a:off x="1997507" y="692985"/>
            <a:ext cx="14750184"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7200" b="1" dirty="0">
                <a:solidFill>
                  <a:srgbClr val="D1972F"/>
                </a:solidFill>
                <a:latin typeface="Rockwell Bold" panose="02060803030505020403" pitchFamily="18" charset="0"/>
              </a:rPr>
              <a:t>Introducing the “Siri” for nurses</a:t>
            </a:r>
          </a:p>
        </p:txBody>
      </p:sp>
      <p:sp>
        <p:nvSpPr>
          <p:cNvPr id="3" name="Any device">
            <a:extLst>
              <a:ext uri="{FF2B5EF4-FFF2-40B4-BE49-F238E27FC236}">
                <a16:creationId xmlns:a16="http://schemas.microsoft.com/office/drawing/2014/main" id="{BBA9B2A7-0CE5-5EAE-1AA1-F54422AA5C59}"/>
              </a:ext>
            </a:extLst>
          </p:cNvPr>
          <p:cNvSpPr txBox="1"/>
          <p:nvPr/>
        </p:nvSpPr>
        <p:spPr>
          <a:xfrm>
            <a:off x="4068499" y="8093714"/>
            <a:ext cx="11520914"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lvl1pPr defTabSz="457200">
              <a:lnSpc>
                <a:spcPct val="100000"/>
              </a:lnSpc>
              <a:spcBef>
                <a:spcPts val="0"/>
              </a:spcBef>
              <a:defRPr sz="4000" spc="0">
                <a:latin typeface="Rockwell"/>
                <a:ea typeface="Rockwell"/>
                <a:cs typeface="Rockwell"/>
                <a:sym typeface="Rockwell"/>
              </a:defRPr>
            </a:lvl1pPr>
          </a:lstStyle>
          <a:p>
            <a:r>
              <a:rPr lang="en-US" sz="5400" dirty="0">
                <a:latin typeface="Aptos" panose="020B0004020202020204" pitchFamily="34" charset="0"/>
              </a:rPr>
              <a:t>Anytime, anywhere, HANDS FREE </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FCE7E-2299-6B17-F518-B3024431A159}"/>
            </a:ext>
          </a:extLst>
        </p:cNvPr>
        <p:cNvGrpSpPr/>
        <p:nvPr/>
      </p:nvGrpSpPr>
      <p:grpSpPr>
        <a:xfrm>
          <a:off x="0" y="0"/>
          <a:ext cx="0" cy="0"/>
          <a:chOff x="0" y="0"/>
          <a:chExt cx="0" cy="0"/>
        </a:xfrm>
      </p:grpSpPr>
      <p:grpSp>
        <p:nvGrpSpPr>
          <p:cNvPr id="263" name="Bottom Frame">
            <a:extLst>
              <a:ext uri="{FF2B5EF4-FFF2-40B4-BE49-F238E27FC236}">
                <a16:creationId xmlns:a16="http://schemas.microsoft.com/office/drawing/2014/main" id="{3B6B104E-6ADA-CE4C-E9A6-BE6A831FF758}"/>
              </a:ext>
            </a:extLst>
          </p:cNvPr>
          <p:cNvGrpSpPr/>
          <p:nvPr/>
        </p:nvGrpSpPr>
        <p:grpSpPr>
          <a:xfrm>
            <a:off x="-3" y="9182102"/>
            <a:ext cx="18288002" cy="1104902"/>
            <a:chOff x="-1" y="-1250176"/>
            <a:chExt cx="24384000" cy="1473200"/>
          </a:xfrm>
        </p:grpSpPr>
        <p:sp>
          <p:nvSpPr>
            <p:cNvPr id="261" name="Bottom Gradient">
              <a:extLst>
                <a:ext uri="{FF2B5EF4-FFF2-40B4-BE49-F238E27FC236}">
                  <a16:creationId xmlns:a16="http://schemas.microsoft.com/office/drawing/2014/main" id="{F09F0320-5EEF-6FFD-00F3-888E544FFC40}"/>
                </a:ext>
              </a:extLst>
            </p:cNvPr>
            <p:cNvSpPr/>
            <p:nvPr/>
          </p:nvSpPr>
          <p:spPr>
            <a:xfrm>
              <a:off x="-2" y="0"/>
              <a:ext cx="24384001" cy="223024"/>
            </a:xfrm>
            <a:prstGeom prst="rect">
              <a:avLst/>
            </a:prstGeom>
            <a:gradFill flip="none" rotWithShape="1">
              <a:gsLst>
                <a:gs pos="0">
                  <a:srgbClr val="EAB846"/>
                </a:gs>
                <a:gs pos="100000">
                  <a:srgbClr val="E77261"/>
                </a:gs>
              </a:gsLst>
              <a:lin ang="0" scaled="0"/>
            </a:gradFill>
            <a:ln w="12700" cap="flat">
              <a:noFill/>
              <a:miter lim="400000"/>
            </a:ln>
            <a:effectLst/>
          </p:spPr>
          <p:txBody>
            <a:bodyPr wrap="square" lIns="68580" tIns="68580" rIns="68580" bIns="68580" numCol="1" anchor="ctr">
              <a:noAutofit/>
            </a:bodyPr>
            <a:lstStyle/>
            <a:p>
              <a:pPr algn="ctr">
                <a:defRPr sz="3600">
                  <a:solidFill>
                    <a:srgbClr val="FFFFFF"/>
                  </a:solidFill>
                  <a:latin typeface="Corbel"/>
                  <a:ea typeface="Corbel"/>
                  <a:cs typeface="Corbel"/>
                  <a:sym typeface="Corbel"/>
                </a:defRPr>
              </a:pPr>
              <a:endParaRPr sz="5400"/>
            </a:p>
          </p:txBody>
        </p:sp>
        <p:pic>
          <p:nvPicPr>
            <p:cNvPr id="262" name="Moxie Icon Orange.svg" descr="Moxie Icon Orange.svg">
              <a:extLst>
                <a:ext uri="{FF2B5EF4-FFF2-40B4-BE49-F238E27FC236}">
                  <a16:creationId xmlns:a16="http://schemas.microsoft.com/office/drawing/2014/main" id="{1225C375-C4AC-F19E-2DDF-BCB714535195}"/>
                </a:ext>
              </a:extLst>
            </p:cNvPr>
            <p:cNvPicPr>
              <a:picLocks noChangeAspect="1"/>
            </p:cNvPicPr>
            <p:nvPr/>
          </p:nvPicPr>
          <p:blipFill>
            <a:blip r:embed="rId3"/>
            <a:stretch>
              <a:fillRect/>
            </a:stretch>
          </p:blipFill>
          <p:spPr>
            <a:xfrm>
              <a:off x="22948901" y="-1250177"/>
              <a:ext cx="1103258" cy="1117403"/>
            </a:xfrm>
            <a:prstGeom prst="rect">
              <a:avLst/>
            </a:prstGeom>
            <a:ln w="12700" cap="flat">
              <a:noFill/>
              <a:miter lim="400000"/>
            </a:ln>
            <a:effectLst/>
          </p:spPr>
        </p:pic>
      </p:grpSp>
      <p:pic>
        <p:nvPicPr>
          <p:cNvPr id="6" name="Moxie Logo_2.png" descr="Moxie Logo_2.png">
            <a:extLst>
              <a:ext uri="{FF2B5EF4-FFF2-40B4-BE49-F238E27FC236}">
                <a16:creationId xmlns:a16="http://schemas.microsoft.com/office/drawing/2014/main" id="{358C49EF-ADF1-560F-AFAD-999765832279}"/>
              </a:ext>
            </a:extLst>
          </p:cNvPr>
          <p:cNvPicPr>
            <a:picLocks noChangeAspect="1"/>
          </p:cNvPicPr>
          <p:nvPr/>
        </p:nvPicPr>
        <p:blipFill>
          <a:blip r:embed="rId4"/>
          <a:stretch>
            <a:fillRect/>
          </a:stretch>
        </p:blipFill>
        <p:spPr>
          <a:xfrm>
            <a:off x="6981942" y="423364"/>
            <a:ext cx="4720767" cy="974606"/>
          </a:xfrm>
          <a:prstGeom prst="rect">
            <a:avLst/>
          </a:prstGeom>
          <a:ln w="12700">
            <a:miter lim="400000"/>
          </a:ln>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2A4506A-8B81-C6B2-42A5-46998531974B}"/>
                  </a:ext>
                </a:extLst>
              </p14:cNvPr>
              <p14:cNvContentPartPr/>
              <p14:nvPr/>
            </p14:nvContentPartPr>
            <p14:xfrm>
              <a:off x="10237976" y="812739"/>
              <a:ext cx="270" cy="270"/>
            </p14:xfrm>
          </p:contentPart>
        </mc:Choice>
        <mc:Fallback xmlns="">
          <p:pic>
            <p:nvPicPr>
              <p:cNvPr id="3" name="Ink 2">
                <a:extLst>
                  <a:ext uri="{FF2B5EF4-FFF2-40B4-BE49-F238E27FC236}">
                    <a16:creationId xmlns:a16="http://schemas.microsoft.com/office/drawing/2014/main" id="{C2A4506A-8B81-C6B2-42A5-46998531974B}"/>
                  </a:ext>
                </a:extLst>
              </p:cNvPr>
              <p:cNvPicPr/>
              <p:nvPr/>
            </p:nvPicPr>
            <p:blipFill>
              <a:blip r:embed="rId6"/>
              <a:stretch>
                <a:fillRect/>
              </a:stretch>
            </p:blipFill>
            <p:spPr>
              <a:xfrm>
                <a:off x="10233386" y="808149"/>
                <a:ext cx="9450" cy="945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55886258-87E4-1A77-BC1F-5BAFBB640E86}"/>
                  </a:ext>
                </a:extLst>
              </p14:cNvPr>
              <p14:cNvContentPartPr/>
              <p14:nvPr/>
            </p14:nvContentPartPr>
            <p14:xfrm>
              <a:off x="9708236" y="1067349"/>
              <a:ext cx="270" cy="270"/>
            </p14:xfrm>
          </p:contentPart>
        </mc:Choice>
        <mc:Fallback xmlns="">
          <p:pic>
            <p:nvPicPr>
              <p:cNvPr id="5" name="Ink 4">
                <a:extLst>
                  <a:ext uri="{FF2B5EF4-FFF2-40B4-BE49-F238E27FC236}">
                    <a16:creationId xmlns:a16="http://schemas.microsoft.com/office/drawing/2014/main" id="{55886258-87E4-1A77-BC1F-5BAFBB640E86}"/>
                  </a:ext>
                </a:extLst>
              </p:cNvPr>
              <p:cNvPicPr/>
              <p:nvPr/>
            </p:nvPicPr>
            <p:blipFill>
              <a:blip r:embed="rId6"/>
              <a:stretch>
                <a:fillRect/>
              </a:stretch>
            </p:blipFill>
            <p:spPr>
              <a:xfrm>
                <a:off x="9703646" y="1062759"/>
                <a:ext cx="9450" cy="9450"/>
              </a:xfrm>
              <a:prstGeom prst="rect">
                <a:avLst/>
              </a:prstGeom>
            </p:spPr>
          </p:pic>
        </mc:Fallback>
      </mc:AlternateContent>
      <p:sp>
        <p:nvSpPr>
          <p:cNvPr id="29" name="TextBox 28">
            <a:extLst>
              <a:ext uri="{FF2B5EF4-FFF2-40B4-BE49-F238E27FC236}">
                <a16:creationId xmlns:a16="http://schemas.microsoft.com/office/drawing/2014/main" id="{93D93048-A374-92C2-6CC9-0CB15ADEFEE2}"/>
              </a:ext>
            </a:extLst>
          </p:cNvPr>
          <p:cNvSpPr txBox="1"/>
          <p:nvPr/>
        </p:nvSpPr>
        <p:spPr>
          <a:xfrm>
            <a:off x="4885947" y="376145"/>
            <a:ext cx="2048253" cy="1107996"/>
          </a:xfrm>
          <a:prstGeom prst="rect">
            <a:avLst/>
          </a:prstGeom>
          <a:noFill/>
        </p:spPr>
        <p:txBody>
          <a:bodyPr wrap="none" rtlCol="0">
            <a:spAutoFit/>
          </a:bodyPr>
          <a:lstStyle/>
          <a:p>
            <a:r>
              <a:rPr lang="en-US" sz="6600" b="1" dirty="0">
                <a:solidFill>
                  <a:srgbClr val="E7B947"/>
                </a:solidFill>
              </a:rPr>
              <a:t>HOW</a:t>
            </a:r>
          </a:p>
        </p:txBody>
      </p:sp>
      <p:sp>
        <p:nvSpPr>
          <p:cNvPr id="30" name="TextBox 29">
            <a:extLst>
              <a:ext uri="{FF2B5EF4-FFF2-40B4-BE49-F238E27FC236}">
                <a16:creationId xmlns:a16="http://schemas.microsoft.com/office/drawing/2014/main" id="{F7B3BBF6-492B-30D6-6C38-777E62A9A019}"/>
              </a:ext>
            </a:extLst>
          </p:cNvPr>
          <p:cNvSpPr txBox="1"/>
          <p:nvPr/>
        </p:nvSpPr>
        <p:spPr>
          <a:xfrm>
            <a:off x="11658600" y="369611"/>
            <a:ext cx="2412776" cy="1107996"/>
          </a:xfrm>
          <a:prstGeom prst="rect">
            <a:avLst/>
          </a:prstGeom>
          <a:noFill/>
        </p:spPr>
        <p:txBody>
          <a:bodyPr wrap="none" rtlCol="0">
            <a:spAutoFit/>
          </a:bodyPr>
          <a:lstStyle/>
          <a:p>
            <a:r>
              <a:rPr lang="en-US" sz="6600" b="1" dirty="0">
                <a:solidFill>
                  <a:srgbClr val="F86959"/>
                </a:solidFill>
              </a:rPr>
              <a:t>Works</a:t>
            </a:r>
          </a:p>
        </p:txBody>
      </p:sp>
      <p:sp>
        <p:nvSpPr>
          <p:cNvPr id="2" name="Right Arrow 1">
            <a:extLst>
              <a:ext uri="{FF2B5EF4-FFF2-40B4-BE49-F238E27FC236}">
                <a16:creationId xmlns:a16="http://schemas.microsoft.com/office/drawing/2014/main" id="{7665F001-D31B-4C0B-8C60-CB163DC06A9F}"/>
              </a:ext>
            </a:extLst>
          </p:cNvPr>
          <p:cNvSpPr/>
          <p:nvPr/>
        </p:nvSpPr>
        <p:spPr>
          <a:xfrm>
            <a:off x="5928694" y="4648882"/>
            <a:ext cx="861110" cy="886510"/>
          </a:xfrm>
          <a:prstGeom prst="rightArrow">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619125"/>
            <a:endParaRPr lang="en-US" sz="2400">
              <a:solidFill>
                <a:srgbClr val="FFFFFF"/>
              </a:solidFill>
              <a:latin typeface="Helvetica Neue Medium"/>
              <a:ea typeface="Helvetica Neue Medium"/>
              <a:cs typeface="Helvetica Neue Medium"/>
              <a:sym typeface="Helvetica Neue Medium"/>
            </a:endParaRPr>
          </a:p>
        </p:txBody>
      </p:sp>
      <p:grpSp>
        <p:nvGrpSpPr>
          <p:cNvPr id="13" name="Group 12">
            <a:extLst>
              <a:ext uri="{FF2B5EF4-FFF2-40B4-BE49-F238E27FC236}">
                <a16:creationId xmlns:a16="http://schemas.microsoft.com/office/drawing/2014/main" id="{47EBED3D-A611-1E48-C9EE-02665AE5F9D8}"/>
              </a:ext>
            </a:extLst>
          </p:cNvPr>
          <p:cNvGrpSpPr/>
          <p:nvPr/>
        </p:nvGrpSpPr>
        <p:grpSpPr>
          <a:xfrm>
            <a:off x="743535" y="1983360"/>
            <a:ext cx="4942929" cy="6966012"/>
            <a:chOff x="5022232" y="1265676"/>
            <a:chExt cx="3295286" cy="4644008"/>
          </a:xfrm>
        </p:grpSpPr>
        <p:pic>
          <p:nvPicPr>
            <p:cNvPr id="9" name="Picture 8" descr="A screenshot of a computer&#10;&#10;AI-generated content may be incorrect.">
              <a:extLst>
                <a:ext uri="{FF2B5EF4-FFF2-40B4-BE49-F238E27FC236}">
                  <a16:creationId xmlns:a16="http://schemas.microsoft.com/office/drawing/2014/main" id="{979D5DE6-0245-A9F6-1004-1727CE42EF6A}"/>
                </a:ext>
              </a:extLst>
            </p:cNvPr>
            <p:cNvPicPr>
              <a:picLocks noChangeAspect="1"/>
            </p:cNvPicPr>
            <p:nvPr/>
          </p:nvPicPr>
          <p:blipFill>
            <a:blip r:embed="rId8">
              <a:extLst>
                <a:ext uri="{28A0092B-C50C-407E-A947-70E740481C1C}">
                  <a14:useLocalDpi xmlns:a14="http://schemas.microsoft.com/office/drawing/2010/main" val="0"/>
                </a:ext>
              </a:extLst>
            </a:blip>
            <a:srcRect l="5490" t="15896" r="68445" b="22988"/>
            <a:stretch>
              <a:fillRect/>
            </a:stretch>
          </p:blipFill>
          <p:spPr>
            <a:xfrm>
              <a:off x="5022232" y="1265676"/>
              <a:ext cx="3295286" cy="4644008"/>
            </a:xfrm>
            <a:prstGeom prst="rect">
              <a:avLst/>
            </a:prstGeom>
            <a:ln w="9525">
              <a:solidFill>
                <a:schemeClr val="tx1"/>
              </a:solidFill>
            </a:ln>
          </p:spPr>
        </p:pic>
        <p:pic>
          <p:nvPicPr>
            <p:cNvPr id="10" name="Graphic 9" descr="Radio microphone with solid fill">
              <a:extLst>
                <a:ext uri="{FF2B5EF4-FFF2-40B4-BE49-F238E27FC236}">
                  <a16:creationId xmlns:a16="http://schemas.microsoft.com/office/drawing/2014/main" id="{81D1F227-EC42-A5FA-C92A-32BCA7426AB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61204" y="1459817"/>
              <a:ext cx="151189" cy="161548"/>
            </a:xfrm>
            <a:prstGeom prst="rect">
              <a:avLst/>
            </a:prstGeom>
          </p:spPr>
        </p:pic>
        <p:pic>
          <p:nvPicPr>
            <p:cNvPr id="11" name="Graphic 10" descr="Head with gears with solid fill">
              <a:extLst>
                <a:ext uri="{FF2B5EF4-FFF2-40B4-BE49-F238E27FC236}">
                  <a16:creationId xmlns:a16="http://schemas.microsoft.com/office/drawing/2014/main" id="{9EA41B36-5B81-9B4F-20F1-16A29ADD8B1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66399" y="2659837"/>
              <a:ext cx="193415" cy="206667"/>
            </a:xfrm>
            <a:prstGeom prst="rect">
              <a:avLst/>
            </a:prstGeom>
          </p:spPr>
        </p:pic>
      </p:grpSp>
      <p:grpSp>
        <p:nvGrpSpPr>
          <p:cNvPr id="31" name="Group 30">
            <a:extLst>
              <a:ext uri="{FF2B5EF4-FFF2-40B4-BE49-F238E27FC236}">
                <a16:creationId xmlns:a16="http://schemas.microsoft.com/office/drawing/2014/main" id="{6602AE45-470E-F073-8AEE-1914B8BEC26D}"/>
              </a:ext>
            </a:extLst>
          </p:cNvPr>
          <p:cNvGrpSpPr/>
          <p:nvPr/>
        </p:nvGrpSpPr>
        <p:grpSpPr>
          <a:xfrm>
            <a:off x="711321" y="1983360"/>
            <a:ext cx="5190450" cy="7006029"/>
            <a:chOff x="362745" y="1402653"/>
            <a:chExt cx="3460300" cy="4670686"/>
          </a:xfrm>
        </p:grpSpPr>
        <p:pic>
          <p:nvPicPr>
            <p:cNvPr id="8" name="Picture 7">
              <a:extLst>
                <a:ext uri="{FF2B5EF4-FFF2-40B4-BE49-F238E27FC236}">
                  <a16:creationId xmlns:a16="http://schemas.microsoft.com/office/drawing/2014/main" id="{F4BFAF92-A4DC-25CA-05EF-2CC91FF96E42}"/>
                </a:ext>
              </a:extLst>
            </p:cNvPr>
            <p:cNvPicPr>
              <a:picLocks noChangeAspect="1"/>
            </p:cNvPicPr>
            <p:nvPr/>
          </p:nvPicPr>
          <p:blipFill>
            <a:blip r:embed="rId13">
              <a:extLst>
                <a:ext uri="{28A0092B-C50C-407E-A947-70E740481C1C}">
                  <a14:useLocalDpi xmlns:a14="http://schemas.microsoft.com/office/drawing/2010/main" val="0"/>
                </a:ext>
              </a:extLst>
            </a:blip>
            <a:srcRect l="1645" r="2703" b="1191"/>
            <a:stretch/>
          </p:blipFill>
          <p:spPr>
            <a:xfrm>
              <a:off x="362745" y="1402653"/>
              <a:ext cx="3460300" cy="4670686"/>
            </a:xfrm>
            <a:prstGeom prst="rect">
              <a:avLst/>
            </a:prstGeom>
            <a:ln>
              <a:solidFill>
                <a:schemeClr val="tx1"/>
              </a:solidFill>
            </a:ln>
          </p:spPr>
        </p:pic>
        <p:pic>
          <p:nvPicPr>
            <p:cNvPr id="12" name="Graphic 11" descr="Radio microphone with solid fill">
              <a:extLst>
                <a:ext uri="{FF2B5EF4-FFF2-40B4-BE49-F238E27FC236}">
                  <a16:creationId xmlns:a16="http://schemas.microsoft.com/office/drawing/2014/main" id="{24FD2947-AB47-12B5-B0B4-0BD8E8ABF4F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35507" y="1602700"/>
              <a:ext cx="153052" cy="153052"/>
            </a:xfrm>
            <a:prstGeom prst="rect">
              <a:avLst/>
            </a:prstGeom>
          </p:spPr>
        </p:pic>
        <p:pic>
          <p:nvPicPr>
            <p:cNvPr id="23" name="Graphic 22" descr="Head with gears with solid fill">
              <a:extLst>
                <a:ext uri="{FF2B5EF4-FFF2-40B4-BE49-F238E27FC236}">
                  <a16:creationId xmlns:a16="http://schemas.microsoft.com/office/drawing/2014/main" id="{8B957D5B-9394-E4EC-1E7E-3A4FAB24015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35507" y="2870262"/>
              <a:ext cx="195798" cy="195798"/>
            </a:xfrm>
            <a:prstGeom prst="rect">
              <a:avLst/>
            </a:prstGeom>
          </p:spPr>
        </p:pic>
      </p:grpSp>
      <p:grpSp>
        <p:nvGrpSpPr>
          <p:cNvPr id="25" name="Group 24">
            <a:extLst>
              <a:ext uri="{FF2B5EF4-FFF2-40B4-BE49-F238E27FC236}">
                <a16:creationId xmlns:a16="http://schemas.microsoft.com/office/drawing/2014/main" id="{D9E42B8A-EB27-AA4B-92B8-6EA3EBA63926}"/>
              </a:ext>
            </a:extLst>
          </p:cNvPr>
          <p:cNvGrpSpPr/>
          <p:nvPr/>
        </p:nvGrpSpPr>
        <p:grpSpPr>
          <a:xfrm>
            <a:off x="6930735" y="2097881"/>
            <a:ext cx="5103306" cy="6871500"/>
            <a:chOff x="4693934" y="1340405"/>
            <a:chExt cx="3402204" cy="4581000"/>
          </a:xfrm>
        </p:grpSpPr>
        <p:pic>
          <p:nvPicPr>
            <p:cNvPr id="4" name="Picture 3" descr="A screenshot of a computer&#10;&#10;AI-generated content may be incorrect.">
              <a:extLst>
                <a:ext uri="{FF2B5EF4-FFF2-40B4-BE49-F238E27FC236}">
                  <a16:creationId xmlns:a16="http://schemas.microsoft.com/office/drawing/2014/main" id="{78E347D8-C9F3-E48C-64B3-974324BD5A03}"/>
                </a:ext>
              </a:extLst>
            </p:cNvPr>
            <p:cNvPicPr>
              <a:picLocks noChangeAspect="1"/>
            </p:cNvPicPr>
            <p:nvPr/>
          </p:nvPicPr>
          <p:blipFill>
            <a:blip r:embed="rId8">
              <a:extLst>
                <a:ext uri="{28A0092B-C50C-407E-A947-70E740481C1C}">
                  <a14:useLocalDpi xmlns:a14="http://schemas.microsoft.com/office/drawing/2010/main" val="0"/>
                </a:ext>
              </a:extLst>
            </a:blip>
            <a:srcRect l="37462" t="16140" r="37211" b="23233"/>
            <a:stretch>
              <a:fillRect/>
            </a:stretch>
          </p:blipFill>
          <p:spPr>
            <a:xfrm>
              <a:off x="4693934" y="1340405"/>
              <a:ext cx="3402204" cy="4581000"/>
            </a:xfrm>
            <a:prstGeom prst="rect">
              <a:avLst/>
            </a:prstGeom>
            <a:ln w="9525">
              <a:solidFill>
                <a:schemeClr val="tx1"/>
              </a:solidFill>
            </a:ln>
          </p:spPr>
        </p:pic>
        <p:pic>
          <p:nvPicPr>
            <p:cNvPr id="18" name="Graphic 17" descr="Radio microphone with solid fill">
              <a:extLst>
                <a:ext uri="{FF2B5EF4-FFF2-40B4-BE49-F238E27FC236}">
                  <a16:creationId xmlns:a16="http://schemas.microsoft.com/office/drawing/2014/main" id="{9D545877-A7B3-0F8B-4419-9A55E7A0EE5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793961" y="1520629"/>
              <a:ext cx="153052" cy="153052"/>
            </a:xfrm>
            <a:prstGeom prst="rect">
              <a:avLst/>
            </a:prstGeom>
          </p:spPr>
        </p:pic>
        <p:pic>
          <p:nvPicPr>
            <p:cNvPr id="20" name="Graphic 19" descr="Head with gears with solid fill">
              <a:extLst>
                <a:ext uri="{FF2B5EF4-FFF2-40B4-BE49-F238E27FC236}">
                  <a16:creationId xmlns:a16="http://schemas.microsoft.com/office/drawing/2014/main" id="{7513FFDE-9DEC-982F-3138-4BE8CFCFE79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807711" y="2721835"/>
              <a:ext cx="195798" cy="195798"/>
            </a:xfrm>
            <a:prstGeom prst="rect">
              <a:avLst/>
            </a:prstGeom>
          </p:spPr>
        </p:pic>
      </p:grpSp>
      <p:sp>
        <p:nvSpPr>
          <p:cNvPr id="21" name="Right Arrow 20">
            <a:extLst>
              <a:ext uri="{FF2B5EF4-FFF2-40B4-BE49-F238E27FC236}">
                <a16:creationId xmlns:a16="http://schemas.microsoft.com/office/drawing/2014/main" id="{7E516F5C-B3CC-4F4D-623F-653D8FA446F6}"/>
              </a:ext>
            </a:extLst>
          </p:cNvPr>
          <p:cNvSpPr/>
          <p:nvPr/>
        </p:nvSpPr>
        <p:spPr>
          <a:xfrm>
            <a:off x="12115235" y="4700247"/>
            <a:ext cx="861110" cy="886510"/>
          </a:xfrm>
          <a:prstGeom prst="rightArrow">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619125"/>
            <a:endParaRPr lang="en-US" sz="2400">
              <a:solidFill>
                <a:srgbClr val="FFFFFF"/>
              </a:solidFill>
              <a:latin typeface="Helvetica Neue Medium"/>
              <a:ea typeface="Helvetica Neue Medium"/>
              <a:cs typeface="Helvetica Neue Medium"/>
              <a:sym typeface="Helvetica Neue Medium"/>
            </a:endParaRPr>
          </a:p>
        </p:txBody>
      </p:sp>
      <p:grpSp>
        <p:nvGrpSpPr>
          <p:cNvPr id="14" name="Group 13">
            <a:extLst>
              <a:ext uri="{FF2B5EF4-FFF2-40B4-BE49-F238E27FC236}">
                <a16:creationId xmlns:a16="http://schemas.microsoft.com/office/drawing/2014/main" id="{EFD74B02-E5E1-5299-5D13-7D5FF83315B2}"/>
              </a:ext>
            </a:extLst>
          </p:cNvPr>
          <p:cNvGrpSpPr/>
          <p:nvPr/>
        </p:nvGrpSpPr>
        <p:grpSpPr>
          <a:xfrm>
            <a:off x="6932282" y="2078862"/>
            <a:ext cx="5097005" cy="6921573"/>
            <a:chOff x="4558329" y="1418885"/>
            <a:chExt cx="3398003" cy="4614382"/>
          </a:xfrm>
        </p:grpSpPr>
        <p:pic>
          <p:nvPicPr>
            <p:cNvPr id="15" name="Picture 14" descr="A screenshot of a computer screen&#10;&#10;AI-generated content may be incorrect.">
              <a:extLst>
                <a:ext uri="{FF2B5EF4-FFF2-40B4-BE49-F238E27FC236}">
                  <a16:creationId xmlns:a16="http://schemas.microsoft.com/office/drawing/2014/main" id="{5FDDAB97-0F57-E65A-1E40-EAB269058C0B}"/>
                </a:ext>
              </a:extLst>
            </p:cNvPr>
            <p:cNvPicPr>
              <a:picLocks noChangeAspect="1"/>
            </p:cNvPicPr>
            <p:nvPr/>
          </p:nvPicPr>
          <p:blipFill>
            <a:blip r:embed="rId18">
              <a:extLst>
                <a:ext uri="{28A0092B-C50C-407E-A947-70E740481C1C}">
                  <a14:useLocalDpi xmlns:a14="http://schemas.microsoft.com/office/drawing/2010/main" val="0"/>
                </a:ext>
              </a:extLst>
            </a:blip>
            <a:srcRect l="1770" r="1690" b="1205"/>
            <a:stretch/>
          </p:blipFill>
          <p:spPr>
            <a:xfrm>
              <a:off x="4558329" y="1418885"/>
              <a:ext cx="3398003" cy="4614382"/>
            </a:xfrm>
            <a:prstGeom prst="rect">
              <a:avLst/>
            </a:prstGeom>
            <a:ln>
              <a:solidFill>
                <a:schemeClr val="tx1"/>
              </a:solidFill>
            </a:ln>
          </p:spPr>
        </p:pic>
        <p:pic>
          <p:nvPicPr>
            <p:cNvPr id="16" name="Graphic 15" descr="Radio microphone with solid fill">
              <a:extLst>
                <a:ext uri="{FF2B5EF4-FFF2-40B4-BE49-F238E27FC236}">
                  <a16:creationId xmlns:a16="http://schemas.microsoft.com/office/drawing/2014/main" id="{8DE72469-5636-BF3E-757F-9B1E62603A8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690052" y="1609027"/>
              <a:ext cx="153052" cy="153052"/>
            </a:xfrm>
            <a:prstGeom prst="rect">
              <a:avLst/>
            </a:prstGeom>
          </p:spPr>
        </p:pic>
        <p:pic>
          <p:nvPicPr>
            <p:cNvPr id="17" name="Graphic 16" descr="Head with gears with solid fill">
              <a:extLst>
                <a:ext uri="{FF2B5EF4-FFF2-40B4-BE49-F238E27FC236}">
                  <a16:creationId xmlns:a16="http://schemas.microsoft.com/office/drawing/2014/main" id="{57B365B8-B70B-B4A7-F4CF-5DDDA1DDD8C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668679" y="2880969"/>
              <a:ext cx="195798" cy="195798"/>
            </a:xfrm>
            <a:prstGeom prst="rect">
              <a:avLst/>
            </a:prstGeom>
          </p:spPr>
        </p:pic>
      </p:grpSp>
      <p:grpSp>
        <p:nvGrpSpPr>
          <p:cNvPr id="39" name="Group 38">
            <a:extLst>
              <a:ext uri="{FF2B5EF4-FFF2-40B4-BE49-F238E27FC236}">
                <a16:creationId xmlns:a16="http://schemas.microsoft.com/office/drawing/2014/main" id="{A098A48B-EBE9-6629-E47B-6E6561A6DAE7}"/>
              </a:ext>
            </a:extLst>
          </p:cNvPr>
          <p:cNvGrpSpPr/>
          <p:nvPr/>
        </p:nvGrpSpPr>
        <p:grpSpPr>
          <a:xfrm>
            <a:off x="13015095" y="2121408"/>
            <a:ext cx="5028414" cy="6827964"/>
            <a:chOff x="8676730" y="1414272"/>
            <a:chExt cx="3352276" cy="4551976"/>
          </a:xfrm>
        </p:grpSpPr>
        <p:pic>
          <p:nvPicPr>
            <p:cNvPr id="28" name="Picture 27" descr="A screenshot of a computer&#10;&#10;AI-generated content may be incorrect.">
              <a:extLst>
                <a:ext uri="{FF2B5EF4-FFF2-40B4-BE49-F238E27FC236}">
                  <a16:creationId xmlns:a16="http://schemas.microsoft.com/office/drawing/2014/main" id="{5890B407-537E-2660-933C-F0D7B1C636EB}"/>
                </a:ext>
              </a:extLst>
            </p:cNvPr>
            <p:cNvPicPr>
              <a:picLocks noChangeAspect="1"/>
            </p:cNvPicPr>
            <p:nvPr/>
          </p:nvPicPr>
          <p:blipFill>
            <a:blip r:embed="rId8">
              <a:extLst>
                <a:ext uri="{28A0092B-C50C-407E-A947-70E740481C1C}">
                  <a14:useLocalDpi xmlns:a14="http://schemas.microsoft.com/office/drawing/2010/main" val="0"/>
                </a:ext>
              </a:extLst>
            </a:blip>
            <a:srcRect l="68329" t="15760" r="6367" b="23152"/>
            <a:stretch>
              <a:fillRect/>
            </a:stretch>
          </p:blipFill>
          <p:spPr>
            <a:xfrm>
              <a:off x="8676730" y="1414272"/>
              <a:ext cx="3352276" cy="4551976"/>
            </a:xfrm>
            <a:prstGeom prst="rect">
              <a:avLst/>
            </a:prstGeom>
            <a:ln w="9525">
              <a:solidFill>
                <a:schemeClr val="tx1"/>
              </a:solidFill>
            </a:ln>
          </p:spPr>
        </p:pic>
        <p:pic>
          <p:nvPicPr>
            <p:cNvPr id="32" name="Graphic 31" descr="Radio microphone with solid fill">
              <a:extLst>
                <a:ext uri="{FF2B5EF4-FFF2-40B4-BE49-F238E27FC236}">
                  <a16:creationId xmlns:a16="http://schemas.microsoft.com/office/drawing/2014/main" id="{606DEB0C-7F82-8DF8-B70F-EBEA9B2F1C3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752382" y="1585474"/>
              <a:ext cx="153052" cy="153052"/>
            </a:xfrm>
            <a:prstGeom prst="rect">
              <a:avLst/>
            </a:prstGeom>
          </p:spPr>
        </p:pic>
        <p:pic>
          <p:nvPicPr>
            <p:cNvPr id="33" name="Graphic 32" descr="Head with gears with solid fill">
              <a:extLst>
                <a:ext uri="{FF2B5EF4-FFF2-40B4-BE49-F238E27FC236}">
                  <a16:creationId xmlns:a16="http://schemas.microsoft.com/office/drawing/2014/main" id="{DD7D4FA8-D757-31A7-EC22-753084D886D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779686" y="2776510"/>
              <a:ext cx="195798" cy="195798"/>
            </a:xfrm>
            <a:prstGeom prst="rect">
              <a:avLst/>
            </a:prstGeom>
          </p:spPr>
        </p:pic>
      </p:grpSp>
      <p:grpSp>
        <p:nvGrpSpPr>
          <p:cNvPr id="35" name="Group 34">
            <a:extLst>
              <a:ext uri="{FF2B5EF4-FFF2-40B4-BE49-F238E27FC236}">
                <a16:creationId xmlns:a16="http://schemas.microsoft.com/office/drawing/2014/main" id="{24BEC8E4-FF7C-6CE4-0BC0-45C609C7EB43}"/>
              </a:ext>
            </a:extLst>
          </p:cNvPr>
          <p:cNvGrpSpPr/>
          <p:nvPr/>
        </p:nvGrpSpPr>
        <p:grpSpPr>
          <a:xfrm>
            <a:off x="12984499" y="2054991"/>
            <a:ext cx="5054621" cy="6892002"/>
            <a:chOff x="8656332" y="1394663"/>
            <a:chExt cx="3369747" cy="4594668"/>
          </a:xfrm>
        </p:grpSpPr>
        <p:pic>
          <p:nvPicPr>
            <p:cNvPr id="36" name="Picture 35">
              <a:extLst>
                <a:ext uri="{FF2B5EF4-FFF2-40B4-BE49-F238E27FC236}">
                  <a16:creationId xmlns:a16="http://schemas.microsoft.com/office/drawing/2014/main" id="{8AAE80C9-1B04-2522-7B04-93DC0AE644F0}"/>
                </a:ext>
              </a:extLst>
            </p:cNvPr>
            <p:cNvPicPr>
              <a:picLocks noChangeAspect="1"/>
            </p:cNvPicPr>
            <p:nvPr/>
          </p:nvPicPr>
          <p:blipFill>
            <a:blip r:embed="rId19">
              <a:extLst>
                <a:ext uri="{28A0092B-C50C-407E-A947-70E740481C1C}">
                  <a14:useLocalDpi xmlns:a14="http://schemas.microsoft.com/office/drawing/2010/main" val="0"/>
                </a:ext>
              </a:extLst>
            </a:blip>
            <a:srcRect l="821" r="1166" b="1211"/>
            <a:stretch/>
          </p:blipFill>
          <p:spPr>
            <a:xfrm>
              <a:off x="8656332" y="1394663"/>
              <a:ext cx="3369747" cy="4594668"/>
            </a:xfrm>
            <a:prstGeom prst="rect">
              <a:avLst/>
            </a:prstGeom>
            <a:ln>
              <a:solidFill>
                <a:schemeClr val="tx1"/>
              </a:solidFill>
            </a:ln>
          </p:spPr>
        </p:pic>
        <p:pic>
          <p:nvPicPr>
            <p:cNvPr id="37" name="Graphic 36" descr="Radio microphone with solid fill">
              <a:extLst>
                <a:ext uri="{FF2B5EF4-FFF2-40B4-BE49-F238E27FC236}">
                  <a16:creationId xmlns:a16="http://schemas.microsoft.com/office/drawing/2014/main" id="{0F61D20A-93DD-E422-512F-403F4D0CD1A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770929" y="1561894"/>
              <a:ext cx="153052" cy="153052"/>
            </a:xfrm>
            <a:prstGeom prst="rect">
              <a:avLst/>
            </a:prstGeom>
          </p:spPr>
        </p:pic>
        <p:pic>
          <p:nvPicPr>
            <p:cNvPr id="38" name="Graphic 37" descr="Head with gears with solid fill">
              <a:extLst>
                <a:ext uri="{FF2B5EF4-FFF2-40B4-BE49-F238E27FC236}">
                  <a16:creationId xmlns:a16="http://schemas.microsoft.com/office/drawing/2014/main" id="{65F6993C-10B4-E6A4-6C89-F35D2E82F8B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770929" y="2795039"/>
              <a:ext cx="150445" cy="150445"/>
            </a:xfrm>
            <a:prstGeom prst="rect">
              <a:avLst/>
            </a:prstGeom>
          </p:spPr>
        </p:pic>
      </p:grpSp>
    </p:spTree>
    <p:extLst>
      <p:ext uri="{BB962C8B-B14F-4D97-AF65-F5344CB8AC3E}">
        <p14:creationId xmlns:p14="http://schemas.microsoft.com/office/powerpoint/2010/main" val="9583289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9A447"/>
        </a:solidFill>
        <a:effectLst/>
      </p:bgPr>
    </p:bg>
    <p:spTree>
      <p:nvGrpSpPr>
        <p:cNvPr id="1" name="">
          <a:extLst>
            <a:ext uri="{FF2B5EF4-FFF2-40B4-BE49-F238E27FC236}">
              <a16:creationId xmlns:a16="http://schemas.microsoft.com/office/drawing/2014/main" id="{5A4626A5-63E6-A5E2-12AF-FCEED0AEC656}"/>
            </a:ext>
          </a:extLst>
        </p:cNvPr>
        <p:cNvGrpSpPr/>
        <p:nvPr/>
      </p:nvGrpSpPr>
      <p:grpSpPr>
        <a:xfrm>
          <a:off x="0" y="0"/>
          <a:ext cx="0" cy="0"/>
          <a:chOff x="0" y="0"/>
          <a:chExt cx="0" cy="0"/>
        </a:xfrm>
      </p:grpSpPr>
      <p:grpSp>
        <p:nvGrpSpPr>
          <p:cNvPr id="296" name="Bottom Frame">
            <a:extLst>
              <a:ext uri="{FF2B5EF4-FFF2-40B4-BE49-F238E27FC236}">
                <a16:creationId xmlns:a16="http://schemas.microsoft.com/office/drawing/2014/main" id="{7ADC1714-B472-5FD8-4CF7-559472523704}"/>
              </a:ext>
            </a:extLst>
          </p:cNvPr>
          <p:cNvGrpSpPr/>
          <p:nvPr/>
        </p:nvGrpSpPr>
        <p:grpSpPr>
          <a:xfrm>
            <a:off x="-3" y="9182100"/>
            <a:ext cx="18288001" cy="1104901"/>
            <a:chOff x="-1" y="-1250176"/>
            <a:chExt cx="24384000" cy="1473200"/>
          </a:xfrm>
        </p:grpSpPr>
        <p:sp>
          <p:nvSpPr>
            <p:cNvPr id="294" name="Bottom Gradient">
              <a:extLst>
                <a:ext uri="{FF2B5EF4-FFF2-40B4-BE49-F238E27FC236}">
                  <a16:creationId xmlns:a16="http://schemas.microsoft.com/office/drawing/2014/main" id="{87538395-3157-D892-3369-1973C5CE68F4}"/>
                </a:ext>
              </a:extLst>
            </p:cNvPr>
            <p:cNvSpPr/>
            <p:nvPr/>
          </p:nvSpPr>
          <p:spPr>
            <a:xfrm>
              <a:off x="-2" y="0"/>
              <a:ext cx="24384001" cy="223024"/>
            </a:xfrm>
            <a:prstGeom prst="rect">
              <a:avLst/>
            </a:prstGeom>
            <a:gradFill flip="none" rotWithShape="1">
              <a:gsLst>
                <a:gs pos="0">
                  <a:srgbClr val="EAB846"/>
                </a:gs>
                <a:gs pos="100000">
                  <a:srgbClr val="E77261"/>
                </a:gs>
              </a:gsLst>
              <a:lin ang="0" scaled="0"/>
            </a:gradFill>
            <a:ln w="12700" cap="flat">
              <a:noFill/>
              <a:miter lim="400000"/>
            </a:ln>
            <a:effectLst/>
          </p:spPr>
          <p:txBody>
            <a:bodyPr wrap="square" lIns="68579" tIns="68579" rIns="68579" bIns="68579" numCol="1" anchor="ctr">
              <a:noAutofit/>
            </a:bodyPr>
            <a:lstStyle/>
            <a:p>
              <a:pPr algn="ctr" defTabSz="1371600" hangingPunct="0">
                <a:defRPr sz="3600">
                  <a:solidFill>
                    <a:srgbClr val="FFFFFF"/>
                  </a:solidFill>
                  <a:latin typeface="Corbel"/>
                  <a:ea typeface="Corbel"/>
                  <a:cs typeface="Corbel"/>
                  <a:sym typeface="Corbel"/>
                </a:defRPr>
              </a:pPr>
              <a:endParaRPr sz="2700" kern="0">
                <a:solidFill>
                  <a:srgbClr val="FFFFFF"/>
                </a:solidFill>
                <a:latin typeface="Corbel"/>
                <a:sym typeface="Corbel"/>
              </a:endParaRPr>
            </a:p>
          </p:txBody>
        </p:sp>
        <p:pic>
          <p:nvPicPr>
            <p:cNvPr id="295" name="Moxie Icon White.png" descr="Moxie Icon White.png">
              <a:extLst>
                <a:ext uri="{FF2B5EF4-FFF2-40B4-BE49-F238E27FC236}">
                  <a16:creationId xmlns:a16="http://schemas.microsoft.com/office/drawing/2014/main" id="{D1C3730A-B8E6-9A9F-DD4B-857A201FF333}"/>
                </a:ext>
              </a:extLst>
            </p:cNvPr>
            <p:cNvPicPr>
              <a:picLocks noChangeAspect="1"/>
            </p:cNvPicPr>
            <p:nvPr/>
          </p:nvPicPr>
          <p:blipFill>
            <a:blip r:embed="rId3"/>
            <a:srcRect l="94" r="94"/>
            <a:stretch>
              <a:fillRect/>
            </a:stretch>
          </p:blipFill>
          <p:spPr>
            <a:xfrm>
              <a:off x="22948901" y="-1250177"/>
              <a:ext cx="1103258" cy="1117403"/>
            </a:xfrm>
            <a:prstGeom prst="rect">
              <a:avLst/>
            </a:prstGeom>
            <a:ln w="12700" cap="flat">
              <a:noFill/>
              <a:miter lim="400000"/>
            </a:ln>
            <a:effectLst/>
          </p:spPr>
        </p:pic>
      </p:grpSp>
      <p:grpSp>
        <p:nvGrpSpPr>
          <p:cNvPr id="301" name="Gail">
            <a:extLst>
              <a:ext uri="{FF2B5EF4-FFF2-40B4-BE49-F238E27FC236}">
                <a16:creationId xmlns:a16="http://schemas.microsoft.com/office/drawing/2014/main" id="{418F31E8-C24B-F4D0-56C6-7161F3B96FEC}"/>
              </a:ext>
            </a:extLst>
          </p:cNvPr>
          <p:cNvGrpSpPr/>
          <p:nvPr/>
        </p:nvGrpSpPr>
        <p:grpSpPr>
          <a:xfrm>
            <a:off x="1219515" y="1814709"/>
            <a:ext cx="4000501" cy="3731541"/>
            <a:chOff x="0" y="0"/>
            <a:chExt cx="5333999" cy="4975386"/>
          </a:xfrm>
        </p:grpSpPr>
        <p:grpSp>
          <p:nvGrpSpPr>
            <p:cNvPr id="299" name="Group">
              <a:extLst>
                <a:ext uri="{FF2B5EF4-FFF2-40B4-BE49-F238E27FC236}">
                  <a16:creationId xmlns:a16="http://schemas.microsoft.com/office/drawing/2014/main" id="{3CCEFD09-CC41-4694-46EC-211F9976AB1E}"/>
                </a:ext>
              </a:extLst>
            </p:cNvPr>
            <p:cNvGrpSpPr/>
            <p:nvPr/>
          </p:nvGrpSpPr>
          <p:grpSpPr>
            <a:xfrm>
              <a:off x="0" y="0"/>
              <a:ext cx="3783587" cy="3783587"/>
              <a:chOff x="0" y="0"/>
              <a:chExt cx="3783586" cy="3783586"/>
            </a:xfrm>
          </p:grpSpPr>
          <p:sp>
            <p:nvSpPr>
              <p:cNvPr id="297" name="Quote Bubble">
                <a:extLst>
                  <a:ext uri="{FF2B5EF4-FFF2-40B4-BE49-F238E27FC236}">
                    <a16:creationId xmlns:a16="http://schemas.microsoft.com/office/drawing/2014/main" id="{7DDFA916-C513-B994-7E5F-FE606608F30B}"/>
                  </a:ext>
                </a:extLst>
              </p:cNvPr>
              <p:cNvSpPr/>
              <p:nvPr/>
            </p:nvSpPr>
            <p:spPr>
              <a:xfrm rot="21240278">
                <a:off x="170382" y="170382"/>
                <a:ext cx="3442823" cy="3442823"/>
              </a:xfrm>
              <a:prstGeom prst="wedgeEllipseCallout">
                <a:avLst>
                  <a:gd name="adj1" fmla="val -43275"/>
                  <a:gd name="adj2" fmla="val 54299"/>
                </a:avLst>
              </a:prstGeom>
              <a:noFill/>
              <a:ln w="76200" cap="flat">
                <a:solidFill>
                  <a:srgbClr val="FFFFFF"/>
                </a:solidFill>
                <a:prstDash val="solid"/>
                <a:miter lim="400000"/>
              </a:ln>
              <a:effectLst/>
            </p:spPr>
            <p:txBody>
              <a:bodyPr wrap="square" lIns="38100" tIns="38100" rIns="38100" bIns="38100" numCol="1" anchor="ctr">
                <a:noAutofit/>
              </a:bodyPr>
              <a:lstStyle/>
              <a:p>
                <a:pPr algn="ctr" defTabSz="619125" hangingPunct="0">
                  <a:defRPr sz="3200">
                    <a:solidFill>
                      <a:srgbClr val="FFFFFF"/>
                    </a:solidFill>
                    <a:latin typeface="Helvetica Neue Medium"/>
                    <a:ea typeface="Helvetica Neue Medium"/>
                    <a:cs typeface="Helvetica Neue Medium"/>
                    <a:sym typeface="Helvetica Neue Medium"/>
                  </a:defRPr>
                </a:pPr>
                <a:endParaRPr sz="2400" kern="0">
                  <a:solidFill>
                    <a:srgbClr val="FFFFFF"/>
                  </a:solidFill>
                  <a:latin typeface="Helvetica Neue Medium"/>
                  <a:ea typeface="Helvetica Neue Medium"/>
                  <a:cs typeface="Helvetica Neue Medium"/>
                  <a:sym typeface="Helvetica Neue Medium"/>
                </a:endParaRPr>
              </a:p>
            </p:txBody>
          </p:sp>
          <p:pic>
            <p:nvPicPr>
              <p:cNvPr id="298" name="Moxie_Gail.jpeg" descr="Moxie_Gail.jpeg">
                <a:extLst>
                  <a:ext uri="{FF2B5EF4-FFF2-40B4-BE49-F238E27FC236}">
                    <a16:creationId xmlns:a16="http://schemas.microsoft.com/office/drawing/2014/main" id="{AEC81630-FBCF-80DC-4E96-A3A2100C74C4}"/>
                  </a:ext>
                </a:extLst>
              </p:cNvPr>
              <p:cNvPicPr>
                <a:picLocks noChangeAspect="1"/>
              </p:cNvPicPr>
              <p:nvPr/>
            </p:nvPicPr>
            <p:blipFill>
              <a:blip r:embed="rId4"/>
              <a:srcRect r="5" b="5"/>
              <a:stretch>
                <a:fillRect/>
              </a:stretch>
            </p:blipFill>
            <p:spPr>
              <a:xfrm>
                <a:off x="363502" y="360881"/>
                <a:ext cx="3056732" cy="30567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2" y="1054"/>
                      <a:pt x="3163" y="3163"/>
                    </a:cubicBezTo>
                    <a:cubicBezTo>
                      <a:pt x="1054" y="5272"/>
                      <a:pt x="0" y="8036"/>
                      <a:pt x="0" y="10800"/>
                    </a:cubicBezTo>
                    <a:cubicBezTo>
                      <a:pt x="0" y="13564"/>
                      <a:pt x="1054" y="16328"/>
                      <a:pt x="3163" y="18437"/>
                    </a:cubicBezTo>
                    <a:cubicBezTo>
                      <a:pt x="5272" y="20546"/>
                      <a:pt x="8036" y="21600"/>
                      <a:pt x="10800" y="21600"/>
                    </a:cubicBezTo>
                    <a:cubicBezTo>
                      <a:pt x="13564" y="21600"/>
                      <a:pt x="16328" y="20546"/>
                      <a:pt x="18437" y="18437"/>
                    </a:cubicBezTo>
                    <a:cubicBezTo>
                      <a:pt x="20546" y="16328"/>
                      <a:pt x="21600" y="13564"/>
                      <a:pt x="21600" y="10800"/>
                    </a:cubicBezTo>
                    <a:cubicBezTo>
                      <a:pt x="21600" y="8036"/>
                      <a:pt x="20546" y="5272"/>
                      <a:pt x="18437" y="3163"/>
                    </a:cubicBezTo>
                    <a:cubicBezTo>
                      <a:pt x="16328" y="1054"/>
                      <a:pt x="13564" y="0"/>
                      <a:pt x="10800" y="0"/>
                    </a:cubicBezTo>
                    <a:close/>
                  </a:path>
                </a:pathLst>
              </a:custGeom>
              <a:ln w="12700" cap="flat">
                <a:noFill/>
                <a:miter lim="400000"/>
              </a:ln>
              <a:effectLst/>
            </p:spPr>
          </p:pic>
        </p:grpSp>
        <p:sp>
          <p:nvSpPr>
            <p:cNvPr id="300" name="Gail Keenan, PhD, RN…">
              <a:extLst>
                <a:ext uri="{FF2B5EF4-FFF2-40B4-BE49-F238E27FC236}">
                  <a16:creationId xmlns:a16="http://schemas.microsoft.com/office/drawing/2014/main" id="{EA025CAD-40EC-239A-10AE-F9F8F341A6D1}"/>
                </a:ext>
              </a:extLst>
            </p:cNvPr>
            <p:cNvSpPr txBox="1"/>
            <p:nvPr/>
          </p:nvSpPr>
          <p:spPr>
            <a:xfrm>
              <a:off x="416554" y="4292583"/>
              <a:ext cx="4917447" cy="6828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p>
              <a:pPr defTabSz="342900" hangingPunct="0">
                <a:defRPr sz="3000" spc="0">
                  <a:solidFill>
                    <a:srgbClr val="FFFFFF"/>
                  </a:solidFill>
                  <a:latin typeface="Rockwell"/>
                  <a:ea typeface="Rockwell"/>
                  <a:cs typeface="Rockwell"/>
                  <a:sym typeface="Rockwell"/>
                </a:defRPr>
              </a:pPr>
              <a:r>
                <a:rPr sz="2250" kern="0">
                  <a:solidFill>
                    <a:srgbClr val="FFFFFF"/>
                  </a:solidFill>
                  <a:latin typeface="Rockwell"/>
                  <a:sym typeface="Rockwell"/>
                </a:rPr>
                <a:t>Gail Keenan, PhD, RN</a:t>
              </a:r>
            </a:p>
            <a:p>
              <a:pPr defTabSz="342900" hangingPunct="0">
                <a:defRPr sz="2500" spc="0">
                  <a:solidFill>
                    <a:srgbClr val="FFFFFF"/>
                  </a:solidFill>
                  <a:latin typeface="Rockwell"/>
                  <a:ea typeface="Rockwell"/>
                  <a:cs typeface="Rockwell"/>
                  <a:sym typeface="Rockwell"/>
                </a:defRPr>
              </a:pPr>
              <a:r>
                <a:rPr sz="1875" kern="0">
                  <a:solidFill>
                    <a:srgbClr val="FFFFFF"/>
                  </a:solidFill>
                  <a:latin typeface="Rockwell"/>
                  <a:sym typeface="Rockwell"/>
                </a:rPr>
                <a:t>Founder and CEO</a:t>
              </a:r>
            </a:p>
          </p:txBody>
        </p:sp>
      </p:grpSp>
      <p:grpSp>
        <p:nvGrpSpPr>
          <p:cNvPr id="306" name="Ashfaq">
            <a:extLst>
              <a:ext uri="{FF2B5EF4-FFF2-40B4-BE49-F238E27FC236}">
                <a16:creationId xmlns:a16="http://schemas.microsoft.com/office/drawing/2014/main" id="{73ECC87F-B02A-F1B5-6CF6-12398F55B6F3}"/>
              </a:ext>
            </a:extLst>
          </p:cNvPr>
          <p:cNvGrpSpPr/>
          <p:nvPr/>
        </p:nvGrpSpPr>
        <p:grpSpPr>
          <a:xfrm>
            <a:off x="5418728" y="1814709"/>
            <a:ext cx="4000500" cy="3731541"/>
            <a:chOff x="0" y="0"/>
            <a:chExt cx="5333999" cy="4975387"/>
          </a:xfrm>
        </p:grpSpPr>
        <p:grpSp>
          <p:nvGrpSpPr>
            <p:cNvPr id="304" name="Group">
              <a:extLst>
                <a:ext uri="{FF2B5EF4-FFF2-40B4-BE49-F238E27FC236}">
                  <a16:creationId xmlns:a16="http://schemas.microsoft.com/office/drawing/2014/main" id="{1A4B6D43-5062-5465-0914-7DDC7E6AAEEC}"/>
                </a:ext>
              </a:extLst>
            </p:cNvPr>
            <p:cNvGrpSpPr/>
            <p:nvPr/>
          </p:nvGrpSpPr>
          <p:grpSpPr>
            <a:xfrm>
              <a:off x="0" y="0"/>
              <a:ext cx="3783587" cy="3783587"/>
              <a:chOff x="0" y="0"/>
              <a:chExt cx="3783586" cy="3783586"/>
            </a:xfrm>
          </p:grpSpPr>
          <p:sp>
            <p:nvSpPr>
              <p:cNvPr id="302" name="Quote Bubble">
                <a:extLst>
                  <a:ext uri="{FF2B5EF4-FFF2-40B4-BE49-F238E27FC236}">
                    <a16:creationId xmlns:a16="http://schemas.microsoft.com/office/drawing/2014/main" id="{1059A8DC-01EA-6B63-D25B-272411EA46E3}"/>
                  </a:ext>
                </a:extLst>
              </p:cNvPr>
              <p:cNvSpPr/>
              <p:nvPr/>
            </p:nvSpPr>
            <p:spPr>
              <a:xfrm rot="21240278">
                <a:off x="170382" y="170382"/>
                <a:ext cx="3442823" cy="3442823"/>
              </a:xfrm>
              <a:prstGeom prst="wedgeEllipseCallout">
                <a:avLst>
                  <a:gd name="adj1" fmla="val -43275"/>
                  <a:gd name="adj2" fmla="val 54299"/>
                </a:avLst>
              </a:prstGeom>
              <a:noFill/>
              <a:ln w="76200" cap="flat">
                <a:solidFill>
                  <a:srgbClr val="FFFFFF"/>
                </a:solidFill>
                <a:prstDash val="solid"/>
                <a:miter lim="400000"/>
              </a:ln>
              <a:effectLst/>
            </p:spPr>
            <p:txBody>
              <a:bodyPr wrap="square" lIns="38100" tIns="38100" rIns="38100" bIns="38100" numCol="1" anchor="ctr">
                <a:noAutofit/>
              </a:bodyPr>
              <a:lstStyle/>
              <a:p>
                <a:pPr algn="ctr" defTabSz="619125" hangingPunct="0">
                  <a:defRPr sz="3200">
                    <a:solidFill>
                      <a:srgbClr val="FFFFFF"/>
                    </a:solidFill>
                    <a:latin typeface="Helvetica Neue Medium"/>
                    <a:ea typeface="Helvetica Neue Medium"/>
                    <a:cs typeface="Helvetica Neue Medium"/>
                    <a:sym typeface="Helvetica Neue Medium"/>
                  </a:defRPr>
                </a:pPr>
                <a:endParaRPr sz="2400" kern="0">
                  <a:solidFill>
                    <a:srgbClr val="FFFFFF"/>
                  </a:solidFill>
                  <a:latin typeface="Helvetica Neue Medium"/>
                  <a:ea typeface="Helvetica Neue Medium"/>
                  <a:cs typeface="Helvetica Neue Medium"/>
                  <a:sym typeface="Helvetica Neue Medium"/>
                </a:endParaRPr>
              </a:p>
            </p:txBody>
          </p:sp>
          <p:pic>
            <p:nvPicPr>
              <p:cNvPr id="303" name="Moxie_Ashfaq.jpeg" descr="Moxie_Ashfaq.jpeg">
                <a:extLst>
                  <a:ext uri="{FF2B5EF4-FFF2-40B4-BE49-F238E27FC236}">
                    <a16:creationId xmlns:a16="http://schemas.microsoft.com/office/drawing/2014/main" id="{D4B246F5-34AF-A2BC-572F-32B41B18B78C}"/>
                  </a:ext>
                </a:extLst>
              </p:cNvPr>
              <p:cNvPicPr>
                <a:picLocks noChangeAspect="1"/>
              </p:cNvPicPr>
              <p:nvPr/>
            </p:nvPicPr>
            <p:blipFill>
              <a:blip r:embed="rId5"/>
              <a:srcRect l="13351" t="2656" r="13355" b="24049"/>
              <a:stretch>
                <a:fillRect/>
              </a:stretch>
            </p:blipFill>
            <p:spPr>
              <a:xfrm>
                <a:off x="363506" y="360881"/>
                <a:ext cx="3056725" cy="305672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7" y="0"/>
                      <a:pt x="9839" y="0"/>
                    </a:cubicBezTo>
                    <a:close/>
                  </a:path>
                </a:pathLst>
              </a:custGeom>
              <a:ln w="12700" cap="flat">
                <a:noFill/>
                <a:miter lim="400000"/>
              </a:ln>
              <a:effectLst/>
            </p:spPr>
          </p:pic>
        </p:grpSp>
        <p:sp>
          <p:nvSpPr>
            <p:cNvPr id="305" name="Ashfaq Khokhar, PhD…">
              <a:extLst>
                <a:ext uri="{FF2B5EF4-FFF2-40B4-BE49-F238E27FC236}">
                  <a16:creationId xmlns:a16="http://schemas.microsoft.com/office/drawing/2014/main" id="{B15E2C83-2D50-F45D-1427-DC496C53D0AC}"/>
                </a:ext>
              </a:extLst>
            </p:cNvPr>
            <p:cNvSpPr txBox="1"/>
            <p:nvPr/>
          </p:nvSpPr>
          <p:spPr>
            <a:xfrm>
              <a:off x="416554" y="4292583"/>
              <a:ext cx="4917447" cy="6828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p>
              <a:pPr defTabSz="342900" hangingPunct="0">
                <a:defRPr sz="3000" spc="0">
                  <a:solidFill>
                    <a:srgbClr val="FFFFFF"/>
                  </a:solidFill>
                  <a:latin typeface="Rockwell"/>
                  <a:ea typeface="Rockwell"/>
                  <a:cs typeface="Rockwell"/>
                  <a:sym typeface="Rockwell"/>
                </a:defRPr>
              </a:pPr>
              <a:r>
                <a:rPr sz="2250" kern="0">
                  <a:solidFill>
                    <a:srgbClr val="FFFFFF"/>
                  </a:solidFill>
                  <a:latin typeface="Rockwell"/>
                  <a:sym typeface="Rockwell"/>
                </a:rPr>
                <a:t>Ashfaq Khokhar, PhD</a:t>
              </a:r>
            </a:p>
            <a:p>
              <a:pPr defTabSz="342900" hangingPunct="0">
                <a:defRPr sz="2500" spc="0">
                  <a:solidFill>
                    <a:srgbClr val="FFFFFF"/>
                  </a:solidFill>
                  <a:latin typeface="Rockwell"/>
                  <a:ea typeface="Rockwell"/>
                  <a:cs typeface="Rockwell"/>
                  <a:sym typeface="Rockwell"/>
                </a:defRPr>
              </a:pPr>
              <a:r>
                <a:rPr sz="1875" kern="0">
                  <a:solidFill>
                    <a:srgbClr val="FFFFFF"/>
                  </a:solidFill>
                  <a:latin typeface="Rockwell"/>
                  <a:sym typeface="Rockwell"/>
                </a:rPr>
                <a:t>CTO</a:t>
              </a:r>
            </a:p>
          </p:txBody>
        </p:sp>
      </p:grpSp>
      <p:sp>
        <p:nvSpPr>
          <p:cNvPr id="307" name="Created by nurses">
            <a:extLst>
              <a:ext uri="{FF2B5EF4-FFF2-40B4-BE49-F238E27FC236}">
                <a16:creationId xmlns:a16="http://schemas.microsoft.com/office/drawing/2014/main" id="{C402053C-32D3-1135-F911-B4BB5DFD7BB3}"/>
              </a:ext>
            </a:extLst>
          </p:cNvPr>
          <p:cNvSpPr txBox="1"/>
          <p:nvPr/>
        </p:nvSpPr>
        <p:spPr>
          <a:xfrm>
            <a:off x="-1" y="395139"/>
            <a:ext cx="18288001" cy="1000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ctr" defTabSz="457200">
              <a:lnSpc>
                <a:spcPct val="100000"/>
              </a:lnSpc>
              <a:spcBef>
                <a:spcPts val="0"/>
              </a:spcBef>
              <a:defRPr sz="8000" spc="0">
                <a:solidFill>
                  <a:srgbClr val="FFFFFF"/>
                </a:solidFill>
                <a:latin typeface="Rockwell Bold"/>
                <a:ea typeface="Rockwell Bold"/>
                <a:cs typeface="Rockwell Bold"/>
                <a:sym typeface="Rockwell Bold"/>
              </a:defRPr>
            </a:lvl1pPr>
          </a:lstStyle>
          <a:p>
            <a:pPr defTabSz="342900" hangingPunct="0"/>
            <a:r>
              <a:rPr sz="6000" kern="0" dirty="0"/>
              <a:t>Created by nurses</a:t>
            </a:r>
            <a:r>
              <a:rPr lang="en-US" sz="6000" kern="0" dirty="0"/>
              <a:t> for nurses</a:t>
            </a:r>
            <a:endParaRPr sz="6000" kern="0" dirty="0"/>
          </a:p>
        </p:txBody>
      </p:sp>
      <p:grpSp>
        <p:nvGrpSpPr>
          <p:cNvPr id="312" name="Ashfaq">
            <a:extLst>
              <a:ext uri="{FF2B5EF4-FFF2-40B4-BE49-F238E27FC236}">
                <a16:creationId xmlns:a16="http://schemas.microsoft.com/office/drawing/2014/main" id="{732C7E04-1A6C-C5B0-FB3D-2DAAE74A7743}"/>
              </a:ext>
            </a:extLst>
          </p:cNvPr>
          <p:cNvGrpSpPr/>
          <p:nvPr/>
        </p:nvGrpSpPr>
        <p:grpSpPr>
          <a:xfrm>
            <a:off x="9372724" y="1814709"/>
            <a:ext cx="4490933" cy="3731541"/>
            <a:chOff x="0" y="0"/>
            <a:chExt cx="5987908" cy="4975387"/>
          </a:xfrm>
        </p:grpSpPr>
        <p:grpSp>
          <p:nvGrpSpPr>
            <p:cNvPr id="310" name="Group">
              <a:extLst>
                <a:ext uri="{FF2B5EF4-FFF2-40B4-BE49-F238E27FC236}">
                  <a16:creationId xmlns:a16="http://schemas.microsoft.com/office/drawing/2014/main" id="{032E510D-0BC4-7E2F-5C5D-9ED17A6FEEEC}"/>
                </a:ext>
              </a:extLst>
            </p:cNvPr>
            <p:cNvGrpSpPr/>
            <p:nvPr/>
          </p:nvGrpSpPr>
          <p:grpSpPr>
            <a:xfrm>
              <a:off x="0" y="0"/>
              <a:ext cx="3783587" cy="3783587"/>
              <a:chOff x="0" y="0"/>
              <a:chExt cx="3783586" cy="3783586"/>
            </a:xfrm>
          </p:grpSpPr>
          <p:sp>
            <p:nvSpPr>
              <p:cNvPr id="308" name="Quote Bubble">
                <a:extLst>
                  <a:ext uri="{FF2B5EF4-FFF2-40B4-BE49-F238E27FC236}">
                    <a16:creationId xmlns:a16="http://schemas.microsoft.com/office/drawing/2014/main" id="{8429F3D7-8555-33F6-92A1-1530F4596056}"/>
                  </a:ext>
                </a:extLst>
              </p:cNvPr>
              <p:cNvSpPr/>
              <p:nvPr/>
            </p:nvSpPr>
            <p:spPr>
              <a:xfrm rot="21240278">
                <a:off x="170382" y="170382"/>
                <a:ext cx="3442823" cy="3442823"/>
              </a:xfrm>
              <a:prstGeom prst="wedgeEllipseCallout">
                <a:avLst>
                  <a:gd name="adj1" fmla="val -43275"/>
                  <a:gd name="adj2" fmla="val 54299"/>
                </a:avLst>
              </a:prstGeom>
              <a:noFill/>
              <a:ln w="76200" cap="flat">
                <a:solidFill>
                  <a:srgbClr val="FFFFFF"/>
                </a:solidFill>
                <a:prstDash val="solid"/>
                <a:miter lim="400000"/>
              </a:ln>
              <a:effectLst/>
            </p:spPr>
            <p:txBody>
              <a:bodyPr wrap="square" lIns="38100" tIns="38100" rIns="38100" bIns="38100" numCol="1" anchor="ctr">
                <a:noAutofit/>
              </a:bodyPr>
              <a:lstStyle/>
              <a:p>
                <a:pPr algn="ctr" defTabSz="619125" hangingPunct="0">
                  <a:defRPr sz="3200">
                    <a:solidFill>
                      <a:srgbClr val="FFFFFF"/>
                    </a:solidFill>
                    <a:latin typeface="Helvetica Neue Medium"/>
                    <a:ea typeface="Helvetica Neue Medium"/>
                    <a:cs typeface="Helvetica Neue Medium"/>
                    <a:sym typeface="Helvetica Neue Medium"/>
                  </a:defRPr>
                </a:pPr>
                <a:endParaRPr sz="2400" kern="0">
                  <a:solidFill>
                    <a:srgbClr val="FFFFFF"/>
                  </a:solidFill>
                  <a:latin typeface="Helvetica Neue Medium"/>
                  <a:ea typeface="Helvetica Neue Medium"/>
                  <a:cs typeface="Helvetica Neue Medium"/>
                  <a:sym typeface="Helvetica Neue Medium"/>
                </a:endParaRPr>
              </a:p>
            </p:txBody>
          </p:sp>
          <p:pic>
            <p:nvPicPr>
              <p:cNvPr id="309" name="Moxie_Tamara.jpeg" descr="Moxie_Tamara.jpeg">
                <a:extLst>
                  <a:ext uri="{FF2B5EF4-FFF2-40B4-BE49-F238E27FC236}">
                    <a16:creationId xmlns:a16="http://schemas.microsoft.com/office/drawing/2014/main" id="{3C9C9785-F4D0-0E9B-048F-E52BA49C48A5}"/>
                  </a:ext>
                </a:extLst>
              </p:cNvPr>
              <p:cNvPicPr>
                <a:picLocks noChangeAspect="1"/>
              </p:cNvPicPr>
              <p:nvPr/>
            </p:nvPicPr>
            <p:blipFill>
              <a:blip r:embed="rId6"/>
              <a:srcRect l="20686" t="12528" r="20689" b="28847"/>
              <a:stretch>
                <a:fillRect/>
              </a:stretch>
            </p:blipFill>
            <p:spPr>
              <a:xfrm>
                <a:off x="363506" y="360881"/>
                <a:ext cx="3056725" cy="305672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7" y="0"/>
                      <a:pt x="9839" y="0"/>
                    </a:cubicBezTo>
                    <a:close/>
                  </a:path>
                </a:pathLst>
              </a:custGeom>
              <a:ln w="12700" cap="flat">
                <a:noFill/>
                <a:miter lim="400000"/>
              </a:ln>
              <a:effectLst/>
            </p:spPr>
          </p:pic>
        </p:grpSp>
        <p:sp>
          <p:nvSpPr>
            <p:cNvPr id="311" name="Tamara Macieira, PhD, RN…">
              <a:extLst>
                <a:ext uri="{FF2B5EF4-FFF2-40B4-BE49-F238E27FC236}">
                  <a16:creationId xmlns:a16="http://schemas.microsoft.com/office/drawing/2014/main" id="{757A1745-19CC-ACA5-66AB-47C92D33B6E7}"/>
                </a:ext>
              </a:extLst>
            </p:cNvPr>
            <p:cNvSpPr txBox="1"/>
            <p:nvPr/>
          </p:nvSpPr>
          <p:spPr>
            <a:xfrm>
              <a:off x="416554" y="4292583"/>
              <a:ext cx="5571355" cy="6828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p>
              <a:pPr defTabSz="342900" hangingPunct="0">
                <a:defRPr sz="3000" spc="0">
                  <a:solidFill>
                    <a:srgbClr val="FFFFFF"/>
                  </a:solidFill>
                  <a:latin typeface="Rockwell"/>
                  <a:ea typeface="Rockwell"/>
                  <a:cs typeface="Rockwell"/>
                  <a:sym typeface="Rockwell"/>
                </a:defRPr>
              </a:pPr>
              <a:r>
                <a:rPr sz="2250" kern="0">
                  <a:solidFill>
                    <a:srgbClr val="FFFFFF"/>
                  </a:solidFill>
                  <a:latin typeface="Rockwell"/>
                  <a:sym typeface="Rockwell"/>
                </a:rPr>
                <a:t>Tamara Macieira, PhD, RN</a:t>
              </a:r>
            </a:p>
            <a:p>
              <a:pPr defTabSz="342900" hangingPunct="0">
                <a:defRPr sz="2500" spc="0">
                  <a:solidFill>
                    <a:srgbClr val="FFFFFF"/>
                  </a:solidFill>
                  <a:latin typeface="Rockwell"/>
                  <a:ea typeface="Rockwell"/>
                  <a:cs typeface="Rockwell"/>
                  <a:sym typeface="Rockwell"/>
                </a:defRPr>
              </a:pPr>
              <a:r>
                <a:rPr sz="1875" kern="0">
                  <a:solidFill>
                    <a:srgbClr val="FFFFFF"/>
                  </a:solidFill>
                  <a:latin typeface="Rockwell"/>
                  <a:sym typeface="Rockwell"/>
                </a:rPr>
                <a:t>Nursing &amp; IT Manager</a:t>
              </a:r>
            </a:p>
          </p:txBody>
        </p:sp>
      </p:grpSp>
      <p:grpSp>
        <p:nvGrpSpPr>
          <p:cNvPr id="317" name="Ashfaq">
            <a:extLst>
              <a:ext uri="{FF2B5EF4-FFF2-40B4-BE49-F238E27FC236}">
                <a16:creationId xmlns:a16="http://schemas.microsoft.com/office/drawing/2014/main" id="{21D2AF52-6D69-3804-D94C-8070C002669C}"/>
              </a:ext>
            </a:extLst>
          </p:cNvPr>
          <p:cNvGrpSpPr/>
          <p:nvPr/>
        </p:nvGrpSpPr>
        <p:grpSpPr>
          <a:xfrm>
            <a:off x="13817152" y="1814709"/>
            <a:ext cx="4000501" cy="3731541"/>
            <a:chOff x="0" y="0"/>
            <a:chExt cx="5333999" cy="4975387"/>
          </a:xfrm>
        </p:grpSpPr>
        <p:grpSp>
          <p:nvGrpSpPr>
            <p:cNvPr id="315" name="Group">
              <a:extLst>
                <a:ext uri="{FF2B5EF4-FFF2-40B4-BE49-F238E27FC236}">
                  <a16:creationId xmlns:a16="http://schemas.microsoft.com/office/drawing/2014/main" id="{A76E89A2-E796-B9EC-827A-55D77DF5E684}"/>
                </a:ext>
              </a:extLst>
            </p:cNvPr>
            <p:cNvGrpSpPr/>
            <p:nvPr/>
          </p:nvGrpSpPr>
          <p:grpSpPr>
            <a:xfrm>
              <a:off x="0" y="0"/>
              <a:ext cx="3783587" cy="3783587"/>
              <a:chOff x="0" y="0"/>
              <a:chExt cx="3783586" cy="3783586"/>
            </a:xfrm>
          </p:grpSpPr>
          <p:sp>
            <p:nvSpPr>
              <p:cNvPr id="313" name="Quote Bubble">
                <a:extLst>
                  <a:ext uri="{FF2B5EF4-FFF2-40B4-BE49-F238E27FC236}">
                    <a16:creationId xmlns:a16="http://schemas.microsoft.com/office/drawing/2014/main" id="{6931190B-0F9B-B471-75C7-888FD4BCF9F5}"/>
                  </a:ext>
                </a:extLst>
              </p:cNvPr>
              <p:cNvSpPr/>
              <p:nvPr/>
            </p:nvSpPr>
            <p:spPr>
              <a:xfrm rot="21240278">
                <a:off x="170382" y="170382"/>
                <a:ext cx="3442823" cy="3442823"/>
              </a:xfrm>
              <a:prstGeom prst="wedgeEllipseCallout">
                <a:avLst>
                  <a:gd name="adj1" fmla="val -43275"/>
                  <a:gd name="adj2" fmla="val 54299"/>
                </a:avLst>
              </a:prstGeom>
              <a:noFill/>
              <a:ln w="76200" cap="flat">
                <a:solidFill>
                  <a:srgbClr val="FFFFFF"/>
                </a:solidFill>
                <a:prstDash val="solid"/>
                <a:miter lim="400000"/>
              </a:ln>
              <a:effectLst/>
            </p:spPr>
            <p:txBody>
              <a:bodyPr wrap="square" lIns="38100" tIns="38100" rIns="38100" bIns="38100" numCol="1" anchor="ctr">
                <a:noAutofit/>
              </a:bodyPr>
              <a:lstStyle/>
              <a:p>
                <a:pPr algn="ctr" defTabSz="619125" hangingPunct="0">
                  <a:defRPr sz="3200">
                    <a:solidFill>
                      <a:srgbClr val="FFFFFF"/>
                    </a:solidFill>
                    <a:latin typeface="Helvetica Neue Medium"/>
                    <a:ea typeface="Helvetica Neue Medium"/>
                    <a:cs typeface="Helvetica Neue Medium"/>
                    <a:sym typeface="Helvetica Neue Medium"/>
                  </a:defRPr>
                </a:pPr>
                <a:endParaRPr sz="2400" kern="0">
                  <a:solidFill>
                    <a:srgbClr val="FFFFFF"/>
                  </a:solidFill>
                  <a:latin typeface="Helvetica Neue Medium"/>
                  <a:ea typeface="Helvetica Neue Medium"/>
                  <a:cs typeface="Helvetica Neue Medium"/>
                  <a:sym typeface="Helvetica Neue Medium"/>
                </a:endParaRPr>
              </a:p>
            </p:txBody>
          </p:sp>
          <p:pic>
            <p:nvPicPr>
              <p:cNvPr id="314" name="Moxie_Karen.png" descr="Moxie_Karen.png">
                <a:extLst>
                  <a:ext uri="{FF2B5EF4-FFF2-40B4-BE49-F238E27FC236}">
                    <a16:creationId xmlns:a16="http://schemas.microsoft.com/office/drawing/2014/main" id="{76E4D189-7D34-801B-A941-8041E3A54542}"/>
                  </a:ext>
                </a:extLst>
              </p:cNvPr>
              <p:cNvPicPr>
                <a:picLocks noChangeAspect="1"/>
              </p:cNvPicPr>
              <p:nvPr/>
            </p:nvPicPr>
            <p:blipFill>
              <a:blip r:embed="rId7"/>
              <a:srcRect l="7390" t="2477" r="7394" b="14379"/>
              <a:stretch>
                <a:fillRect/>
              </a:stretch>
            </p:blipFill>
            <p:spPr>
              <a:xfrm>
                <a:off x="363506" y="360881"/>
                <a:ext cx="3056725" cy="305672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6"/>
                    </a:cubicBezTo>
                    <a:cubicBezTo>
                      <a:pt x="-961" y="7038"/>
                      <a:pt x="-961" y="13557"/>
                      <a:pt x="2882" y="17578"/>
                    </a:cubicBezTo>
                    <a:cubicBezTo>
                      <a:pt x="6724" y="21600"/>
                      <a:pt x="12954" y="21600"/>
                      <a:pt x="16796" y="17578"/>
                    </a:cubicBezTo>
                    <a:cubicBezTo>
                      <a:pt x="20639" y="13557"/>
                      <a:pt x="20639" y="7038"/>
                      <a:pt x="16796" y="3016"/>
                    </a:cubicBezTo>
                    <a:cubicBezTo>
                      <a:pt x="14875" y="1005"/>
                      <a:pt x="12357" y="0"/>
                      <a:pt x="9839" y="0"/>
                    </a:cubicBezTo>
                    <a:close/>
                  </a:path>
                </a:pathLst>
              </a:custGeom>
              <a:ln w="12700" cap="flat">
                <a:noFill/>
                <a:miter lim="400000"/>
              </a:ln>
              <a:effectLst/>
            </p:spPr>
          </p:pic>
        </p:grpSp>
        <p:sp>
          <p:nvSpPr>
            <p:cNvPr id="316" name="Karen Priola, MS-CIS…">
              <a:extLst>
                <a:ext uri="{FF2B5EF4-FFF2-40B4-BE49-F238E27FC236}">
                  <a16:creationId xmlns:a16="http://schemas.microsoft.com/office/drawing/2014/main" id="{65155C5F-E894-B9ED-9EDD-82573B50C0BD}"/>
                </a:ext>
              </a:extLst>
            </p:cNvPr>
            <p:cNvSpPr txBox="1"/>
            <p:nvPr/>
          </p:nvSpPr>
          <p:spPr>
            <a:xfrm>
              <a:off x="416554" y="4292583"/>
              <a:ext cx="4917447" cy="6828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p>
              <a:pPr defTabSz="342900" hangingPunct="0">
                <a:defRPr sz="3000" spc="0">
                  <a:solidFill>
                    <a:srgbClr val="FFFFFF"/>
                  </a:solidFill>
                  <a:latin typeface="Rockwell"/>
                  <a:ea typeface="Rockwell"/>
                  <a:cs typeface="Rockwell"/>
                  <a:sym typeface="Rockwell"/>
                </a:defRPr>
              </a:pPr>
              <a:r>
                <a:rPr sz="2250" kern="0">
                  <a:solidFill>
                    <a:srgbClr val="FFFFFF"/>
                  </a:solidFill>
                  <a:latin typeface="Rockwell"/>
                  <a:sym typeface="Rockwell"/>
                </a:rPr>
                <a:t>Karen Priola, MS-CIS</a:t>
              </a:r>
            </a:p>
            <a:p>
              <a:pPr defTabSz="342900" hangingPunct="0">
                <a:defRPr sz="2500" spc="0">
                  <a:solidFill>
                    <a:srgbClr val="FFFFFF"/>
                  </a:solidFill>
                  <a:latin typeface="Rockwell"/>
                  <a:ea typeface="Rockwell"/>
                  <a:cs typeface="Rockwell"/>
                  <a:sym typeface="Rockwell"/>
                </a:defRPr>
              </a:pPr>
              <a:r>
                <a:rPr sz="1875" kern="0">
                  <a:solidFill>
                    <a:srgbClr val="FFFFFF"/>
                  </a:solidFill>
                  <a:latin typeface="Rockwell"/>
                  <a:sym typeface="Rockwell"/>
                </a:rPr>
                <a:t>Operations Manager</a:t>
              </a:r>
            </a:p>
          </p:txBody>
        </p:sp>
      </p:grpSp>
      <p:grpSp>
        <p:nvGrpSpPr>
          <p:cNvPr id="322" name="Gail">
            <a:extLst>
              <a:ext uri="{FF2B5EF4-FFF2-40B4-BE49-F238E27FC236}">
                <a16:creationId xmlns:a16="http://schemas.microsoft.com/office/drawing/2014/main" id="{DDF64B07-453D-7DC7-C687-916932855914}"/>
              </a:ext>
            </a:extLst>
          </p:cNvPr>
          <p:cNvGrpSpPr/>
          <p:nvPr/>
        </p:nvGrpSpPr>
        <p:grpSpPr>
          <a:xfrm>
            <a:off x="3786322" y="5840595"/>
            <a:ext cx="6217925" cy="3738308"/>
            <a:chOff x="0" y="0"/>
            <a:chExt cx="8290565" cy="4984408"/>
          </a:xfrm>
        </p:grpSpPr>
        <p:grpSp>
          <p:nvGrpSpPr>
            <p:cNvPr id="320" name="Group">
              <a:extLst>
                <a:ext uri="{FF2B5EF4-FFF2-40B4-BE49-F238E27FC236}">
                  <a16:creationId xmlns:a16="http://schemas.microsoft.com/office/drawing/2014/main" id="{94FC2B52-37A2-5C52-191A-A61ED134B69D}"/>
                </a:ext>
              </a:extLst>
            </p:cNvPr>
            <p:cNvGrpSpPr/>
            <p:nvPr/>
          </p:nvGrpSpPr>
          <p:grpSpPr>
            <a:xfrm>
              <a:off x="0" y="0"/>
              <a:ext cx="3783587" cy="3783587"/>
              <a:chOff x="0" y="0"/>
              <a:chExt cx="3783586" cy="3783586"/>
            </a:xfrm>
          </p:grpSpPr>
          <p:sp>
            <p:nvSpPr>
              <p:cNvPr id="318" name="Quote Bubble">
                <a:extLst>
                  <a:ext uri="{FF2B5EF4-FFF2-40B4-BE49-F238E27FC236}">
                    <a16:creationId xmlns:a16="http://schemas.microsoft.com/office/drawing/2014/main" id="{9F5365D1-3B95-4FF9-FE4A-2EDFB7272D62}"/>
                  </a:ext>
                </a:extLst>
              </p:cNvPr>
              <p:cNvSpPr/>
              <p:nvPr/>
            </p:nvSpPr>
            <p:spPr>
              <a:xfrm rot="21240278">
                <a:off x="170382" y="170382"/>
                <a:ext cx="3442823" cy="3442823"/>
              </a:xfrm>
              <a:prstGeom prst="wedgeEllipseCallout">
                <a:avLst>
                  <a:gd name="adj1" fmla="val -43275"/>
                  <a:gd name="adj2" fmla="val 54299"/>
                </a:avLst>
              </a:prstGeom>
              <a:noFill/>
              <a:ln w="76200" cap="flat">
                <a:solidFill>
                  <a:srgbClr val="FFFFFF"/>
                </a:solidFill>
                <a:prstDash val="solid"/>
                <a:miter lim="400000"/>
              </a:ln>
              <a:effectLst/>
            </p:spPr>
            <p:txBody>
              <a:bodyPr wrap="square" lIns="38100" tIns="38100" rIns="38100" bIns="38100" numCol="1" anchor="ctr">
                <a:noAutofit/>
              </a:bodyPr>
              <a:lstStyle/>
              <a:p>
                <a:pPr algn="ctr" defTabSz="619125" hangingPunct="0">
                  <a:defRPr sz="3200">
                    <a:solidFill>
                      <a:srgbClr val="FFFFFF"/>
                    </a:solidFill>
                    <a:latin typeface="Helvetica Neue Medium"/>
                    <a:ea typeface="Helvetica Neue Medium"/>
                    <a:cs typeface="Helvetica Neue Medium"/>
                    <a:sym typeface="Helvetica Neue Medium"/>
                  </a:defRPr>
                </a:pPr>
                <a:endParaRPr sz="2400" kern="0">
                  <a:solidFill>
                    <a:srgbClr val="FFFFFF"/>
                  </a:solidFill>
                  <a:latin typeface="Helvetica Neue Medium"/>
                  <a:ea typeface="Helvetica Neue Medium"/>
                  <a:cs typeface="Helvetica Neue Medium"/>
                  <a:sym typeface="Helvetica Neue Medium"/>
                </a:endParaRPr>
              </a:p>
            </p:txBody>
          </p:sp>
          <p:pic>
            <p:nvPicPr>
              <p:cNvPr id="319" name="Moxie_Shakira.jpeg" descr="Moxie_Shakira.jpeg">
                <a:extLst>
                  <a:ext uri="{FF2B5EF4-FFF2-40B4-BE49-F238E27FC236}">
                    <a16:creationId xmlns:a16="http://schemas.microsoft.com/office/drawing/2014/main" id="{8376420D-3FAC-2393-4B3B-9E2F92BED6BA}"/>
                  </a:ext>
                </a:extLst>
              </p:cNvPr>
              <p:cNvPicPr>
                <a:picLocks noChangeAspect="1"/>
              </p:cNvPicPr>
              <p:nvPr/>
            </p:nvPicPr>
            <p:blipFill>
              <a:blip r:embed="rId8"/>
              <a:srcRect r="5" b="5"/>
              <a:stretch>
                <a:fillRect/>
              </a:stretch>
            </p:blipFill>
            <p:spPr>
              <a:xfrm>
                <a:off x="363502" y="360881"/>
                <a:ext cx="3056732" cy="305673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2" y="1054"/>
                      <a:pt x="3163" y="3163"/>
                    </a:cubicBezTo>
                    <a:cubicBezTo>
                      <a:pt x="1054" y="5272"/>
                      <a:pt x="0" y="8036"/>
                      <a:pt x="0" y="10800"/>
                    </a:cubicBezTo>
                    <a:cubicBezTo>
                      <a:pt x="0" y="13564"/>
                      <a:pt x="1054" y="16328"/>
                      <a:pt x="3163" y="18437"/>
                    </a:cubicBezTo>
                    <a:cubicBezTo>
                      <a:pt x="5272" y="20546"/>
                      <a:pt x="8036" y="21600"/>
                      <a:pt x="10800" y="21600"/>
                    </a:cubicBezTo>
                    <a:cubicBezTo>
                      <a:pt x="13564" y="21600"/>
                      <a:pt x="16328" y="20546"/>
                      <a:pt x="18437" y="18437"/>
                    </a:cubicBezTo>
                    <a:cubicBezTo>
                      <a:pt x="20546" y="16328"/>
                      <a:pt x="21600" y="13564"/>
                      <a:pt x="21600" y="10800"/>
                    </a:cubicBezTo>
                    <a:cubicBezTo>
                      <a:pt x="21600" y="8036"/>
                      <a:pt x="20546" y="5272"/>
                      <a:pt x="18437" y="3163"/>
                    </a:cubicBezTo>
                    <a:cubicBezTo>
                      <a:pt x="16328" y="1054"/>
                      <a:pt x="13564" y="0"/>
                      <a:pt x="10800" y="0"/>
                    </a:cubicBezTo>
                    <a:close/>
                  </a:path>
                </a:pathLst>
              </a:custGeom>
              <a:ln w="12700" cap="flat">
                <a:noFill/>
                <a:miter lim="400000"/>
              </a:ln>
              <a:effectLst/>
            </p:spPr>
          </p:pic>
        </p:grpSp>
        <p:sp>
          <p:nvSpPr>
            <p:cNvPr id="321" name="Shakira Henderson, PhD, DNP…">
              <a:extLst>
                <a:ext uri="{FF2B5EF4-FFF2-40B4-BE49-F238E27FC236}">
                  <a16:creationId xmlns:a16="http://schemas.microsoft.com/office/drawing/2014/main" id="{25500D32-8E58-C6E5-2D11-FFDB1952E9E5}"/>
                </a:ext>
              </a:extLst>
            </p:cNvPr>
            <p:cNvSpPr txBox="1"/>
            <p:nvPr/>
          </p:nvSpPr>
          <p:spPr>
            <a:xfrm>
              <a:off x="338383" y="4301603"/>
              <a:ext cx="7952182" cy="6828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p>
              <a:pPr defTabSz="342900" hangingPunct="0">
                <a:defRPr sz="3000" spc="0">
                  <a:solidFill>
                    <a:srgbClr val="FFFFFF"/>
                  </a:solidFill>
                  <a:latin typeface="Rockwell"/>
                  <a:ea typeface="Rockwell"/>
                  <a:cs typeface="Rockwell"/>
                  <a:sym typeface="Rockwell"/>
                </a:defRPr>
              </a:pPr>
              <a:r>
                <a:rPr sz="2250" kern="0" dirty="0">
                  <a:solidFill>
                    <a:srgbClr val="FFFFFF"/>
                  </a:solidFill>
                  <a:latin typeface="Rockwell"/>
                  <a:sym typeface="Rockwell"/>
                </a:rPr>
                <a:t>Shakira Henderson, PhD, </a:t>
              </a:r>
              <a:r>
                <a:rPr lang="en-US" sz="2250" kern="0" dirty="0">
                  <a:solidFill>
                    <a:srgbClr val="FFFFFF"/>
                  </a:solidFill>
                  <a:latin typeface="Rockwell"/>
                  <a:sym typeface="Rockwell"/>
                </a:rPr>
                <a:t>RN, </a:t>
              </a:r>
              <a:r>
                <a:rPr sz="2250" kern="0" dirty="0">
                  <a:solidFill>
                    <a:srgbClr val="FFFFFF"/>
                  </a:solidFill>
                  <a:latin typeface="Rockwell"/>
                  <a:sym typeface="Rockwell"/>
                </a:rPr>
                <a:t>DNP</a:t>
              </a:r>
            </a:p>
            <a:p>
              <a:pPr defTabSz="342900" hangingPunct="0">
                <a:defRPr sz="2500" spc="0">
                  <a:solidFill>
                    <a:srgbClr val="FFFFFF"/>
                  </a:solidFill>
                  <a:latin typeface="Rockwell"/>
                  <a:ea typeface="Rockwell"/>
                  <a:cs typeface="Rockwell"/>
                  <a:sym typeface="Rockwell"/>
                </a:defRPr>
              </a:pPr>
              <a:r>
                <a:rPr sz="1875" kern="0" dirty="0">
                  <a:solidFill>
                    <a:srgbClr val="FFFFFF"/>
                  </a:solidFill>
                  <a:latin typeface="Rockwell"/>
                  <a:sym typeface="Rockwell"/>
                </a:rPr>
                <a:t>Board Chair</a:t>
              </a:r>
            </a:p>
          </p:txBody>
        </p:sp>
      </p:grpSp>
      <p:sp>
        <p:nvSpPr>
          <p:cNvPr id="323" name="Quote Bubble">
            <a:extLst>
              <a:ext uri="{FF2B5EF4-FFF2-40B4-BE49-F238E27FC236}">
                <a16:creationId xmlns:a16="http://schemas.microsoft.com/office/drawing/2014/main" id="{C9B45AD6-2D77-8AEA-B3AE-781EDDFFDA85}"/>
              </a:ext>
            </a:extLst>
          </p:cNvPr>
          <p:cNvSpPr/>
          <p:nvPr/>
        </p:nvSpPr>
        <p:spPr>
          <a:xfrm rot="21240278">
            <a:off x="10535185" y="5968381"/>
            <a:ext cx="2582119" cy="2582120"/>
          </a:xfrm>
          <a:prstGeom prst="wedgeEllipseCallout">
            <a:avLst>
              <a:gd name="adj1" fmla="val -43275"/>
              <a:gd name="adj2" fmla="val 54299"/>
            </a:avLst>
          </a:prstGeom>
          <a:noFill/>
          <a:ln w="76200" cap="flat">
            <a:solidFill>
              <a:srgbClr val="FFFFFF"/>
            </a:solidFill>
            <a:prstDash val="solid"/>
            <a:miter lim="400000"/>
          </a:ln>
          <a:effectLst/>
        </p:spPr>
        <p:txBody>
          <a:bodyPr wrap="square" lIns="38100" tIns="38100" rIns="38100" bIns="38100" numCol="1" anchor="ctr">
            <a:noAutofit/>
          </a:bodyPr>
          <a:lstStyle/>
          <a:p>
            <a:pPr algn="ctr" defTabSz="619125" hangingPunct="0">
              <a:defRPr sz="3200">
                <a:solidFill>
                  <a:srgbClr val="FFFFFF"/>
                </a:solidFill>
                <a:latin typeface="Helvetica Neue Medium"/>
                <a:ea typeface="Helvetica Neue Medium"/>
                <a:cs typeface="Helvetica Neue Medium"/>
                <a:sym typeface="Helvetica Neue Medium"/>
              </a:defRPr>
            </a:pPr>
            <a:endParaRPr sz="2400" kern="0">
              <a:solidFill>
                <a:srgbClr val="FFFFFF"/>
              </a:solidFill>
              <a:latin typeface="Helvetica Neue Medium"/>
              <a:ea typeface="Helvetica Neue Medium"/>
              <a:cs typeface="Helvetica Neue Medium"/>
              <a:sym typeface="Helvetica Neue Medium"/>
            </a:endParaRPr>
          </a:p>
        </p:txBody>
      </p:sp>
      <p:sp>
        <p:nvSpPr>
          <p:cNvPr id="326" name="Shan Shanbhag, PhD…">
            <a:extLst>
              <a:ext uri="{FF2B5EF4-FFF2-40B4-BE49-F238E27FC236}">
                <a16:creationId xmlns:a16="http://schemas.microsoft.com/office/drawing/2014/main" id="{FA4A75F2-E0A2-8008-CD21-B8E128E129EB}"/>
              </a:ext>
            </a:extLst>
          </p:cNvPr>
          <p:cNvSpPr txBox="1"/>
          <p:nvPr/>
        </p:nvSpPr>
        <p:spPr>
          <a:xfrm>
            <a:off x="10719814" y="9060034"/>
            <a:ext cx="3688087" cy="5121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p>
            <a:pPr defTabSz="342900" hangingPunct="0">
              <a:defRPr sz="3000" spc="0">
                <a:solidFill>
                  <a:srgbClr val="FFFFFF"/>
                </a:solidFill>
                <a:latin typeface="Rockwell"/>
                <a:ea typeface="Rockwell"/>
                <a:cs typeface="Rockwell"/>
                <a:sym typeface="Rockwell"/>
              </a:defRPr>
            </a:pPr>
            <a:r>
              <a:rPr lang="en-US" sz="2250" kern="0" dirty="0">
                <a:solidFill>
                  <a:srgbClr val="FFFFFF"/>
                </a:solidFill>
                <a:latin typeface="Rockwell"/>
                <a:sym typeface="Rockwell"/>
              </a:rPr>
              <a:t>Nico </a:t>
            </a:r>
            <a:r>
              <a:rPr lang="en-US" sz="2250" kern="0" dirty="0" err="1">
                <a:solidFill>
                  <a:srgbClr val="FFFFFF"/>
                </a:solidFill>
                <a:latin typeface="Rockwell"/>
                <a:sym typeface="Rockwell"/>
              </a:rPr>
              <a:t>Torteli</a:t>
            </a:r>
            <a:r>
              <a:rPr sz="2250" kern="0" dirty="0">
                <a:solidFill>
                  <a:srgbClr val="FFFFFF"/>
                </a:solidFill>
                <a:latin typeface="Rockwell"/>
                <a:sym typeface="Rockwell"/>
              </a:rPr>
              <a:t>, </a:t>
            </a:r>
            <a:r>
              <a:rPr lang="en-US" sz="2250" kern="0" dirty="0">
                <a:solidFill>
                  <a:srgbClr val="FFFFFF"/>
                </a:solidFill>
                <a:latin typeface="Rockwell"/>
                <a:sym typeface="Rockwell"/>
              </a:rPr>
              <a:t>ME</a:t>
            </a:r>
            <a:endParaRPr sz="2250" kern="0" dirty="0">
              <a:solidFill>
                <a:srgbClr val="FFFFFF"/>
              </a:solidFill>
              <a:latin typeface="Rockwell"/>
              <a:sym typeface="Rockwell"/>
            </a:endParaRPr>
          </a:p>
          <a:p>
            <a:pPr defTabSz="342900" hangingPunct="0">
              <a:defRPr sz="2500" spc="0">
                <a:solidFill>
                  <a:srgbClr val="FFFFFF"/>
                </a:solidFill>
                <a:latin typeface="Rockwell"/>
                <a:ea typeface="Rockwell"/>
                <a:cs typeface="Rockwell"/>
                <a:sym typeface="Rockwell"/>
              </a:defRPr>
            </a:pPr>
            <a:r>
              <a:rPr lang="en-US" sz="1875" kern="0" dirty="0">
                <a:solidFill>
                  <a:srgbClr val="FFFFFF"/>
                </a:solidFill>
                <a:latin typeface="Rockwell"/>
                <a:sym typeface="Rockwell"/>
              </a:rPr>
              <a:t>CRO</a:t>
            </a:r>
            <a:endParaRPr sz="1875" kern="0" dirty="0">
              <a:solidFill>
                <a:srgbClr val="FFFFFF"/>
              </a:solidFill>
              <a:latin typeface="Rockwell"/>
              <a:sym typeface="Rockwell"/>
            </a:endParaRPr>
          </a:p>
        </p:txBody>
      </p:sp>
      <p:pic>
        <p:nvPicPr>
          <p:cNvPr id="3" name="Picture 2" descr="A person holding a cell phone&#10;&#10;AI-generated content may be incorrect.">
            <a:extLst>
              <a:ext uri="{FF2B5EF4-FFF2-40B4-BE49-F238E27FC236}">
                <a16:creationId xmlns:a16="http://schemas.microsoft.com/office/drawing/2014/main" id="{A09C961C-FF57-6A70-D98D-CBB079D5240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72241" y="6095801"/>
            <a:ext cx="2308005" cy="2308005"/>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8705754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67D26"/>
        </a:solidFill>
        <a:effectLst/>
      </p:bgPr>
    </p:bg>
    <p:spTree>
      <p:nvGrpSpPr>
        <p:cNvPr id="1" name="">
          <a:extLst>
            <a:ext uri="{FF2B5EF4-FFF2-40B4-BE49-F238E27FC236}">
              <a16:creationId xmlns:a16="http://schemas.microsoft.com/office/drawing/2014/main" id="{C0809410-25AE-F09F-B3D3-0F0D7A3FC35D}"/>
            </a:ext>
          </a:extLst>
        </p:cNvPr>
        <p:cNvGrpSpPr/>
        <p:nvPr/>
      </p:nvGrpSpPr>
      <p:grpSpPr>
        <a:xfrm>
          <a:off x="0" y="0"/>
          <a:ext cx="0" cy="0"/>
          <a:chOff x="0" y="0"/>
          <a:chExt cx="0" cy="0"/>
        </a:xfrm>
      </p:grpSpPr>
      <p:sp>
        <p:nvSpPr>
          <p:cNvPr id="6" name="TextBox 6">
            <a:extLst>
              <a:ext uri="{FF2B5EF4-FFF2-40B4-BE49-F238E27FC236}">
                <a16:creationId xmlns:a16="http://schemas.microsoft.com/office/drawing/2014/main" id="{2266D4D0-00C1-FE34-98D8-2D1F091FC254}"/>
              </a:ext>
            </a:extLst>
          </p:cNvPr>
          <p:cNvSpPr txBox="1"/>
          <p:nvPr/>
        </p:nvSpPr>
        <p:spPr>
          <a:xfrm>
            <a:off x="4523535" y="4559205"/>
            <a:ext cx="9240929" cy="1168590"/>
          </a:xfrm>
          <a:prstGeom prst="rect">
            <a:avLst/>
          </a:prstGeom>
        </p:spPr>
        <p:txBody>
          <a:bodyPr lIns="0" tIns="0" rIns="0" bIns="0" rtlCol="0" anchor="t">
            <a:spAutoFit/>
          </a:bodyPr>
          <a:lstStyle/>
          <a:p>
            <a:pPr algn="l">
              <a:lnSpc>
                <a:spcPts val="9599"/>
              </a:lnSpc>
            </a:pPr>
            <a:r>
              <a:rPr lang="en-US" sz="7999" b="1" dirty="0">
                <a:solidFill>
                  <a:srgbClr val="FFFFFF"/>
                </a:solidFill>
                <a:latin typeface="Muli Bold"/>
                <a:ea typeface="Muli Bold"/>
                <a:cs typeface="Muli Bold"/>
                <a:sym typeface="Muli Bold"/>
              </a:rPr>
              <a:t>1. CREATE SPACE</a:t>
            </a:r>
          </a:p>
        </p:txBody>
      </p:sp>
      <p:sp>
        <p:nvSpPr>
          <p:cNvPr id="7" name="Freeform 7">
            <a:extLst>
              <a:ext uri="{FF2B5EF4-FFF2-40B4-BE49-F238E27FC236}">
                <a16:creationId xmlns:a16="http://schemas.microsoft.com/office/drawing/2014/main" id="{A662467A-C2FB-969C-91AB-4B8F9BA94AD6}"/>
              </a:ext>
            </a:extLst>
          </p:cNvPr>
          <p:cNvSpPr/>
          <p:nvPr/>
        </p:nvSpPr>
        <p:spPr>
          <a:xfrm>
            <a:off x="427948" y="445110"/>
            <a:ext cx="2267004" cy="630227"/>
          </a:xfrm>
          <a:custGeom>
            <a:avLst/>
            <a:gdLst/>
            <a:ahLst/>
            <a:cxnLst/>
            <a:rect l="l" t="t" r="r" b="b"/>
            <a:pathLst>
              <a:path w="2267004" h="630227">
                <a:moveTo>
                  <a:pt x="0" y="0"/>
                </a:moveTo>
                <a:lnTo>
                  <a:pt x="2267004" y="0"/>
                </a:lnTo>
                <a:lnTo>
                  <a:pt x="2267004" y="630227"/>
                </a:lnTo>
                <a:lnTo>
                  <a:pt x="0" y="63022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624407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727EB"/>
        </a:solidFill>
        <a:effectLst/>
      </p:bgPr>
    </p:bg>
    <p:spTree>
      <p:nvGrpSpPr>
        <p:cNvPr id="1" name="">
          <a:extLst>
            <a:ext uri="{FF2B5EF4-FFF2-40B4-BE49-F238E27FC236}">
              <a16:creationId xmlns:a16="http://schemas.microsoft.com/office/drawing/2014/main" id="{ADF0CDB8-476A-6F3C-AFD9-92710E1A1A98}"/>
            </a:ext>
          </a:extLst>
        </p:cNvPr>
        <p:cNvGrpSpPr/>
        <p:nvPr/>
      </p:nvGrpSpPr>
      <p:grpSpPr>
        <a:xfrm>
          <a:off x="0" y="0"/>
          <a:ext cx="0" cy="0"/>
          <a:chOff x="0" y="0"/>
          <a:chExt cx="0" cy="0"/>
        </a:xfrm>
      </p:grpSpPr>
      <p:sp>
        <p:nvSpPr>
          <p:cNvPr id="6" name="Freeform 7">
            <a:extLst>
              <a:ext uri="{FF2B5EF4-FFF2-40B4-BE49-F238E27FC236}">
                <a16:creationId xmlns:a16="http://schemas.microsoft.com/office/drawing/2014/main" id="{FA1D5178-880C-8372-7737-52359EFA436C}"/>
              </a:ext>
            </a:extLst>
          </p:cNvPr>
          <p:cNvSpPr/>
          <p:nvPr/>
        </p:nvSpPr>
        <p:spPr>
          <a:xfrm>
            <a:off x="427948" y="445110"/>
            <a:ext cx="2267004" cy="630227"/>
          </a:xfrm>
          <a:custGeom>
            <a:avLst/>
            <a:gdLst/>
            <a:ahLst/>
            <a:cxnLst/>
            <a:rect l="l" t="t" r="r" b="b"/>
            <a:pathLst>
              <a:path w="2267004" h="630227">
                <a:moveTo>
                  <a:pt x="0" y="0"/>
                </a:moveTo>
                <a:lnTo>
                  <a:pt x="2267004" y="0"/>
                </a:lnTo>
                <a:lnTo>
                  <a:pt x="2267004" y="630227"/>
                </a:lnTo>
                <a:lnTo>
                  <a:pt x="0" y="630227"/>
                </a:lnTo>
                <a:lnTo>
                  <a:pt x="0" y="0"/>
                </a:lnTo>
                <a:close/>
              </a:path>
            </a:pathLst>
          </a:custGeom>
          <a:blipFill>
            <a:blip r:embed="rId3"/>
            <a:stretch>
              <a:fillRect/>
            </a:stretch>
          </a:blipFill>
        </p:spPr>
        <p:txBody>
          <a:bodyPr/>
          <a:lstStyle/>
          <a:p>
            <a:endParaRPr lang="en-US"/>
          </a:p>
        </p:txBody>
      </p:sp>
      <p:sp>
        <p:nvSpPr>
          <p:cNvPr id="7" name="TextBox 6">
            <a:extLst>
              <a:ext uri="{FF2B5EF4-FFF2-40B4-BE49-F238E27FC236}">
                <a16:creationId xmlns:a16="http://schemas.microsoft.com/office/drawing/2014/main" id="{C4F65369-2CFC-1DA2-1548-BE12453855ED}"/>
              </a:ext>
            </a:extLst>
          </p:cNvPr>
          <p:cNvSpPr txBox="1"/>
          <p:nvPr/>
        </p:nvSpPr>
        <p:spPr>
          <a:xfrm>
            <a:off x="2933700" y="4559205"/>
            <a:ext cx="12420600" cy="1168590"/>
          </a:xfrm>
          <a:prstGeom prst="rect">
            <a:avLst/>
          </a:prstGeom>
        </p:spPr>
        <p:txBody>
          <a:bodyPr wrap="square" lIns="0" tIns="0" rIns="0" bIns="0" rtlCol="0" anchor="t">
            <a:spAutoFit/>
          </a:bodyPr>
          <a:lstStyle/>
          <a:p>
            <a:pPr algn="l">
              <a:lnSpc>
                <a:spcPts val="9599"/>
              </a:lnSpc>
            </a:pPr>
            <a:r>
              <a:rPr lang="en-US" sz="7999" b="1" dirty="0">
                <a:solidFill>
                  <a:srgbClr val="FFFFFF"/>
                </a:solidFill>
                <a:latin typeface="Muli Bold"/>
                <a:ea typeface="Muli Bold"/>
                <a:cs typeface="Muli Bold"/>
                <a:sym typeface="Muli Bold"/>
              </a:rPr>
              <a:t>2. IDENTIFY CHAMPIONS</a:t>
            </a:r>
          </a:p>
        </p:txBody>
      </p:sp>
    </p:spTree>
    <p:extLst>
      <p:ext uri="{BB962C8B-B14F-4D97-AF65-F5344CB8AC3E}">
        <p14:creationId xmlns:p14="http://schemas.microsoft.com/office/powerpoint/2010/main" val="1064028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67D26"/>
        </a:solidFill>
        <a:effectLst/>
      </p:bgPr>
    </p:bg>
    <p:spTree>
      <p:nvGrpSpPr>
        <p:cNvPr id="1" name="">
          <a:extLst>
            <a:ext uri="{FF2B5EF4-FFF2-40B4-BE49-F238E27FC236}">
              <a16:creationId xmlns:a16="http://schemas.microsoft.com/office/drawing/2014/main" id="{35C09BE9-9C0E-295A-125E-9866B5A43913}"/>
            </a:ext>
          </a:extLst>
        </p:cNvPr>
        <p:cNvGrpSpPr/>
        <p:nvPr/>
      </p:nvGrpSpPr>
      <p:grpSpPr>
        <a:xfrm>
          <a:off x="0" y="0"/>
          <a:ext cx="0" cy="0"/>
          <a:chOff x="0" y="0"/>
          <a:chExt cx="0" cy="0"/>
        </a:xfrm>
      </p:grpSpPr>
      <p:sp>
        <p:nvSpPr>
          <p:cNvPr id="6" name="TextBox 6">
            <a:extLst>
              <a:ext uri="{FF2B5EF4-FFF2-40B4-BE49-F238E27FC236}">
                <a16:creationId xmlns:a16="http://schemas.microsoft.com/office/drawing/2014/main" id="{7275EC37-3DC1-CA0D-D63C-5C5D40487501}"/>
              </a:ext>
            </a:extLst>
          </p:cNvPr>
          <p:cNvSpPr txBox="1"/>
          <p:nvPr/>
        </p:nvSpPr>
        <p:spPr>
          <a:xfrm>
            <a:off x="2997838" y="4559205"/>
            <a:ext cx="12292324" cy="1168590"/>
          </a:xfrm>
          <a:prstGeom prst="rect">
            <a:avLst/>
          </a:prstGeom>
        </p:spPr>
        <p:txBody>
          <a:bodyPr wrap="square" lIns="0" tIns="0" rIns="0" bIns="0" rtlCol="0" anchor="t">
            <a:spAutoFit/>
          </a:bodyPr>
          <a:lstStyle/>
          <a:p>
            <a:pPr marL="0" marR="0" lvl="0" indent="0" algn="l" defTabSz="914400" rtl="0" eaLnBrk="1" fontAlgn="auto" latinLnBrk="0" hangingPunct="1">
              <a:lnSpc>
                <a:spcPts val="9599"/>
              </a:lnSpc>
              <a:spcBef>
                <a:spcPts val="0"/>
              </a:spcBef>
              <a:spcAft>
                <a:spcPts val="0"/>
              </a:spcAft>
              <a:buClrTx/>
              <a:buSzTx/>
              <a:buFontTx/>
              <a:buNone/>
              <a:tabLst/>
              <a:defRPr/>
            </a:pPr>
            <a:r>
              <a:rPr lang="en-US" sz="7999" b="1" dirty="0">
                <a:solidFill>
                  <a:srgbClr val="FFFFFF"/>
                </a:solidFill>
                <a:latin typeface="Muli Bold"/>
                <a:ea typeface="Muli Bold"/>
                <a:cs typeface="Muli Bold"/>
                <a:sym typeface="Muli Bold"/>
              </a:rPr>
              <a:t>3</a:t>
            </a:r>
            <a:r>
              <a:rPr kumimoji="0" lang="en-US" sz="7999" b="1" i="0" u="none" strike="noStrike" kern="1200" cap="none" spc="0" normalizeH="0" baseline="0" noProof="0" dirty="0">
                <a:ln>
                  <a:noFill/>
                </a:ln>
                <a:solidFill>
                  <a:srgbClr val="FFFFFF"/>
                </a:solidFill>
                <a:effectLst/>
                <a:uLnTx/>
                <a:uFillTx/>
                <a:latin typeface="Muli Bold"/>
                <a:ea typeface="Muli Bold"/>
                <a:cs typeface="Muli Bold"/>
                <a:sym typeface="Muli Bold"/>
              </a:rPr>
              <a:t>. IDENTIFY INCENTIVES</a:t>
            </a:r>
          </a:p>
        </p:txBody>
      </p:sp>
      <p:sp>
        <p:nvSpPr>
          <p:cNvPr id="7" name="Freeform 7">
            <a:extLst>
              <a:ext uri="{FF2B5EF4-FFF2-40B4-BE49-F238E27FC236}">
                <a16:creationId xmlns:a16="http://schemas.microsoft.com/office/drawing/2014/main" id="{F1DBAA82-A5DF-DFF5-929B-ABFA39400CE4}"/>
              </a:ext>
            </a:extLst>
          </p:cNvPr>
          <p:cNvSpPr/>
          <p:nvPr/>
        </p:nvSpPr>
        <p:spPr>
          <a:xfrm>
            <a:off x="427948" y="445110"/>
            <a:ext cx="2267004" cy="630227"/>
          </a:xfrm>
          <a:custGeom>
            <a:avLst/>
            <a:gdLst/>
            <a:ahLst/>
            <a:cxnLst/>
            <a:rect l="l" t="t" r="r" b="b"/>
            <a:pathLst>
              <a:path w="2267004" h="630227">
                <a:moveTo>
                  <a:pt x="0" y="0"/>
                </a:moveTo>
                <a:lnTo>
                  <a:pt x="2267004" y="0"/>
                </a:lnTo>
                <a:lnTo>
                  <a:pt x="2267004" y="630227"/>
                </a:lnTo>
                <a:lnTo>
                  <a:pt x="0" y="63022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99018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727EB"/>
        </a:solidFill>
        <a:effectLst/>
      </p:bgPr>
    </p:bg>
    <p:spTree>
      <p:nvGrpSpPr>
        <p:cNvPr id="1" name="">
          <a:extLst>
            <a:ext uri="{FF2B5EF4-FFF2-40B4-BE49-F238E27FC236}">
              <a16:creationId xmlns:a16="http://schemas.microsoft.com/office/drawing/2014/main" id="{0A356B76-8911-8D48-567C-6AF3A28F278B}"/>
            </a:ext>
          </a:extLst>
        </p:cNvPr>
        <p:cNvGrpSpPr/>
        <p:nvPr/>
      </p:nvGrpSpPr>
      <p:grpSpPr>
        <a:xfrm>
          <a:off x="0" y="0"/>
          <a:ext cx="0" cy="0"/>
          <a:chOff x="0" y="0"/>
          <a:chExt cx="0" cy="0"/>
        </a:xfrm>
      </p:grpSpPr>
      <p:sp>
        <p:nvSpPr>
          <p:cNvPr id="6" name="Freeform 7">
            <a:extLst>
              <a:ext uri="{FF2B5EF4-FFF2-40B4-BE49-F238E27FC236}">
                <a16:creationId xmlns:a16="http://schemas.microsoft.com/office/drawing/2014/main" id="{477E912C-D323-8852-CAB4-CCF6F1EDA0B7}"/>
              </a:ext>
            </a:extLst>
          </p:cNvPr>
          <p:cNvSpPr/>
          <p:nvPr/>
        </p:nvSpPr>
        <p:spPr>
          <a:xfrm>
            <a:off x="427948" y="445110"/>
            <a:ext cx="2267004" cy="630227"/>
          </a:xfrm>
          <a:custGeom>
            <a:avLst/>
            <a:gdLst/>
            <a:ahLst/>
            <a:cxnLst/>
            <a:rect l="l" t="t" r="r" b="b"/>
            <a:pathLst>
              <a:path w="2267004" h="630227">
                <a:moveTo>
                  <a:pt x="0" y="0"/>
                </a:moveTo>
                <a:lnTo>
                  <a:pt x="2267004" y="0"/>
                </a:lnTo>
                <a:lnTo>
                  <a:pt x="2267004" y="630227"/>
                </a:lnTo>
                <a:lnTo>
                  <a:pt x="0" y="63022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FDB0985A-4171-DD8F-AD69-4578DED21F14}"/>
              </a:ext>
            </a:extLst>
          </p:cNvPr>
          <p:cNvSpPr txBox="1"/>
          <p:nvPr/>
        </p:nvSpPr>
        <p:spPr>
          <a:xfrm>
            <a:off x="5810250" y="4559205"/>
            <a:ext cx="6667500" cy="1168590"/>
          </a:xfrm>
          <a:prstGeom prst="rect">
            <a:avLst/>
          </a:prstGeom>
        </p:spPr>
        <p:txBody>
          <a:bodyPr wrap="square" lIns="0" tIns="0" rIns="0" bIns="0" rtlCol="0" anchor="t">
            <a:spAutoFit/>
          </a:bodyPr>
          <a:lstStyle/>
          <a:p>
            <a:pPr marL="0" marR="0" lvl="0" indent="0" algn="l" defTabSz="914400" rtl="0" eaLnBrk="1" fontAlgn="auto" latinLnBrk="0" hangingPunct="1">
              <a:lnSpc>
                <a:spcPts val="9599"/>
              </a:lnSpc>
              <a:spcBef>
                <a:spcPts val="0"/>
              </a:spcBef>
              <a:spcAft>
                <a:spcPts val="0"/>
              </a:spcAft>
              <a:buClrTx/>
              <a:buSzTx/>
              <a:buFontTx/>
              <a:buNone/>
              <a:tabLst/>
              <a:defRPr/>
            </a:pPr>
            <a:r>
              <a:rPr lang="en-US" sz="7999" b="1" dirty="0">
                <a:solidFill>
                  <a:srgbClr val="FFFFFF"/>
                </a:solidFill>
                <a:latin typeface="Muli Bold"/>
                <a:ea typeface="Muli Bold"/>
                <a:cs typeface="Muli Bold"/>
                <a:sym typeface="Muli Bold"/>
              </a:rPr>
              <a:t>4</a:t>
            </a:r>
            <a:r>
              <a:rPr kumimoji="0" lang="en-US" sz="7999" b="1" i="0" u="none" strike="noStrike" kern="1200" cap="none" spc="0" normalizeH="0" baseline="0" noProof="0" dirty="0">
                <a:ln>
                  <a:noFill/>
                </a:ln>
                <a:solidFill>
                  <a:srgbClr val="FFFFFF"/>
                </a:solidFill>
                <a:effectLst/>
                <a:uLnTx/>
                <a:uFillTx/>
                <a:latin typeface="Muli Bold"/>
                <a:ea typeface="Muli Bold"/>
                <a:cs typeface="Muli Bold"/>
                <a:sym typeface="Muli Bold"/>
              </a:rPr>
              <a:t>. THINK BIG</a:t>
            </a:r>
          </a:p>
        </p:txBody>
      </p:sp>
    </p:spTree>
    <p:extLst>
      <p:ext uri="{BB962C8B-B14F-4D97-AF65-F5344CB8AC3E}">
        <p14:creationId xmlns:p14="http://schemas.microsoft.com/office/powerpoint/2010/main" val="238339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84A205-539E-4B21-B095-F7408EE7797B}"/>
              </a:ext>
            </a:extLst>
          </p:cNvPr>
          <p:cNvSpPr txBox="1"/>
          <p:nvPr/>
        </p:nvSpPr>
        <p:spPr>
          <a:xfrm>
            <a:off x="1485900" y="3989338"/>
            <a:ext cx="153162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250"/>
                </a:solidFill>
                <a:effectLst/>
                <a:uLnTx/>
                <a:uFillTx/>
                <a:latin typeface="HK Grotesk Bold" panose="020B0604020202020204" charset="0"/>
                <a:ea typeface="+mn-ea"/>
                <a:cs typeface="+mn-cs"/>
              </a:rPr>
              <a:t>AI CAN TRANSFORM HEALTHCARE,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250"/>
                </a:solidFill>
                <a:effectLst/>
                <a:uLnTx/>
                <a:uFillTx/>
                <a:latin typeface="HK Grotesk Bold" panose="020B0604020202020204" charset="0"/>
                <a:ea typeface="+mn-ea"/>
                <a:cs typeface="+mn-cs"/>
              </a:rPr>
              <a:t>YOU HOLD THE KEY!</a:t>
            </a:r>
          </a:p>
        </p:txBody>
      </p:sp>
    </p:spTree>
    <p:extLst>
      <p:ext uri="{BB962C8B-B14F-4D97-AF65-F5344CB8AC3E}">
        <p14:creationId xmlns:p14="http://schemas.microsoft.com/office/powerpoint/2010/main" val="34765443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3727EB"/>
        </a:solidFill>
        <a:effectLst/>
      </p:bgPr>
    </p:bg>
    <p:spTree>
      <p:nvGrpSpPr>
        <p:cNvPr id="1" name=""/>
        <p:cNvGrpSpPr/>
        <p:nvPr/>
      </p:nvGrpSpPr>
      <p:grpSpPr>
        <a:xfrm>
          <a:off x="0" y="0"/>
          <a:ext cx="0" cy="0"/>
          <a:chOff x="0" y="0"/>
          <a:chExt cx="0" cy="0"/>
        </a:xfrm>
      </p:grpSpPr>
      <p:sp>
        <p:nvSpPr>
          <p:cNvPr id="2" name="Freeform 2"/>
          <p:cNvSpPr/>
          <p:nvPr/>
        </p:nvSpPr>
        <p:spPr>
          <a:xfrm>
            <a:off x="-318518" y="-446179"/>
            <a:ext cx="19085613" cy="12715790"/>
          </a:xfrm>
          <a:custGeom>
            <a:avLst/>
            <a:gdLst/>
            <a:ahLst/>
            <a:cxnLst/>
            <a:rect l="l" t="t" r="r" b="b"/>
            <a:pathLst>
              <a:path w="19085613" h="12715790">
                <a:moveTo>
                  <a:pt x="0" y="0"/>
                </a:moveTo>
                <a:lnTo>
                  <a:pt x="19085613" y="0"/>
                </a:lnTo>
                <a:lnTo>
                  <a:pt x="19085613" y="12715789"/>
                </a:lnTo>
                <a:lnTo>
                  <a:pt x="0" y="12715789"/>
                </a:lnTo>
                <a:lnTo>
                  <a:pt x="0" y="0"/>
                </a:lnTo>
                <a:close/>
              </a:path>
            </a:pathLst>
          </a:custGeom>
          <a:blipFill>
            <a:blip r:embed="rId3">
              <a:alphaModFix amt="21999"/>
            </a:blip>
            <a:stretch>
              <a:fillRect/>
            </a:stretch>
          </a:blipFill>
        </p:spPr>
        <p:txBody>
          <a:bodyPr/>
          <a:lstStyle/>
          <a:p>
            <a:endParaRPr lang="en-US"/>
          </a:p>
        </p:txBody>
      </p:sp>
      <p:sp>
        <p:nvSpPr>
          <p:cNvPr id="3" name="Freeform 3"/>
          <p:cNvSpPr/>
          <p:nvPr/>
        </p:nvSpPr>
        <p:spPr>
          <a:xfrm>
            <a:off x="1028700" y="9258300"/>
            <a:ext cx="2651404" cy="737090"/>
          </a:xfrm>
          <a:custGeom>
            <a:avLst/>
            <a:gdLst/>
            <a:ahLst/>
            <a:cxnLst/>
            <a:rect l="l" t="t" r="r" b="b"/>
            <a:pathLst>
              <a:path w="2651404" h="737090">
                <a:moveTo>
                  <a:pt x="0" y="0"/>
                </a:moveTo>
                <a:lnTo>
                  <a:pt x="2651404" y="0"/>
                </a:lnTo>
                <a:lnTo>
                  <a:pt x="2651404" y="737090"/>
                </a:lnTo>
                <a:lnTo>
                  <a:pt x="0" y="737090"/>
                </a:lnTo>
                <a:lnTo>
                  <a:pt x="0" y="0"/>
                </a:lnTo>
                <a:close/>
              </a:path>
            </a:pathLst>
          </a:custGeom>
          <a:blipFill>
            <a:blip r:embed="rId4"/>
            <a:stretch>
              <a:fillRect/>
            </a:stretch>
          </a:blipFill>
        </p:spPr>
        <p:txBody>
          <a:bodyPr/>
          <a:lstStyle/>
          <a:p>
            <a:endParaRPr lang="en-US"/>
          </a:p>
        </p:txBody>
      </p:sp>
      <p:sp>
        <p:nvSpPr>
          <p:cNvPr id="4" name="Freeform 4"/>
          <p:cNvSpPr/>
          <p:nvPr/>
        </p:nvSpPr>
        <p:spPr>
          <a:xfrm>
            <a:off x="14383254" y="7089820"/>
            <a:ext cx="3167136" cy="2537026"/>
          </a:xfrm>
          <a:custGeom>
            <a:avLst/>
            <a:gdLst/>
            <a:ahLst/>
            <a:cxnLst/>
            <a:rect l="l" t="t" r="r" b="b"/>
            <a:pathLst>
              <a:path w="3167136" h="2537026">
                <a:moveTo>
                  <a:pt x="0" y="0"/>
                </a:moveTo>
                <a:lnTo>
                  <a:pt x="3167137" y="0"/>
                </a:lnTo>
                <a:lnTo>
                  <a:pt x="3167137" y="2537025"/>
                </a:lnTo>
                <a:lnTo>
                  <a:pt x="0" y="2537025"/>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4427089" y="2943225"/>
            <a:ext cx="9433821" cy="1103892"/>
          </a:xfrm>
          <a:prstGeom prst="rect">
            <a:avLst/>
          </a:prstGeom>
        </p:spPr>
        <p:txBody>
          <a:bodyPr lIns="0" tIns="0" rIns="0" bIns="0" rtlCol="0" anchor="t">
            <a:spAutoFit/>
          </a:bodyPr>
          <a:lstStyle/>
          <a:p>
            <a:pPr algn="ctr">
              <a:lnSpc>
                <a:spcPts val="8640"/>
              </a:lnSpc>
            </a:pPr>
            <a:r>
              <a:rPr lang="en-US" sz="7200" b="1" dirty="0">
                <a:solidFill>
                  <a:srgbClr val="FFFFFF"/>
                </a:solidFill>
                <a:latin typeface="HK Grotesk Bold"/>
                <a:ea typeface="HK Grotesk Bold"/>
                <a:cs typeface="HK Grotesk Bold"/>
                <a:sym typeface="HK Grotesk Bold"/>
              </a:rPr>
              <a:t>Thank You</a:t>
            </a:r>
          </a:p>
        </p:txBody>
      </p:sp>
      <p:sp>
        <p:nvSpPr>
          <p:cNvPr id="6" name="TextBox 6"/>
          <p:cNvSpPr txBox="1"/>
          <p:nvPr/>
        </p:nvSpPr>
        <p:spPr>
          <a:xfrm>
            <a:off x="1696248" y="4863966"/>
            <a:ext cx="15828742" cy="1077090"/>
          </a:xfrm>
          <a:prstGeom prst="rect">
            <a:avLst/>
          </a:prstGeom>
        </p:spPr>
        <p:txBody>
          <a:bodyPr lIns="0" tIns="0" rIns="0" bIns="0" rtlCol="0" anchor="t">
            <a:spAutoFit/>
          </a:bodyPr>
          <a:lstStyle/>
          <a:p>
            <a:pPr algn="ctr">
              <a:lnSpc>
                <a:spcPts val="4199"/>
              </a:lnSpc>
            </a:pPr>
            <a:r>
              <a:rPr lang="en-US" sz="3499" b="1" dirty="0">
                <a:solidFill>
                  <a:srgbClr val="FFFFFF"/>
                </a:solidFill>
                <a:latin typeface="HK Grotesk Pro Bold"/>
                <a:ea typeface="HK Grotesk Pro Bold"/>
                <a:cs typeface="HK Grotesk Pro Bold"/>
                <a:sym typeface="HK Grotesk Pro Bold"/>
              </a:rPr>
              <a:t>YOU should lead the change to enable an AI-driven future for nursing excellence</a:t>
            </a:r>
          </a:p>
        </p:txBody>
      </p:sp>
      <p:sp>
        <p:nvSpPr>
          <p:cNvPr id="7" name="TextBox 7"/>
          <p:cNvSpPr txBox="1"/>
          <p:nvPr/>
        </p:nvSpPr>
        <p:spPr>
          <a:xfrm>
            <a:off x="13907858" y="9671540"/>
            <a:ext cx="4117929" cy="323850"/>
          </a:xfrm>
          <a:prstGeom prst="rect">
            <a:avLst/>
          </a:prstGeom>
        </p:spPr>
        <p:txBody>
          <a:bodyPr lIns="0" tIns="0" rIns="0" bIns="0" rtlCol="0" anchor="t">
            <a:spAutoFit/>
          </a:bodyPr>
          <a:lstStyle/>
          <a:p>
            <a:pPr algn="ctr">
              <a:lnSpc>
                <a:spcPts val="2520"/>
              </a:lnSpc>
            </a:pPr>
            <a:r>
              <a:rPr lang="en-US" sz="2100">
                <a:solidFill>
                  <a:srgbClr val="FFFFFF"/>
                </a:solidFill>
                <a:latin typeface="HK Grotesk Pro"/>
                <a:ea typeface="HK Grotesk Pro"/>
                <a:cs typeface="HK Grotesk Pro"/>
                <a:sym typeface="HK Grotesk Pro"/>
              </a:rPr>
              <a:t>Email me: tmacie2@ufl.edu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stretch>
            <a:fillRect/>
          </a:stretch>
        </a:blipFill>
        <a:effectLst/>
      </p:bgPr>
    </p:bg>
    <p:spTree>
      <p:nvGrpSpPr>
        <p:cNvPr id="1" name=""/>
        <p:cNvGrpSpPr/>
        <p:nvPr/>
      </p:nvGrpSpPr>
      <p:grpSpPr>
        <a:xfrm>
          <a:off x="0" y="0"/>
          <a:ext cx="0" cy="0"/>
          <a:chOff x="0" y="0"/>
          <a:chExt cx="0" cy="0"/>
        </a:xfrm>
      </p:grpSpPr>
      <p:sp>
        <p:nvSpPr>
          <p:cNvPr id="4" name="TextBox 9">
            <a:extLst>
              <a:ext uri="{FF2B5EF4-FFF2-40B4-BE49-F238E27FC236}">
                <a16:creationId xmlns:a16="http://schemas.microsoft.com/office/drawing/2014/main" id="{298A02FC-3291-4353-ADCC-D8CB4D5C048E}"/>
              </a:ext>
            </a:extLst>
          </p:cNvPr>
          <p:cNvSpPr txBox="1"/>
          <p:nvPr/>
        </p:nvSpPr>
        <p:spPr>
          <a:xfrm>
            <a:off x="2276475" y="8039100"/>
            <a:ext cx="13735050" cy="1600200"/>
          </a:xfrm>
          <a:prstGeom prst="rect">
            <a:avLst/>
          </a:prstGeom>
          <a:solidFill>
            <a:schemeClr val="bg1">
              <a:lumMod val="85000"/>
              <a:alpha val="40000"/>
            </a:schemeClr>
          </a:solidFill>
          <a:ln>
            <a:noFill/>
          </a:ln>
        </p:spPr>
        <p:txBody>
          <a:bodyPr wrap="square" lIns="0" tIns="0" rIns="0" bIns="0" rtlCol="0" anchor="ctr" anchorCtr="0">
            <a:noAutofit/>
          </a:bodyPr>
          <a:lstStyle/>
          <a:p>
            <a:pPr marL="0" marR="0" lvl="0" indent="0" algn="ctr" defTabSz="914400" rtl="0" eaLnBrk="1" fontAlgn="auto" latinLnBrk="0" hangingPunct="1">
              <a:lnSpc>
                <a:spcPts val="6666"/>
              </a:lnSpc>
              <a:spcBef>
                <a:spcPts val="0"/>
              </a:spcBef>
              <a:spcAft>
                <a:spcPts val="0"/>
              </a:spcAft>
              <a:buClrTx/>
              <a:buSzTx/>
              <a:buFontTx/>
              <a:buNone/>
              <a:tabLst/>
              <a:defRPr/>
            </a:pPr>
            <a:r>
              <a:rPr kumimoji="0" lang="en-US" sz="6600" b="1" i="0" u="none" strike="noStrike" kern="1200" cap="none" spc="330" normalizeH="0" baseline="0" noProof="0" dirty="0">
                <a:ln>
                  <a:noFill/>
                </a:ln>
                <a:solidFill>
                  <a:srgbClr val="000000"/>
                </a:solidFill>
                <a:effectLst/>
                <a:uLnTx/>
                <a:uFillTx/>
                <a:latin typeface="League Spartan"/>
                <a:ea typeface="+mn-ea"/>
                <a:cs typeface="+mn-cs"/>
              </a:rPr>
              <a:t>WHAT HAPPENS BETWEEN NURSING SCHOOL AND PRACTICE?</a:t>
            </a:r>
          </a:p>
        </p:txBody>
      </p:sp>
    </p:spTree>
    <p:extLst>
      <p:ext uri="{BB962C8B-B14F-4D97-AF65-F5344CB8AC3E}">
        <p14:creationId xmlns:p14="http://schemas.microsoft.com/office/powerpoint/2010/main" val="16637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63EB8-9E26-2CD5-ACCC-435E24546BE5}"/>
            </a:ext>
          </a:extLst>
        </p:cNvPr>
        <p:cNvGrpSpPr/>
        <p:nvPr/>
      </p:nvGrpSpPr>
      <p:grpSpPr>
        <a:xfrm>
          <a:off x="0" y="0"/>
          <a:ext cx="0" cy="0"/>
          <a:chOff x="0" y="0"/>
          <a:chExt cx="0" cy="0"/>
        </a:xfrm>
      </p:grpSpPr>
      <p:pic>
        <p:nvPicPr>
          <p:cNvPr id="3" name="Picture 2" descr="A person in a blue scrubs using a computer&#10;&#10;AI-generated content may be incorrect.">
            <a:extLst>
              <a:ext uri="{FF2B5EF4-FFF2-40B4-BE49-F238E27FC236}">
                <a16:creationId xmlns:a16="http://schemas.microsoft.com/office/drawing/2014/main" id="{F64B971B-3877-4B79-2B83-3E68556E6E83}"/>
              </a:ext>
            </a:extLst>
          </p:cNvPr>
          <p:cNvPicPr>
            <a:picLocks noChangeAspect="1"/>
          </p:cNvPicPr>
          <p:nvPr/>
        </p:nvPicPr>
        <p:blipFill>
          <a:blip r:embed="rId3">
            <a:extLst>
              <a:ext uri="{28A0092B-C50C-407E-A947-70E740481C1C}">
                <a14:useLocalDpi xmlns:a14="http://schemas.microsoft.com/office/drawing/2010/main" val="0"/>
              </a:ext>
            </a:extLst>
          </a:blip>
          <a:srcRect l="10322"/>
          <a:stretch/>
        </p:blipFill>
        <p:spPr>
          <a:xfrm>
            <a:off x="3" y="0"/>
            <a:ext cx="18287998" cy="10110825"/>
          </a:xfrm>
          <a:prstGeom prst="rect">
            <a:avLst/>
          </a:prstGeom>
        </p:spPr>
      </p:pic>
      <p:pic>
        <p:nvPicPr>
          <p:cNvPr id="4" name="Picture 3" descr="A screenshot of a computer&#10;&#10;AI-generated content may be incorrect.">
            <a:extLst>
              <a:ext uri="{FF2B5EF4-FFF2-40B4-BE49-F238E27FC236}">
                <a16:creationId xmlns:a16="http://schemas.microsoft.com/office/drawing/2014/main" id="{D145E667-E44B-5ADF-B2A3-742BD62061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5829300" cy="3454737"/>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6E57F0F6-2570-9378-9FFF-ACA705420F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7525" y="1533525"/>
            <a:ext cx="5829300" cy="3457441"/>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65C5B965-E586-D9B9-9055-63619A6A60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29300" y="10765"/>
            <a:ext cx="5829300" cy="3452879"/>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DA601A50-B648-5FF5-4A15-A1252B168B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58598" y="16161"/>
            <a:ext cx="5829300" cy="3447484"/>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C1BD47BB-5116-B121-1831-15E097B115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95788" y="4289395"/>
            <a:ext cx="5829300" cy="3446453"/>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AAB91CE0-F0E6-2987-5059-E81F0709FF3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85" y="6306843"/>
            <a:ext cx="5829300" cy="3442106"/>
          </a:xfrm>
          <a:prstGeom prst="rect">
            <a:avLst/>
          </a:prstGeom>
        </p:spPr>
      </p:pic>
      <p:pic>
        <p:nvPicPr>
          <p:cNvPr id="10" name="Picture 9" descr="A screenshot of a computer&#10;&#10;AI-generated content may be incorrect.">
            <a:extLst>
              <a:ext uri="{FF2B5EF4-FFF2-40B4-BE49-F238E27FC236}">
                <a16:creationId xmlns:a16="http://schemas.microsoft.com/office/drawing/2014/main" id="{23DB4622-D737-6915-945E-6880CC2332E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80564" y="6551380"/>
            <a:ext cx="5829300" cy="3436507"/>
          </a:xfrm>
          <a:prstGeom prst="rect">
            <a:avLst/>
          </a:prstGeom>
        </p:spPr>
      </p:pic>
      <p:pic>
        <p:nvPicPr>
          <p:cNvPr id="11" name="Picture 10" descr="A screenshot of a computer&#10;&#10;AI-generated content may be incorrect.">
            <a:extLst>
              <a:ext uri="{FF2B5EF4-FFF2-40B4-BE49-F238E27FC236}">
                <a16:creationId xmlns:a16="http://schemas.microsoft.com/office/drawing/2014/main" id="{A3D44BC7-B6C7-EA7E-EAA1-0B31571A39E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860" y="2860509"/>
            <a:ext cx="5829300" cy="3448318"/>
          </a:xfrm>
          <a:prstGeom prst="rect">
            <a:avLst/>
          </a:prstGeom>
        </p:spPr>
      </p:pic>
      <p:pic>
        <p:nvPicPr>
          <p:cNvPr id="12" name="Picture 11" descr="A screenshot of a computer&#10;&#10;AI-generated content may be incorrect.">
            <a:extLst>
              <a:ext uri="{FF2B5EF4-FFF2-40B4-BE49-F238E27FC236}">
                <a16:creationId xmlns:a16="http://schemas.microsoft.com/office/drawing/2014/main" id="{DE53243D-31B8-5E09-E03C-56550A7A15B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440840" y="3821909"/>
            <a:ext cx="5829300" cy="3454737"/>
          </a:xfrm>
          <a:prstGeom prst="rect">
            <a:avLst/>
          </a:prstGeom>
        </p:spPr>
      </p:pic>
      <p:pic>
        <p:nvPicPr>
          <p:cNvPr id="13" name="Picture 12" descr="A screenshot of a computer&#10;&#10;AI-generated content may be incorrect.">
            <a:extLst>
              <a:ext uri="{FF2B5EF4-FFF2-40B4-BE49-F238E27FC236}">
                <a16:creationId xmlns:a16="http://schemas.microsoft.com/office/drawing/2014/main" id="{AA7D38A4-0044-20DD-4480-C94F2C8E1AB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52763" y="1533525"/>
            <a:ext cx="5829300" cy="3454737"/>
          </a:xfrm>
          <a:prstGeom prst="rect">
            <a:avLst/>
          </a:prstGeom>
        </p:spPr>
      </p:pic>
      <p:pic>
        <p:nvPicPr>
          <p:cNvPr id="14" name="Picture 13" descr="A screenshot of a computer&#10;&#10;AI-generated content may be incorrect.">
            <a:extLst>
              <a:ext uri="{FF2B5EF4-FFF2-40B4-BE49-F238E27FC236}">
                <a16:creationId xmlns:a16="http://schemas.microsoft.com/office/drawing/2014/main" id="{15E41389-73AA-3B02-F2B0-400A03883BF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616899" y="4124579"/>
            <a:ext cx="5829300" cy="3454737"/>
          </a:xfrm>
          <a:prstGeom prst="rect">
            <a:avLst/>
          </a:prstGeom>
        </p:spPr>
      </p:pic>
      <p:pic>
        <p:nvPicPr>
          <p:cNvPr id="15" name="Picture 14" descr="A screenshot of a computer&#10;&#10;AI-generated content may be incorrect.">
            <a:extLst>
              <a:ext uri="{FF2B5EF4-FFF2-40B4-BE49-F238E27FC236}">
                <a16:creationId xmlns:a16="http://schemas.microsoft.com/office/drawing/2014/main" id="{E4EC7024-31FE-F560-1E74-BCEFFDE47AF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56623" y="6377618"/>
            <a:ext cx="5829300" cy="3427391"/>
          </a:xfrm>
          <a:prstGeom prst="rect">
            <a:avLst/>
          </a:prstGeom>
        </p:spPr>
      </p:pic>
      <p:pic>
        <p:nvPicPr>
          <p:cNvPr id="16" name="Picture 15" descr="A screenshot of a computer&#10;&#10;AI-generated content may be incorrect.">
            <a:extLst>
              <a:ext uri="{FF2B5EF4-FFF2-40B4-BE49-F238E27FC236}">
                <a16:creationId xmlns:a16="http://schemas.microsoft.com/office/drawing/2014/main" id="{372D0CED-3604-EBCF-C9A1-6A6F130786D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99734" y="822690"/>
            <a:ext cx="5829300" cy="3459295"/>
          </a:xfrm>
          <a:prstGeom prst="rect">
            <a:avLst/>
          </a:prstGeom>
        </p:spPr>
      </p:pic>
      <p:pic>
        <p:nvPicPr>
          <p:cNvPr id="17" name="Picture 16" descr="Screens screenshot of a computer&#10;&#10;AI-generated content may be incorrect.">
            <a:extLst>
              <a:ext uri="{FF2B5EF4-FFF2-40B4-BE49-F238E27FC236}">
                <a16:creationId xmlns:a16="http://schemas.microsoft.com/office/drawing/2014/main" id="{6C474E2B-F049-7754-68E4-FF31C29469A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175331" y="5111211"/>
            <a:ext cx="5829300" cy="3464713"/>
          </a:xfrm>
          <a:prstGeom prst="rect">
            <a:avLst/>
          </a:prstGeom>
        </p:spPr>
      </p:pic>
      <p:pic>
        <p:nvPicPr>
          <p:cNvPr id="18" name="Picture 17" descr="A screenshot of a computer&#10;&#10;AI-generated content may be incorrect.">
            <a:extLst>
              <a:ext uri="{FF2B5EF4-FFF2-40B4-BE49-F238E27FC236}">
                <a16:creationId xmlns:a16="http://schemas.microsoft.com/office/drawing/2014/main" id="{057E30A9-EEE4-9A35-1966-A9E309987DA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2428339" y="1001371"/>
            <a:ext cx="5829300" cy="3431949"/>
          </a:xfrm>
          <a:prstGeom prst="rect">
            <a:avLst/>
          </a:prstGeom>
        </p:spPr>
      </p:pic>
      <p:pic>
        <p:nvPicPr>
          <p:cNvPr id="19" name="Picture 18" descr="A screenshot of a computer&#10;&#10;AI-generated content may be incorrect.">
            <a:extLst>
              <a:ext uri="{FF2B5EF4-FFF2-40B4-BE49-F238E27FC236}">
                <a16:creationId xmlns:a16="http://schemas.microsoft.com/office/drawing/2014/main" id="{DEE9C47B-FFBF-0730-DC4B-551F1682D30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2440331" y="-98895"/>
            <a:ext cx="5829300" cy="3447484"/>
          </a:xfrm>
          <a:prstGeom prst="rect">
            <a:avLst/>
          </a:prstGeom>
        </p:spPr>
      </p:pic>
      <p:pic>
        <p:nvPicPr>
          <p:cNvPr id="20" name="Picture 19" descr="A screenshot of a computer&#10;&#10;AI-generated content may be incorrect.">
            <a:extLst>
              <a:ext uri="{FF2B5EF4-FFF2-40B4-BE49-F238E27FC236}">
                <a16:creationId xmlns:a16="http://schemas.microsoft.com/office/drawing/2014/main" id="{F9DF3A25-6B84-3990-EF14-F466DE811FE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503664" y="6679788"/>
            <a:ext cx="5829300" cy="3449344"/>
          </a:xfrm>
          <a:prstGeom prst="rect">
            <a:avLst/>
          </a:prstGeom>
        </p:spPr>
      </p:pic>
      <p:pic>
        <p:nvPicPr>
          <p:cNvPr id="21" name="Picture 20" descr="A screenshot of a computer&#10;&#10;AI-generated content may be incorrect.">
            <a:extLst>
              <a:ext uri="{FF2B5EF4-FFF2-40B4-BE49-F238E27FC236}">
                <a16:creationId xmlns:a16="http://schemas.microsoft.com/office/drawing/2014/main" id="{E03EBCDD-0A55-4E1D-FD1A-77AB27C37FA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61640" y="6669247"/>
            <a:ext cx="5829300" cy="3442930"/>
          </a:xfrm>
          <a:prstGeom prst="rect">
            <a:avLst/>
          </a:prstGeom>
        </p:spPr>
      </p:pic>
      <p:pic>
        <p:nvPicPr>
          <p:cNvPr id="22" name="Picture 21" descr="A screenshot of a computer&#10;&#10;AI-generated content may be incorrect.">
            <a:extLst>
              <a:ext uri="{FF2B5EF4-FFF2-40B4-BE49-F238E27FC236}">
                <a16:creationId xmlns:a16="http://schemas.microsoft.com/office/drawing/2014/main" id="{1C1AFB27-CE7C-8E8B-F9E2-4023D2F0DEE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2456021" y="6679788"/>
            <a:ext cx="5829300" cy="3433822"/>
          </a:xfrm>
          <a:prstGeom prst="rect">
            <a:avLst/>
          </a:prstGeom>
        </p:spPr>
      </p:pic>
      <p:pic>
        <p:nvPicPr>
          <p:cNvPr id="23" name="Picture 22" descr="A screenshot of a computer&#10;&#10;AI-generated content may be incorrect.">
            <a:extLst>
              <a:ext uri="{FF2B5EF4-FFF2-40B4-BE49-F238E27FC236}">
                <a16:creationId xmlns:a16="http://schemas.microsoft.com/office/drawing/2014/main" id="{1995687F-FEF2-B703-584E-16FB936B408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795239" y="6679958"/>
            <a:ext cx="5829300" cy="3454737"/>
          </a:xfrm>
          <a:prstGeom prst="rect">
            <a:avLst/>
          </a:prstGeom>
        </p:spPr>
      </p:pic>
      <p:grpSp>
        <p:nvGrpSpPr>
          <p:cNvPr id="421" name="Bottom Frame">
            <a:extLst>
              <a:ext uri="{FF2B5EF4-FFF2-40B4-BE49-F238E27FC236}">
                <a16:creationId xmlns:a16="http://schemas.microsoft.com/office/drawing/2014/main" id="{FA237269-9CFC-11A9-1BFC-47DF3E9BFB0E}"/>
              </a:ext>
            </a:extLst>
          </p:cNvPr>
          <p:cNvGrpSpPr/>
          <p:nvPr/>
        </p:nvGrpSpPr>
        <p:grpSpPr>
          <a:xfrm>
            <a:off x="0" y="9182100"/>
            <a:ext cx="18288001" cy="1104901"/>
            <a:chOff x="-1" y="-1250176"/>
            <a:chExt cx="24384000" cy="1473200"/>
          </a:xfrm>
        </p:grpSpPr>
        <p:sp>
          <p:nvSpPr>
            <p:cNvPr id="419" name="Bottom Gradient">
              <a:extLst>
                <a:ext uri="{FF2B5EF4-FFF2-40B4-BE49-F238E27FC236}">
                  <a16:creationId xmlns:a16="http://schemas.microsoft.com/office/drawing/2014/main" id="{81060B19-A5FF-CC38-2D12-08BE26AAD1A0}"/>
                </a:ext>
              </a:extLst>
            </p:cNvPr>
            <p:cNvSpPr/>
            <p:nvPr/>
          </p:nvSpPr>
          <p:spPr>
            <a:xfrm>
              <a:off x="-2" y="0"/>
              <a:ext cx="24384001" cy="223024"/>
            </a:xfrm>
            <a:prstGeom prst="rect">
              <a:avLst/>
            </a:prstGeom>
            <a:gradFill flip="none" rotWithShape="1">
              <a:gsLst>
                <a:gs pos="0">
                  <a:srgbClr val="EAB846"/>
                </a:gs>
                <a:gs pos="100000">
                  <a:srgbClr val="E77261"/>
                </a:gs>
              </a:gsLst>
              <a:lin ang="0" scaled="0"/>
            </a:gradFill>
            <a:ln w="12700" cap="flat">
              <a:noFill/>
              <a:miter lim="400000"/>
            </a:ln>
            <a:effectLst/>
          </p:spPr>
          <p:txBody>
            <a:bodyPr wrap="square" lIns="68579" tIns="68579" rIns="68579" bIns="68579" numCol="1" anchor="ctr">
              <a:noAutofit/>
            </a:bodyPr>
            <a:lstStyle/>
            <a:p>
              <a:pPr algn="ctr" defTabSz="1371600" hangingPunct="0">
                <a:defRPr sz="3600">
                  <a:solidFill>
                    <a:srgbClr val="FFFFFF"/>
                  </a:solidFill>
                  <a:latin typeface="Corbel"/>
                  <a:ea typeface="Corbel"/>
                  <a:cs typeface="Corbel"/>
                  <a:sym typeface="Corbel"/>
                </a:defRPr>
              </a:pPr>
              <a:endParaRPr sz="2700" kern="0">
                <a:solidFill>
                  <a:srgbClr val="FFFFFF"/>
                </a:solidFill>
                <a:latin typeface="Corbel"/>
                <a:sym typeface="Corbel"/>
              </a:endParaRPr>
            </a:p>
          </p:txBody>
        </p:sp>
        <p:pic>
          <p:nvPicPr>
            <p:cNvPr id="420" name="Moxie Icon Orange.svg" descr="Moxie Icon Orange.svg">
              <a:extLst>
                <a:ext uri="{FF2B5EF4-FFF2-40B4-BE49-F238E27FC236}">
                  <a16:creationId xmlns:a16="http://schemas.microsoft.com/office/drawing/2014/main" id="{4B3B3DE4-D344-0B60-61A3-3211A78A735B}"/>
                </a:ext>
              </a:extLst>
            </p:cNvPr>
            <p:cNvPicPr>
              <a:picLocks noChangeAspect="1"/>
            </p:cNvPicPr>
            <p:nvPr/>
          </p:nvPicPr>
          <p:blipFill>
            <a:blip r:embed="rId24"/>
            <a:stretch>
              <a:fillRect/>
            </a:stretch>
          </p:blipFill>
          <p:spPr>
            <a:xfrm>
              <a:off x="22948902" y="-1250177"/>
              <a:ext cx="1103258" cy="1117403"/>
            </a:xfrm>
            <a:prstGeom prst="rect">
              <a:avLst/>
            </a:prstGeom>
            <a:ln w="12700" cap="flat">
              <a:noFill/>
              <a:miter lim="400000"/>
            </a:ln>
            <a:effectLst/>
          </p:spPr>
        </p:pic>
      </p:grpSp>
      <p:pic>
        <p:nvPicPr>
          <p:cNvPr id="24" name="Picture 23" descr="A screenshot of a computer&#10;&#10;AI-generated content may be incorrect.">
            <a:extLst>
              <a:ext uri="{FF2B5EF4-FFF2-40B4-BE49-F238E27FC236}">
                <a16:creationId xmlns:a16="http://schemas.microsoft.com/office/drawing/2014/main" id="{ED067C12-837A-1B97-694F-5A16D9C71018}"/>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1420475" y="3752043"/>
            <a:ext cx="5829300" cy="3442106"/>
          </a:xfrm>
          <a:prstGeom prst="rect">
            <a:avLst/>
          </a:prstGeom>
        </p:spPr>
      </p:pic>
      <p:pic>
        <p:nvPicPr>
          <p:cNvPr id="25" name="Picture 24" descr="A screenshot of a computer&#10;&#10;AI-generated content may be incorrect.">
            <a:extLst>
              <a:ext uri="{FF2B5EF4-FFF2-40B4-BE49-F238E27FC236}">
                <a16:creationId xmlns:a16="http://schemas.microsoft.com/office/drawing/2014/main" id="{6620B95A-1D15-E97C-4648-8AD60F462CB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167563" y="1357312"/>
            <a:ext cx="5829300" cy="3456593"/>
          </a:xfrm>
          <a:prstGeom prst="rect">
            <a:avLst/>
          </a:prstGeom>
        </p:spPr>
      </p:pic>
      <p:pic>
        <p:nvPicPr>
          <p:cNvPr id="26" name="Picture 25" descr="A screenshot of a computer&#10;&#10;AI-generated content may be incorrect.">
            <a:extLst>
              <a:ext uri="{FF2B5EF4-FFF2-40B4-BE49-F238E27FC236}">
                <a16:creationId xmlns:a16="http://schemas.microsoft.com/office/drawing/2014/main" id="{C29C08E0-482F-41FE-4A48-7E0C2B90C089}"/>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144316" y="4384096"/>
            <a:ext cx="5829300" cy="3420159"/>
          </a:xfrm>
          <a:prstGeom prst="rect">
            <a:avLst/>
          </a:prstGeom>
        </p:spPr>
      </p:pic>
      <p:pic>
        <p:nvPicPr>
          <p:cNvPr id="27" name="Picture 26" descr="A screenshot of a computer&#10;&#10;AI-generated content may be incorrect.">
            <a:extLst>
              <a:ext uri="{FF2B5EF4-FFF2-40B4-BE49-F238E27FC236}">
                <a16:creationId xmlns:a16="http://schemas.microsoft.com/office/drawing/2014/main" id="{1B96B58A-D901-C80F-EA4B-64AE62612903}"/>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2375698" y="1366434"/>
            <a:ext cx="5829300" cy="3439423"/>
          </a:xfrm>
          <a:prstGeom prst="rect">
            <a:avLst/>
          </a:prstGeom>
        </p:spPr>
      </p:pic>
      <p:pic>
        <p:nvPicPr>
          <p:cNvPr id="28" name="Picture 27" descr="A screenshot of a computer&#10;&#10;AI-generated content may be incorrect.">
            <a:extLst>
              <a:ext uri="{FF2B5EF4-FFF2-40B4-BE49-F238E27FC236}">
                <a16:creationId xmlns:a16="http://schemas.microsoft.com/office/drawing/2014/main" id="{66467EB0-3FD7-0607-D803-EFA454035492}"/>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03609" y="666846"/>
            <a:ext cx="5829300" cy="3454737"/>
          </a:xfrm>
          <a:prstGeom prst="rect">
            <a:avLst/>
          </a:prstGeom>
        </p:spPr>
      </p:pic>
      <p:sp>
        <p:nvSpPr>
          <p:cNvPr id="2" name="TextBox 1">
            <a:extLst>
              <a:ext uri="{FF2B5EF4-FFF2-40B4-BE49-F238E27FC236}">
                <a16:creationId xmlns:a16="http://schemas.microsoft.com/office/drawing/2014/main" id="{D6835D6F-BCDE-1430-C902-C6EFB126FF82}"/>
              </a:ext>
            </a:extLst>
          </p:cNvPr>
          <p:cNvSpPr txBox="1"/>
          <p:nvPr/>
        </p:nvSpPr>
        <p:spPr>
          <a:xfrm>
            <a:off x="1982460" y="3538043"/>
            <a:ext cx="14707145" cy="1531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1828754" hangingPunct="0">
              <a:lnSpc>
                <a:spcPct val="90000"/>
              </a:lnSpc>
            </a:pPr>
            <a:r>
              <a:rPr lang="en-US" sz="10500" b="1" kern="0" dirty="0">
                <a:solidFill>
                  <a:srgbClr val="000000"/>
                </a:solidFill>
                <a:latin typeface="Rockwell" panose="02060603020205020403" pitchFamily="18" charset="0"/>
                <a:ea typeface="Helvetica Neue"/>
                <a:cs typeface="Helvetica Neue"/>
                <a:sym typeface="Helvetica Neue"/>
              </a:rPr>
              <a:t>click, click, click… </a:t>
            </a:r>
          </a:p>
        </p:txBody>
      </p:sp>
    </p:spTree>
    <p:extLst>
      <p:ext uri="{BB962C8B-B14F-4D97-AF65-F5344CB8AC3E}">
        <p14:creationId xmlns:p14="http://schemas.microsoft.com/office/powerpoint/2010/main" val="35714955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
                                        <p:tgtEl>
                                          <p:spTgt spid="4"/>
                                        </p:tgtEl>
                                      </p:cBhvr>
                                    </p:animEffect>
                                  </p:childTnLst>
                                </p:cTn>
                              </p:par>
                            </p:childTnLst>
                          </p:cTn>
                        </p:par>
                        <p:par>
                          <p:cTn id="8" fill="hold">
                            <p:stCondLst>
                              <p:cond delay="5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
                                        <p:tgtEl>
                                          <p:spTgt spid="5"/>
                                        </p:tgtEl>
                                      </p:cBhvr>
                                    </p:animEffect>
                                  </p:childTnLst>
                                </p:cTn>
                              </p:par>
                            </p:childTnLst>
                          </p:cTn>
                        </p:par>
                        <p:par>
                          <p:cTn id="12" fill="hold">
                            <p:stCondLst>
                              <p:cond delay="1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
                                        <p:tgtEl>
                                          <p:spTgt spid="6"/>
                                        </p:tgtEl>
                                      </p:cBhvr>
                                    </p:animEffect>
                                  </p:childTnLst>
                                </p:cTn>
                              </p:par>
                            </p:childTnLst>
                          </p:cTn>
                        </p:par>
                        <p:par>
                          <p:cTn id="16" fill="hold">
                            <p:stCondLst>
                              <p:cond delay="15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
                                        <p:tgtEl>
                                          <p:spTgt spid="7"/>
                                        </p:tgtEl>
                                      </p:cBhvr>
                                    </p:animEffect>
                                  </p:childTnLst>
                                </p:cTn>
                              </p:par>
                            </p:childTnLst>
                          </p:cTn>
                        </p:par>
                        <p:par>
                          <p:cTn id="20" fill="hold">
                            <p:stCondLst>
                              <p:cond delay="2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
                                        <p:tgtEl>
                                          <p:spTgt spid="8"/>
                                        </p:tgtEl>
                                      </p:cBhvr>
                                    </p:animEffect>
                                  </p:childTnLst>
                                </p:cTn>
                              </p:par>
                            </p:childTnLst>
                          </p:cTn>
                        </p:par>
                        <p:par>
                          <p:cTn id="24" fill="hold">
                            <p:stCondLst>
                              <p:cond delay="25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
                                        <p:tgtEl>
                                          <p:spTgt spid="9"/>
                                        </p:tgtEl>
                                      </p:cBhvr>
                                    </p:animEffect>
                                  </p:childTnLst>
                                </p:cTn>
                              </p:par>
                            </p:childTnLst>
                          </p:cTn>
                        </p:par>
                        <p:par>
                          <p:cTn id="28" fill="hold">
                            <p:stCondLst>
                              <p:cond delay="3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
                                        <p:tgtEl>
                                          <p:spTgt spid="10"/>
                                        </p:tgtEl>
                                      </p:cBhvr>
                                    </p:animEffect>
                                  </p:childTnLst>
                                </p:cTn>
                              </p:par>
                            </p:childTnLst>
                          </p:cTn>
                        </p:par>
                        <p:par>
                          <p:cTn id="32" fill="hold">
                            <p:stCondLst>
                              <p:cond delay="350"/>
                            </p:stCondLst>
                            <p:childTnLst>
                              <p:par>
                                <p:cTn id="33" presetID="10"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
                                        <p:tgtEl>
                                          <p:spTgt spid="11"/>
                                        </p:tgtEl>
                                      </p:cBhvr>
                                    </p:animEffect>
                                  </p:childTnLst>
                                </p:cTn>
                              </p:par>
                            </p:childTnLst>
                          </p:cTn>
                        </p:par>
                        <p:par>
                          <p:cTn id="36" fill="hold">
                            <p:stCondLst>
                              <p:cond delay="400"/>
                            </p:stCondLst>
                            <p:childTnLst>
                              <p:par>
                                <p:cTn id="37" presetID="10"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
                                        <p:tgtEl>
                                          <p:spTgt spid="12"/>
                                        </p:tgtEl>
                                      </p:cBhvr>
                                    </p:animEffect>
                                  </p:childTnLst>
                                </p:cTn>
                              </p:par>
                            </p:childTnLst>
                          </p:cTn>
                        </p:par>
                        <p:par>
                          <p:cTn id="40" fill="hold">
                            <p:stCondLst>
                              <p:cond delay="450"/>
                            </p:stCondLst>
                            <p:childTnLst>
                              <p:par>
                                <p:cTn id="41" presetID="10" presetClass="entr" presetSubtype="0"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
                                        <p:tgtEl>
                                          <p:spTgt spid="13"/>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
                                        <p:tgtEl>
                                          <p:spTgt spid="14"/>
                                        </p:tgtEl>
                                      </p:cBhvr>
                                    </p:animEffect>
                                  </p:childTnLst>
                                </p:cTn>
                              </p:par>
                            </p:childTnLst>
                          </p:cTn>
                        </p:par>
                        <p:par>
                          <p:cTn id="48" fill="hold">
                            <p:stCondLst>
                              <p:cond delay="550"/>
                            </p:stCondLst>
                            <p:childTnLst>
                              <p:par>
                                <p:cTn id="49" presetID="10" presetClass="entr" presetSubtype="0"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
                                        <p:tgtEl>
                                          <p:spTgt spid="15"/>
                                        </p:tgtEl>
                                      </p:cBhvr>
                                    </p:animEffect>
                                  </p:childTnLst>
                                </p:cTn>
                              </p:par>
                            </p:childTnLst>
                          </p:cTn>
                        </p:par>
                        <p:par>
                          <p:cTn id="52" fill="hold">
                            <p:stCondLst>
                              <p:cond delay="600"/>
                            </p:stCondLst>
                            <p:childTnLst>
                              <p:par>
                                <p:cTn id="53" presetID="10" presetClass="entr" presetSubtype="0" fill="hold"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
                                        <p:tgtEl>
                                          <p:spTgt spid="16"/>
                                        </p:tgtEl>
                                      </p:cBhvr>
                                    </p:animEffect>
                                  </p:childTnLst>
                                </p:cTn>
                              </p:par>
                            </p:childTnLst>
                          </p:cTn>
                        </p:par>
                        <p:par>
                          <p:cTn id="56" fill="hold">
                            <p:stCondLst>
                              <p:cond delay="650"/>
                            </p:stCondLst>
                            <p:childTnLst>
                              <p:par>
                                <p:cTn id="57" presetID="10" presetClass="entr" presetSubtype="0" fill="hold"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
                                        <p:tgtEl>
                                          <p:spTgt spid="17"/>
                                        </p:tgtEl>
                                      </p:cBhvr>
                                    </p:animEffect>
                                  </p:childTnLst>
                                </p:cTn>
                              </p:par>
                            </p:childTnLst>
                          </p:cTn>
                        </p:par>
                        <p:par>
                          <p:cTn id="60" fill="hold">
                            <p:stCondLst>
                              <p:cond delay="700"/>
                            </p:stCondLst>
                            <p:childTnLst>
                              <p:par>
                                <p:cTn id="61" presetID="10" presetClass="entr" presetSubtype="0"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
                                        <p:tgtEl>
                                          <p:spTgt spid="18"/>
                                        </p:tgtEl>
                                      </p:cBhvr>
                                    </p:animEffect>
                                  </p:childTnLst>
                                </p:cTn>
                              </p:par>
                            </p:childTnLst>
                          </p:cTn>
                        </p:par>
                        <p:par>
                          <p:cTn id="64" fill="hold">
                            <p:stCondLst>
                              <p:cond delay="750"/>
                            </p:stCondLst>
                            <p:childTnLst>
                              <p:par>
                                <p:cTn id="65" presetID="10" presetClass="entr" presetSubtype="0" fill="hold"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
                                        <p:tgtEl>
                                          <p:spTgt spid="19"/>
                                        </p:tgtEl>
                                      </p:cBhvr>
                                    </p:animEffect>
                                  </p:childTnLst>
                                </p:cTn>
                              </p:par>
                            </p:childTnLst>
                          </p:cTn>
                        </p:par>
                        <p:par>
                          <p:cTn id="68" fill="hold">
                            <p:stCondLst>
                              <p:cond delay="800"/>
                            </p:stCondLst>
                            <p:childTnLst>
                              <p:par>
                                <p:cTn id="69" presetID="10" presetClass="entr" presetSubtype="0" fill="hold"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
                                        <p:tgtEl>
                                          <p:spTgt spid="20"/>
                                        </p:tgtEl>
                                      </p:cBhvr>
                                    </p:animEffect>
                                  </p:childTnLst>
                                </p:cTn>
                              </p:par>
                            </p:childTnLst>
                          </p:cTn>
                        </p:par>
                        <p:par>
                          <p:cTn id="72" fill="hold">
                            <p:stCondLst>
                              <p:cond delay="850"/>
                            </p:stCondLst>
                            <p:childTnLst>
                              <p:par>
                                <p:cTn id="73" presetID="10" presetClass="entr" presetSubtype="0" fill="hold"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50"/>
                                        <p:tgtEl>
                                          <p:spTgt spid="21"/>
                                        </p:tgtEl>
                                      </p:cBhvr>
                                    </p:animEffect>
                                  </p:childTnLst>
                                </p:cTn>
                              </p:par>
                            </p:childTnLst>
                          </p:cTn>
                        </p:par>
                        <p:par>
                          <p:cTn id="76" fill="hold">
                            <p:stCondLst>
                              <p:cond delay="900"/>
                            </p:stCondLst>
                            <p:childTnLst>
                              <p:par>
                                <p:cTn id="77" presetID="10" presetClass="entr" presetSubtype="0" fill="hold" nodeType="after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50"/>
                                        <p:tgtEl>
                                          <p:spTgt spid="22"/>
                                        </p:tgtEl>
                                      </p:cBhvr>
                                    </p:animEffect>
                                  </p:childTnLst>
                                </p:cTn>
                              </p:par>
                            </p:childTnLst>
                          </p:cTn>
                        </p:par>
                        <p:par>
                          <p:cTn id="80" fill="hold">
                            <p:stCondLst>
                              <p:cond delay="950"/>
                            </p:stCondLst>
                            <p:childTnLst>
                              <p:par>
                                <p:cTn id="81" presetID="10" presetClass="entr" presetSubtype="0" fill="hold" nodeType="after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50"/>
                                        <p:tgtEl>
                                          <p:spTgt spid="22"/>
                                        </p:tgtEl>
                                      </p:cBhvr>
                                    </p:animEffect>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50"/>
                                        <p:tgtEl>
                                          <p:spTgt spid="23"/>
                                        </p:tgtEl>
                                      </p:cBhvr>
                                    </p:animEffect>
                                  </p:childTnLst>
                                </p:cTn>
                              </p:par>
                            </p:childTnLst>
                          </p:cTn>
                        </p:par>
                        <p:par>
                          <p:cTn id="88" fill="hold">
                            <p:stCondLst>
                              <p:cond delay="1050"/>
                            </p:stCondLst>
                            <p:childTnLst>
                              <p:par>
                                <p:cTn id="89" presetID="10" presetClass="entr" presetSubtype="0" fill="hold" nodeType="after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fade">
                                      <p:cBhvr>
                                        <p:cTn id="91" dur="50"/>
                                        <p:tgtEl>
                                          <p:spTgt spid="24"/>
                                        </p:tgtEl>
                                      </p:cBhvr>
                                    </p:animEffect>
                                  </p:childTnLst>
                                </p:cTn>
                              </p:par>
                            </p:childTnLst>
                          </p:cTn>
                        </p:par>
                        <p:par>
                          <p:cTn id="92" fill="hold">
                            <p:stCondLst>
                              <p:cond delay="1100"/>
                            </p:stCondLst>
                            <p:childTnLst>
                              <p:par>
                                <p:cTn id="93" presetID="10" presetClass="entr" presetSubtype="0" fill="hold" nodeType="after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fade">
                                      <p:cBhvr>
                                        <p:cTn id="95" dur="50"/>
                                        <p:tgtEl>
                                          <p:spTgt spid="25"/>
                                        </p:tgtEl>
                                      </p:cBhvr>
                                    </p:animEffect>
                                  </p:childTnLst>
                                </p:cTn>
                              </p:par>
                            </p:childTnLst>
                          </p:cTn>
                        </p:par>
                        <p:par>
                          <p:cTn id="96" fill="hold">
                            <p:stCondLst>
                              <p:cond delay="1150"/>
                            </p:stCondLst>
                            <p:childTnLst>
                              <p:par>
                                <p:cTn id="97" presetID="10" presetClass="entr" presetSubtype="0" fill="hold" nodeType="after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fade">
                                      <p:cBhvr>
                                        <p:cTn id="99" dur="50"/>
                                        <p:tgtEl>
                                          <p:spTgt spid="26"/>
                                        </p:tgtEl>
                                      </p:cBhvr>
                                    </p:animEffect>
                                  </p:childTnLst>
                                </p:cTn>
                              </p:par>
                            </p:childTnLst>
                          </p:cTn>
                        </p:par>
                        <p:par>
                          <p:cTn id="100" fill="hold">
                            <p:stCondLst>
                              <p:cond delay="1200"/>
                            </p:stCondLst>
                            <p:childTnLst>
                              <p:par>
                                <p:cTn id="101" presetID="10" presetClass="entr" presetSubtype="0" fill="hold" nodeType="after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50"/>
                                        <p:tgtEl>
                                          <p:spTgt spid="27"/>
                                        </p:tgtEl>
                                      </p:cBhvr>
                                    </p:animEffect>
                                  </p:childTnLst>
                                </p:cTn>
                              </p:par>
                            </p:childTnLst>
                          </p:cTn>
                        </p:par>
                        <p:par>
                          <p:cTn id="104" fill="hold">
                            <p:stCondLst>
                              <p:cond delay="1250"/>
                            </p:stCondLst>
                            <p:childTnLst>
                              <p:par>
                                <p:cTn id="105" presetID="10" presetClass="entr" presetSubtype="0" fill="hold" nodeType="after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fade">
                                      <p:cBhvr>
                                        <p:cTn id="107" dur="50"/>
                                        <p:tgtEl>
                                          <p:spTgt spid="28"/>
                                        </p:tgtEl>
                                      </p:cBhvr>
                                    </p:animEffect>
                                  </p:childTnLst>
                                </p:cTn>
                              </p:par>
                            </p:childTnLst>
                          </p:cTn>
                        </p:par>
                        <p:par>
                          <p:cTn id="108" fill="hold">
                            <p:stCondLst>
                              <p:cond delay="1300"/>
                            </p:stCondLst>
                            <p:childTnLst>
                              <p:par>
                                <p:cTn id="109" presetID="10" presetClass="entr" presetSubtype="0" fill="hold" grpId="0" nodeType="afterEffect">
                                  <p:stCondLst>
                                    <p:cond delay="0"/>
                                  </p:stCondLst>
                                  <p:childTnLst>
                                    <p:set>
                                      <p:cBhvr>
                                        <p:cTn id="110" dur="1" fill="hold">
                                          <p:stCondLst>
                                            <p:cond delay="0"/>
                                          </p:stCondLst>
                                        </p:cTn>
                                        <p:tgtEl>
                                          <p:spTgt spid="2"/>
                                        </p:tgtEl>
                                        <p:attrNameLst>
                                          <p:attrName>style.visibility</p:attrName>
                                        </p:attrNameLst>
                                      </p:cBhvr>
                                      <p:to>
                                        <p:strVal val="visible"/>
                                      </p:to>
                                    </p:set>
                                    <p:animEffect transition="in" filter="fade">
                                      <p:cBhvr>
                                        <p:cTn id="111" dur="750"/>
                                        <p:tgtEl>
                                          <p:spTgt spid="2"/>
                                        </p:tgtEl>
                                      </p:cBhvr>
                                    </p:animEffect>
                                  </p:childTnLst>
                                </p:cTn>
                              </p:par>
                            </p:childTnLst>
                          </p:cTn>
                        </p:par>
                        <p:par>
                          <p:cTn id="112" fill="hold">
                            <p:stCondLst>
                              <p:cond delay="2050"/>
                            </p:stCondLst>
                            <p:childTnLst>
                              <p:par>
                                <p:cTn id="113" presetID="1" presetClass="exit" presetSubtype="0" fill="hold" grpId="1" nodeType="afterEffect">
                                  <p:stCondLst>
                                    <p:cond delay="0"/>
                                  </p:stCondLst>
                                  <p:childTnLst>
                                    <p:set>
                                      <p:cBhvr>
                                        <p:cTn id="114" dur="1" fill="hold">
                                          <p:stCondLst>
                                            <p:cond delay="7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727EB"/>
        </a:solidFill>
        <a:effectLst/>
      </p:bgPr>
    </p:bg>
    <p:spTree>
      <p:nvGrpSpPr>
        <p:cNvPr id="1" name=""/>
        <p:cNvGrpSpPr/>
        <p:nvPr/>
      </p:nvGrpSpPr>
      <p:grpSpPr>
        <a:xfrm>
          <a:off x="0" y="0"/>
          <a:ext cx="0" cy="0"/>
          <a:chOff x="0" y="0"/>
          <a:chExt cx="0" cy="0"/>
        </a:xfrm>
      </p:grpSpPr>
      <p:sp>
        <p:nvSpPr>
          <p:cNvPr id="2" name="Freeform 2"/>
          <p:cNvSpPr/>
          <p:nvPr/>
        </p:nvSpPr>
        <p:spPr>
          <a:xfrm>
            <a:off x="0" y="0"/>
            <a:ext cx="7076833" cy="4714940"/>
          </a:xfrm>
          <a:custGeom>
            <a:avLst/>
            <a:gdLst/>
            <a:ahLst/>
            <a:cxnLst/>
            <a:rect l="l" t="t" r="r" b="b"/>
            <a:pathLst>
              <a:path w="7076833" h="4714940">
                <a:moveTo>
                  <a:pt x="0" y="0"/>
                </a:moveTo>
                <a:lnTo>
                  <a:pt x="7076833" y="0"/>
                </a:lnTo>
                <a:lnTo>
                  <a:pt x="7076833" y="4714940"/>
                </a:lnTo>
                <a:lnTo>
                  <a:pt x="0" y="4714940"/>
                </a:lnTo>
                <a:lnTo>
                  <a:pt x="0" y="0"/>
                </a:lnTo>
                <a:close/>
              </a:path>
            </a:pathLst>
          </a:custGeom>
          <a:blipFill>
            <a:blip r:embed="rId3">
              <a:alphaModFix amt="80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0" y="4714940"/>
            <a:ext cx="10438228" cy="6061514"/>
          </a:xfrm>
          <a:custGeom>
            <a:avLst/>
            <a:gdLst/>
            <a:ahLst/>
            <a:cxnLst/>
            <a:rect l="l" t="t" r="r" b="b"/>
            <a:pathLst>
              <a:path w="10438228" h="6061514">
                <a:moveTo>
                  <a:pt x="0" y="0"/>
                </a:moveTo>
                <a:lnTo>
                  <a:pt x="10438228" y="0"/>
                </a:lnTo>
                <a:lnTo>
                  <a:pt x="10438228" y="6061514"/>
                </a:lnTo>
                <a:lnTo>
                  <a:pt x="0" y="6061514"/>
                </a:lnTo>
                <a:lnTo>
                  <a:pt x="0" y="0"/>
                </a:lnTo>
                <a:close/>
              </a:path>
            </a:pathLst>
          </a:custGeom>
          <a:blipFill>
            <a:blip r:embed="rId4">
              <a:alphaModFix amt="80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076833" y="0"/>
            <a:ext cx="5248138" cy="4885175"/>
          </a:xfrm>
          <a:custGeom>
            <a:avLst/>
            <a:gdLst/>
            <a:ahLst/>
            <a:cxnLst/>
            <a:rect l="l" t="t" r="r" b="b"/>
            <a:pathLst>
              <a:path w="5248138" h="4885175">
                <a:moveTo>
                  <a:pt x="0" y="0"/>
                </a:moveTo>
                <a:lnTo>
                  <a:pt x="5248138" y="0"/>
                </a:lnTo>
                <a:lnTo>
                  <a:pt x="5248138" y="4885175"/>
                </a:lnTo>
                <a:lnTo>
                  <a:pt x="0" y="4885175"/>
                </a:lnTo>
                <a:lnTo>
                  <a:pt x="0" y="0"/>
                </a:lnTo>
                <a:close/>
              </a:path>
            </a:pathLst>
          </a:custGeom>
          <a:blipFill>
            <a:blip r:embed="rId5">
              <a:alphaModFix amt="80000"/>
            </a:blip>
            <a:stretch>
              <a:fillRect l="-42341" b="-18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0438228" y="4846010"/>
            <a:ext cx="8095175" cy="5393410"/>
          </a:xfrm>
          <a:custGeom>
            <a:avLst/>
            <a:gdLst/>
            <a:ahLst/>
            <a:cxnLst/>
            <a:rect l="l" t="t" r="r" b="b"/>
            <a:pathLst>
              <a:path w="8095175" h="5393410">
                <a:moveTo>
                  <a:pt x="0" y="0"/>
                </a:moveTo>
                <a:lnTo>
                  <a:pt x="8095175" y="0"/>
                </a:lnTo>
                <a:lnTo>
                  <a:pt x="8095175" y="5393410"/>
                </a:lnTo>
                <a:lnTo>
                  <a:pt x="0" y="5393410"/>
                </a:lnTo>
                <a:lnTo>
                  <a:pt x="0" y="0"/>
                </a:lnTo>
                <a:close/>
              </a:path>
            </a:pathLst>
          </a:custGeom>
          <a:blipFill>
            <a:blip r:embed="rId6">
              <a:alphaModFix amt="80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324971" y="0"/>
            <a:ext cx="7222206" cy="4811794"/>
          </a:xfrm>
          <a:custGeom>
            <a:avLst/>
            <a:gdLst/>
            <a:ahLst/>
            <a:cxnLst/>
            <a:rect l="l" t="t" r="r" b="b"/>
            <a:pathLst>
              <a:path w="7222206" h="4811794">
                <a:moveTo>
                  <a:pt x="0" y="0"/>
                </a:moveTo>
                <a:lnTo>
                  <a:pt x="7222206" y="0"/>
                </a:lnTo>
                <a:lnTo>
                  <a:pt x="7222206" y="4811794"/>
                </a:lnTo>
                <a:lnTo>
                  <a:pt x="0" y="4811794"/>
                </a:lnTo>
                <a:lnTo>
                  <a:pt x="0" y="0"/>
                </a:lnTo>
                <a:close/>
              </a:path>
            </a:pathLst>
          </a:custGeom>
          <a:blipFill>
            <a:blip r:embed="rId7">
              <a:alphaModFix amt="80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4936104" y="3600450"/>
            <a:ext cx="9780506" cy="2776134"/>
            <a:chOff x="0" y="0"/>
            <a:chExt cx="2575936" cy="731163"/>
          </a:xfrm>
        </p:grpSpPr>
        <p:sp>
          <p:nvSpPr>
            <p:cNvPr id="8" name="Freeform 8"/>
            <p:cNvSpPr/>
            <p:nvPr/>
          </p:nvSpPr>
          <p:spPr>
            <a:xfrm>
              <a:off x="0" y="0"/>
              <a:ext cx="2575936" cy="731163"/>
            </a:xfrm>
            <a:custGeom>
              <a:avLst/>
              <a:gdLst/>
              <a:ahLst/>
              <a:cxnLst/>
              <a:rect l="l" t="t" r="r" b="b"/>
              <a:pathLst>
                <a:path w="2575936" h="731163">
                  <a:moveTo>
                    <a:pt x="0" y="0"/>
                  </a:moveTo>
                  <a:lnTo>
                    <a:pt x="2575936" y="0"/>
                  </a:lnTo>
                  <a:lnTo>
                    <a:pt x="2575936" y="731163"/>
                  </a:lnTo>
                  <a:lnTo>
                    <a:pt x="0" y="731163"/>
                  </a:lnTo>
                  <a:close/>
                </a:path>
              </a:pathLst>
            </a:custGeom>
            <a:solidFill>
              <a:srgbClr val="F67D2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38100"/>
              <a:ext cx="2575936" cy="76926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5054699" y="3858217"/>
            <a:ext cx="9543316" cy="2308225"/>
          </a:xfrm>
          <a:prstGeom prst="rect">
            <a:avLst/>
          </a:prstGeom>
        </p:spPr>
        <p:txBody>
          <a:bodyPr lIns="0" tIns="0" rIns="0" bIns="0" rtlCol="0" anchor="t">
            <a:spAutoFit/>
          </a:bodyPr>
          <a:lstStyle/>
          <a:p>
            <a:pPr marL="0" marR="0" lvl="0" indent="0" algn="ctr" defTabSz="914400" rtl="0" eaLnBrk="1" fontAlgn="auto" latinLnBrk="0" hangingPunct="1">
              <a:lnSpc>
                <a:spcPts val="605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FFFF"/>
                </a:solidFill>
                <a:effectLst/>
                <a:uLnTx/>
                <a:uFillTx/>
                <a:latin typeface="Muli Bold"/>
                <a:ea typeface="Muli Bold"/>
                <a:cs typeface="Muli Bold"/>
                <a:sym typeface="Muli Bold"/>
              </a:rPr>
              <a:t>Nurses are spending 3-4 </a:t>
            </a:r>
            <a:r>
              <a:rPr kumimoji="0" lang="en-US" sz="5500" b="1" i="0" u="none" strike="noStrike" kern="1200" cap="none" spc="0" normalizeH="0" baseline="0" noProof="0" dirty="0" err="1">
                <a:ln>
                  <a:noFill/>
                </a:ln>
                <a:solidFill>
                  <a:srgbClr val="FFFFFF"/>
                </a:solidFill>
                <a:effectLst/>
                <a:uLnTx/>
                <a:uFillTx/>
                <a:latin typeface="Muli Bold"/>
                <a:ea typeface="Muli Bold"/>
                <a:cs typeface="Muli Bold"/>
                <a:sym typeface="Muli Bold"/>
              </a:rPr>
              <a:t>hrs</a:t>
            </a:r>
            <a:r>
              <a:rPr kumimoji="0" lang="en-US" sz="5500" b="1" i="0" u="none" strike="noStrike" kern="1200" cap="none" spc="0" normalizeH="0" baseline="0" noProof="0" dirty="0">
                <a:ln>
                  <a:noFill/>
                </a:ln>
                <a:solidFill>
                  <a:srgbClr val="FFFFFF"/>
                </a:solidFill>
                <a:effectLst/>
                <a:uLnTx/>
                <a:uFillTx/>
                <a:latin typeface="Muli Bold"/>
                <a:ea typeface="Muli Bold"/>
                <a:cs typeface="Muli Bold"/>
                <a:sym typeface="Muli Bold"/>
              </a:rPr>
              <a:t> of their shift in front of computers</a:t>
            </a:r>
          </a:p>
        </p:txBody>
      </p:sp>
      <p:sp>
        <p:nvSpPr>
          <p:cNvPr id="11" name="Freeform 11"/>
          <p:cNvSpPr/>
          <p:nvPr/>
        </p:nvSpPr>
        <p:spPr>
          <a:xfrm>
            <a:off x="427948" y="445110"/>
            <a:ext cx="2267004" cy="630227"/>
          </a:xfrm>
          <a:custGeom>
            <a:avLst/>
            <a:gdLst/>
            <a:ahLst/>
            <a:cxnLst/>
            <a:rect l="l" t="t" r="r" b="b"/>
            <a:pathLst>
              <a:path w="2267004" h="630227">
                <a:moveTo>
                  <a:pt x="0" y="0"/>
                </a:moveTo>
                <a:lnTo>
                  <a:pt x="2267004" y="0"/>
                </a:lnTo>
                <a:lnTo>
                  <a:pt x="2267004" y="630227"/>
                </a:lnTo>
                <a:lnTo>
                  <a:pt x="0" y="630227"/>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727EB"/>
        </a:solidFill>
        <a:effectLst/>
      </p:bgPr>
    </p:bg>
    <p:spTree>
      <p:nvGrpSpPr>
        <p:cNvPr id="1" name=""/>
        <p:cNvGrpSpPr/>
        <p:nvPr/>
      </p:nvGrpSpPr>
      <p:grpSpPr>
        <a:xfrm>
          <a:off x="0" y="0"/>
          <a:ext cx="0" cy="0"/>
          <a:chOff x="0" y="0"/>
          <a:chExt cx="0" cy="0"/>
        </a:xfrm>
      </p:grpSpPr>
      <p:sp>
        <p:nvSpPr>
          <p:cNvPr id="2" name="Freeform 2"/>
          <p:cNvSpPr/>
          <p:nvPr/>
        </p:nvSpPr>
        <p:spPr>
          <a:xfrm>
            <a:off x="10313200" y="0"/>
            <a:ext cx="11120348" cy="10278808"/>
          </a:xfrm>
          <a:custGeom>
            <a:avLst/>
            <a:gdLst/>
            <a:ahLst/>
            <a:cxnLst/>
            <a:rect l="l" t="t" r="r" b="b"/>
            <a:pathLst>
              <a:path w="11120348" h="10278808">
                <a:moveTo>
                  <a:pt x="0" y="0"/>
                </a:moveTo>
                <a:lnTo>
                  <a:pt x="11120347" y="0"/>
                </a:lnTo>
                <a:lnTo>
                  <a:pt x="11120347" y="10278808"/>
                </a:lnTo>
                <a:lnTo>
                  <a:pt x="0" y="10278808"/>
                </a:lnTo>
                <a:lnTo>
                  <a:pt x="0" y="0"/>
                </a:lnTo>
                <a:close/>
              </a:path>
            </a:pathLst>
          </a:custGeom>
          <a:blipFill>
            <a:blip r:embed="rId2"/>
            <a:stretch>
              <a:fillRect l="-33796" t="-15268" r="-261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389538" y="7857040"/>
            <a:ext cx="4615791" cy="4615791"/>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7D2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609294" y="3480748"/>
            <a:ext cx="9543316" cy="2730500"/>
          </a:xfrm>
          <a:prstGeom prst="rect">
            <a:avLst/>
          </a:prstGeom>
        </p:spPr>
        <p:txBody>
          <a:bodyPr lIns="0" tIns="0" rIns="0" bIns="0" rtlCol="0" anchor="t">
            <a:spAutoFit/>
          </a:bodyPr>
          <a:lstStyle/>
          <a:p>
            <a:pPr marL="0" marR="0" lvl="0" indent="0" algn="l" defTabSz="914400" rtl="0" eaLnBrk="1" fontAlgn="auto" latinLnBrk="0" hangingPunct="1">
              <a:lnSpc>
                <a:spcPts val="7149"/>
              </a:lnSpc>
              <a:spcBef>
                <a:spcPts val="0"/>
              </a:spcBef>
              <a:spcAft>
                <a:spcPts val="0"/>
              </a:spcAft>
              <a:buClrTx/>
              <a:buSzTx/>
              <a:buFontTx/>
              <a:buNone/>
              <a:tabLst/>
              <a:defRPr/>
            </a:pPr>
            <a:r>
              <a:rPr kumimoji="0" lang="en-US" sz="6499" b="1" i="0" u="none" strike="noStrike" kern="1200" cap="none" spc="0" normalizeH="0" baseline="0" noProof="0">
                <a:ln>
                  <a:noFill/>
                </a:ln>
                <a:solidFill>
                  <a:srgbClr val="FFFFFF"/>
                </a:solidFill>
                <a:effectLst/>
                <a:uLnTx/>
                <a:uFillTx/>
                <a:latin typeface="Muli Bold"/>
                <a:ea typeface="Muli Bold"/>
                <a:cs typeface="Muli Bold"/>
                <a:sym typeface="Muli Bold"/>
              </a:rPr>
              <a:t>My EHR does not support “good” nursing documentation!</a:t>
            </a:r>
          </a:p>
        </p:txBody>
      </p:sp>
      <p:sp>
        <p:nvSpPr>
          <p:cNvPr id="6" name="Freeform 6"/>
          <p:cNvSpPr/>
          <p:nvPr/>
        </p:nvSpPr>
        <p:spPr>
          <a:xfrm>
            <a:off x="427948" y="445110"/>
            <a:ext cx="2267004" cy="630227"/>
          </a:xfrm>
          <a:custGeom>
            <a:avLst/>
            <a:gdLst/>
            <a:ahLst/>
            <a:cxnLst/>
            <a:rect l="l" t="t" r="r" b="b"/>
            <a:pathLst>
              <a:path w="2267004" h="630227">
                <a:moveTo>
                  <a:pt x="0" y="0"/>
                </a:moveTo>
                <a:lnTo>
                  <a:pt x="2267004" y="0"/>
                </a:lnTo>
                <a:lnTo>
                  <a:pt x="2267004" y="630227"/>
                </a:lnTo>
                <a:lnTo>
                  <a:pt x="0" y="63022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70000"/>
          </a:blip>
          <a:srcRect/>
          <a:stretch>
            <a:fillRect/>
          </a:stretch>
        </p:blipFill>
        <p:spPr>
          <a:xfrm>
            <a:off x="2" y="6642168"/>
            <a:ext cx="5470667" cy="3644832"/>
          </a:xfrm>
          <a:prstGeom prst="rect">
            <a:avLst/>
          </a:prstGeom>
        </p:spPr>
      </p:pic>
      <p:pic>
        <p:nvPicPr>
          <p:cNvPr id="3" name="Picture 3"/>
          <p:cNvPicPr>
            <a:picLocks noChangeAspect="1"/>
          </p:cNvPicPr>
          <p:nvPr/>
        </p:nvPicPr>
        <p:blipFill>
          <a:blip r:embed="rId4">
            <a:alphaModFix amt="70000"/>
          </a:blip>
          <a:srcRect/>
          <a:stretch>
            <a:fillRect/>
          </a:stretch>
        </p:blipFill>
        <p:spPr>
          <a:xfrm>
            <a:off x="12914760" y="0"/>
            <a:ext cx="5373240" cy="3586638"/>
          </a:xfrm>
          <a:prstGeom prst="rect">
            <a:avLst/>
          </a:prstGeom>
        </p:spPr>
      </p:pic>
      <p:pic>
        <p:nvPicPr>
          <p:cNvPr id="4" name="Picture 4"/>
          <p:cNvPicPr>
            <a:picLocks noChangeAspect="1"/>
          </p:cNvPicPr>
          <p:nvPr/>
        </p:nvPicPr>
        <p:blipFill>
          <a:blip r:embed="rId5">
            <a:alphaModFix amt="70000"/>
          </a:blip>
          <a:srcRect/>
          <a:stretch>
            <a:fillRect/>
          </a:stretch>
        </p:blipFill>
        <p:spPr>
          <a:xfrm>
            <a:off x="1" y="1"/>
            <a:ext cx="4208012" cy="2808848"/>
          </a:xfrm>
          <a:prstGeom prst="rect">
            <a:avLst/>
          </a:prstGeom>
        </p:spPr>
      </p:pic>
      <p:pic>
        <p:nvPicPr>
          <p:cNvPr id="5" name="Picture 5"/>
          <p:cNvPicPr>
            <a:picLocks noChangeAspect="1"/>
          </p:cNvPicPr>
          <p:nvPr/>
        </p:nvPicPr>
        <p:blipFill>
          <a:blip r:embed="rId6">
            <a:alphaModFix amt="70000"/>
          </a:blip>
          <a:srcRect/>
          <a:stretch>
            <a:fillRect/>
          </a:stretch>
        </p:blipFill>
        <p:spPr>
          <a:xfrm>
            <a:off x="14861144" y="5892834"/>
            <a:ext cx="3426857" cy="5143500"/>
          </a:xfrm>
          <a:prstGeom prst="rect">
            <a:avLst/>
          </a:prstGeom>
        </p:spPr>
      </p:pic>
      <p:pic>
        <p:nvPicPr>
          <p:cNvPr id="6" name="Picture 6"/>
          <p:cNvPicPr>
            <a:picLocks noChangeAspect="1"/>
          </p:cNvPicPr>
          <p:nvPr/>
        </p:nvPicPr>
        <p:blipFill>
          <a:blip r:embed="rId7">
            <a:alphaModFix amt="70000"/>
          </a:blip>
          <a:srcRect/>
          <a:stretch>
            <a:fillRect/>
          </a:stretch>
        </p:blipFill>
        <p:spPr>
          <a:xfrm>
            <a:off x="5470669" y="6567499"/>
            <a:ext cx="5572289" cy="3719504"/>
          </a:xfrm>
          <a:prstGeom prst="rect">
            <a:avLst/>
          </a:prstGeom>
        </p:spPr>
      </p:pic>
      <p:pic>
        <p:nvPicPr>
          <p:cNvPr id="7" name="Picture 7"/>
          <p:cNvPicPr>
            <a:picLocks noChangeAspect="1"/>
          </p:cNvPicPr>
          <p:nvPr/>
        </p:nvPicPr>
        <p:blipFill>
          <a:blip r:embed="rId8">
            <a:alphaModFix amt="70000"/>
          </a:blip>
          <a:srcRect/>
          <a:stretch>
            <a:fillRect/>
          </a:stretch>
        </p:blipFill>
        <p:spPr>
          <a:xfrm>
            <a:off x="4208012" y="-24234"/>
            <a:ext cx="5409546" cy="3610872"/>
          </a:xfrm>
          <a:prstGeom prst="rect">
            <a:avLst/>
          </a:prstGeom>
        </p:spPr>
      </p:pic>
      <p:pic>
        <p:nvPicPr>
          <p:cNvPr id="8" name="Picture 8"/>
          <p:cNvPicPr>
            <a:picLocks noChangeAspect="1"/>
          </p:cNvPicPr>
          <p:nvPr/>
        </p:nvPicPr>
        <p:blipFill>
          <a:blip r:embed="rId9">
            <a:alphaModFix amt="70000"/>
          </a:blip>
          <a:srcRect/>
          <a:stretch>
            <a:fillRect/>
          </a:stretch>
        </p:blipFill>
        <p:spPr>
          <a:xfrm>
            <a:off x="0" y="2808848"/>
            <a:ext cx="5753577" cy="3833321"/>
          </a:xfrm>
          <a:prstGeom prst="rect">
            <a:avLst/>
          </a:prstGeom>
        </p:spPr>
      </p:pic>
      <p:pic>
        <p:nvPicPr>
          <p:cNvPr id="9" name="Picture 9"/>
          <p:cNvPicPr>
            <a:picLocks noChangeAspect="1"/>
          </p:cNvPicPr>
          <p:nvPr/>
        </p:nvPicPr>
        <p:blipFill>
          <a:blip r:embed="rId10">
            <a:alphaModFix amt="70000"/>
          </a:blip>
          <a:srcRect/>
          <a:stretch>
            <a:fillRect/>
          </a:stretch>
        </p:blipFill>
        <p:spPr>
          <a:xfrm>
            <a:off x="9617558" y="1"/>
            <a:ext cx="3518699" cy="5281349"/>
          </a:xfrm>
          <a:prstGeom prst="rect">
            <a:avLst/>
          </a:prstGeom>
        </p:spPr>
      </p:pic>
      <p:pic>
        <p:nvPicPr>
          <p:cNvPr id="10" name="Picture 10"/>
          <p:cNvPicPr>
            <a:picLocks noChangeAspect="1"/>
          </p:cNvPicPr>
          <p:nvPr/>
        </p:nvPicPr>
        <p:blipFill>
          <a:blip r:embed="rId11">
            <a:alphaModFix amt="70000"/>
          </a:blip>
          <a:srcRect/>
          <a:stretch>
            <a:fillRect/>
          </a:stretch>
        </p:blipFill>
        <p:spPr>
          <a:xfrm>
            <a:off x="11042957" y="5585532"/>
            <a:ext cx="3836339" cy="5758107"/>
          </a:xfrm>
          <a:prstGeom prst="rect">
            <a:avLst/>
          </a:prstGeom>
        </p:spPr>
      </p:pic>
      <p:pic>
        <p:nvPicPr>
          <p:cNvPr id="11" name="Picture 11"/>
          <p:cNvPicPr>
            <a:picLocks noChangeAspect="1"/>
          </p:cNvPicPr>
          <p:nvPr/>
        </p:nvPicPr>
        <p:blipFill>
          <a:blip r:embed="rId12">
            <a:alphaModFix amt="70000"/>
          </a:blip>
          <a:srcRect/>
          <a:stretch>
            <a:fillRect/>
          </a:stretch>
        </p:blipFill>
        <p:spPr>
          <a:xfrm>
            <a:off x="13819235" y="3279483"/>
            <a:ext cx="4468766" cy="3192789"/>
          </a:xfrm>
          <a:prstGeom prst="rect">
            <a:avLst/>
          </a:prstGeom>
        </p:spPr>
      </p:pic>
      <p:grpSp>
        <p:nvGrpSpPr>
          <p:cNvPr id="16" name="Group 7">
            <a:extLst>
              <a:ext uri="{FF2B5EF4-FFF2-40B4-BE49-F238E27FC236}">
                <a16:creationId xmlns:a16="http://schemas.microsoft.com/office/drawing/2014/main" id="{5A66B1CB-1442-B506-8FAF-DEE845AFBD7E}"/>
              </a:ext>
            </a:extLst>
          </p:cNvPr>
          <p:cNvGrpSpPr/>
          <p:nvPr/>
        </p:nvGrpSpPr>
        <p:grpSpPr>
          <a:xfrm>
            <a:off x="4250921" y="3372193"/>
            <a:ext cx="9829067" cy="3404261"/>
            <a:chOff x="0" y="0"/>
            <a:chExt cx="2575936" cy="731163"/>
          </a:xfrm>
        </p:grpSpPr>
        <p:sp>
          <p:nvSpPr>
            <p:cNvPr id="17" name="Freeform 8">
              <a:extLst>
                <a:ext uri="{FF2B5EF4-FFF2-40B4-BE49-F238E27FC236}">
                  <a16:creationId xmlns:a16="http://schemas.microsoft.com/office/drawing/2014/main" id="{DF214E81-2D2B-CAB2-CF3D-8C6B4E6657AD}"/>
                </a:ext>
              </a:extLst>
            </p:cNvPr>
            <p:cNvSpPr/>
            <p:nvPr/>
          </p:nvSpPr>
          <p:spPr>
            <a:xfrm>
              <a:off x="0" y="0"/>
              <a:ext cx="2575936" cy="731163"/>
            </a:xfrm>
            <a:custGeom>
              <a:avLst/>
              <a:gdLst/>
              <a:ahLst/>
              <a:cxnLst/>
              <a:rect l="l" t="t" r="r" b="b"/>
              <a:pathLst>
                <a:path w="2575936" h="731163">
                  <a:moveTo>
                    <a:pt x="0" y="0"/>
                  </a:moveTo>
                  <a:lnTo>
                    <a:pt x="2575936" y="0"/>
                  </a:lnTo>
                  <a:lnTo>
                    <a:pt x="2575936" y="731163"/>
                  </a:lnTo>
                  <a:lnTo>
                    <a:pt x="0" y="731163"/>
                  </a:lnTo>
                  <a:close/>
                </a:path>
              </a:pathLst>
            </a:custGeom>
            <a:solidFill>
              <a:srgbClr val="F67D2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9">
              <a:extLst>
                <a:ext uri="{FF2B5EF4-FFF2-40B4-BE49-F238E27FC236}">
                  <a16:creationId xmlns:a16="http://schemas.microsoft.com/office/drawing/2014/main" id="{363353E1-46EC-F9FC-6D08-0DE736542490}"/>
                </a:ext>
              </a:extLst>
            </p:cNvPr>
            <p:cNvSpPr txBox="1"/>
            <p:nvPr/>
          </p:nvSpPr>
          <p:spPr>
            <a:xfrm>
              <a:off x="0" y="-38100"/>
              <a:ext cx="2575936" cy="76926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0">
            <a:extLst>
              <a:ext uri="{FF2B5EF4-FFF2-40B4-BE49-F238E27FC236}">
                <a16:creationId xmlns:a16="http://schemas.microsoft.com/office/drawing/2014/main" id="{E34D1CB8-63C5-DAE8-E2B9-508A2B3D6B53}"/>
              </a:ext>
            </a:extLst>
          </p:cNvPr>
          <p:cNvSpPr txBox="1"/>
          <p:nvPr/>
        </p:nvSpPr>
        <p:spPr>
          <a:xfrm>
            <a:off x="5027687" y="4291340"/>
            <a:ext cx="8224730" cy="1564531"/>
          </a:xfrm>
          <a:prstGeom prst="rect">
            <a:avLst/>
          </a:prstGeom>
        </p:spPr>
        <p:txBody>
          <a:bodyPr wrap="square" lIns="0" tIns="0" rIns="0" bIns="0" rtlCol="0" anchor="t">
            <a:spAutoFit/>
          </a:bodyPr>
          <a:lstStyle/>
          <a:p>
            <a:pPr marL="0" marR="0" lvl="0" indent="0" algn="ctr" defTabSz="914400" rtl="0" eaLnBrk="1" fontAlgn="auto" latinLnBrk="0" hangingPunct="1">
              <a:lnSpc>
                <a:spcPts val="605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FFFF"/>
                </a:solidFill>
                <a:effectLst/>
                <a:uLnTx/>
                <a:uFillTx/>
                <a:latin typeface="Muli Bold"/>
                <a:ea typeface="Muli Bold"/>
                <a:cs typeface="Muli Bold"/>
                <a:sym typeface="Muli Bold"/>
              </a:rPr>
              <a:t>We all create mental care plans!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6424A-AA84-B2AD-DBF0-698CEAA93DBF}"/>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id="{D50FF292-8D9F-A8EA-CEFE-5CB26521E21B}"/>
              </a:ext>
            </a:extLst>
          </p:cNvPr>
          <p:cNvSpPr/>
          <p:nvPr/>
        </p:nvSpPr>
        <p:spPr>
          <a:xfrm>
            <a:off x="1028700" y="9824442"/>
            <a:ext cx="2909148" cy="462558"/>
          </a:xfrm>
          <a:custGeom>
            <a:avLst/>
            <a:gdLst/>
            <a:ahLst/>
            <a:cxnLst/>
            <a:rect l="l" t="t" r="r" b="b"/>
            <a:pathLst>
              <a:path w="2909148" h="462558">
                <a:moveTo>
                  <a:pt x="0" y="0"/>
                </a:moveTo>
                <a:lnTo>
                  <a:pt x="2909148" y="0"/>
                </a:lnTo>
                <a:lnTo>
                  <a:pt x="2909148" y="462558"/>
                </a:lnTo>
                <a:lnTo>
                  <a:pt x="0" y="462558"/>
                </a:lnTo>
                <a:lnTo>
                  <a:pt x="0" y="0"/>
                </a:lnTo>
                <a:close/>
              </a:path>
            </a:pathLst>
          </a:custGeom>
          <a:blipFill>
            <a:blip r:embed="rId3"/>
            <a:stretch>
              <a:fillRect/>
            </a:stretch>
          </a:blipFill>
        </p:spPr>
        <p:txBody>
          <a:bodyPr/>
          <a:lstStyle/>
          <a:p>
            <a:endParaRPr lang="en-US"/>
          </a:p>
        </p:txBody>
      </p:sp>
      <p:sp>
        <p:nvSpPr>
          <p:cNvPr id="7" name="TextBox 6">
            <a:extLst>
              <a:ext uri="{FF2B5EF4-FFF2-40B4-BE49-F238E27FC236}">
                <a16:creationId xmlns:a16="http://schemas.microsoft.com/office/drawing/2014/main" id="{F0CF9ED9-7CEC-7073-D22A-C04C9D298904}"/>
              </a:ext>
            </a:extLst>
          </p:cNvPr>
          <p:cNvSpPr txBox="1"/>
          <p:nvPr/>
        </p:nvSpPr>
        <p:spPr>
          <a:xfrm>
            <a:off x="651702" y="436102"/>
            <a:ext cx="8720898" cy="1019382"/>
          </a:xfrm>
          <a:prstGeom prst="rect">
            <a:avLst/>
          </a:prstGeom>
        </p:spPr>
        <p:txBody>
          <a:bodyPr wrap="square" lIns="0" tIns="0" rIns="0" bIns="0" rtlCol="0" anchor="t">
            <a:spAutoFit/>
          </a:bodyPr>
          <a:lstStyle/>
          <a:p>
            <a:pPr algn="l">
              <a:lnSpc>
                <a:spcPts val="8640"/>
              </a:lnSpc>
            </a:pPr>
            <a:r>
              <a:rPr lang="en-US" sz="5000" dirty="0">
                <a:solidFill>
                  <a:srgbClr val="0048A8"/>
                </a:solidFill>
                <a:latin typeface="HK Grotesk Bold"/>
                <a:ea typeface="HK Grotesk Bold"/>
                <a:cs typeface="HK Grotesk Bold"/>
                <a:sym typeface="HK Grotesk Bold"/>
              </a:rPr>
              <a:t>Care plans have value</a:t>
            </a:r>
          </a:p>
        </p:txBody>
      </p:sp>
      <p:pic>
        <p:nvPicPr>
          <p:cNvPr id="3" name="Picture 2" descr="A medical report with black text&#10;&#10;AI-generated content may be incorrect.">
            <a:extLst>
              <a:ext uri="{FF2B5EF4-FFF2-40B4-BE49-F238E27FC236}">
                <a16:creationId xmlns:a16="http://schemas.microsoft.com/office/drawing/2014/main" id="{2080EAB8-323D-71A6-FDB7-260D6DCF51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158" y="1734061"/>
            <a:ext cx="9531496" cy="6818878"/>
          </a:xfrm>
          <a:prstGeom prst="rect">
            <a:avLst/>
          </a:prstGeom>
        </p:spPr>
      </p:pic>
      <p:pic>
        <p:nvPicPr>
          <p:cNvPr id="5" name="Picture 4" descr="A close up of a text&#10;&#10;AI-generated content may be incorrect.">
            <a:extLst>
              <a:ext uri="{FF2B5EF4-FFF2-40B4-BE49-F238E27FC236}">
                <a16:creationId xmlns:a16="http://schemas.microsoft.com/office/drawing/2014/main" id="{A38871EA-8840-AD87-E7E3-8666946117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5600" y="458253"/>
            <a:ext cx="7772400" cy="2084809"/>
          </a:xfrm>
          <a:prstGeom prst="rect">
            <a:avLst/>
          </a:prstGeom>
        </p:spPr>
      </p:pic>
      <p:pic>
        <p:nvPicPr>
          <p:cNvPr id="10" name="Picture 9" descr="A close up of a sign&#10;&#10;AI-generated content may be incorrect.">
            <a:extLst>
              <a:ext uri="{FF2B5EF4-FFF2-40B4-BE49-F238E27FC236}">
                <a16:creationId xmlns:a16="http://schemas.microsoft.com/office/drawing/2014/main" id="{AFA332F0-80FC-D45C-7979-0C964ECCB3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6488" y="2580276"/>
            <a:ext cx="7772400" cy="1386993"/>
          </a:xfrm>
          <a:prstGeom prst="rect">
            <a:avLst/>
          </a:prstGeom>
        </p:spPr>
      </p:pic>
      <p:pic>
        <p:nvPicPr>
          <p:cNvPr id="14" name="Picture 13" descr="A close-up of a medical certificate&#10;&#10;AI-generated content may be incorrect.">
            <a:extLst>
              <a:ext uri="{FF2B5EF4-FFF2-40B4-BE49-F238E27FC236}">
                <a16:creationId xmlns:a16="http://schemas.microsoft.com/office/drawing/2014/main" id="{9CB76E77-A8F5-EADE-5A9E-341DC83127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79654" y="4245846"/>
            <a:ext cx="7772400" cy="3293567"/>
          </a:xfrm>
          <a:prstGeom prst="rect">
            <a:avLst/>
          </a:prstGeom>
        </p:spPr>
      </p:pic>
      <p:pic>
        <p:nvPicPr>
          <p:cNvPr id="19" name="Picture 18" descr="A close-up of a website&#10;&#10;AI-generated content may be incorrect.">
            <a:extLst>
              <a:ext uri="{FF2B5EF4-FFF2-40B4-BE49-F238E27FC236}">
                <a16:creationId xmlns:a16="http://schemas.microsoft.com/office/drawing/2014/main" id="{2B87AE83-712A-E5A2-C7E1-FDE827C8C2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42944" y="7804699"/>
            <a:ext cx="7772400" cy="1655859"/>
          </a:xfrm>
          <a:prstGeom prst="rect">
            <a:avLst/>
          </a:prstGeom>
        </p:spPr>
      </p:pic>
      <p:sp>
        <p:nvSpPr>
          <p:cNvPr id="20" name="TextBox 11">
            <a:extLst>
              <a:ext uri="{FF2B5EF4-FFF2-40B4-BE49-F238E27FC236}">
                <a16:creationId xmlns:a16="http://schemas.microsoft.com/office/drawing/2014/main" id="{32241CE2-9CFE-DFB3-0063-8A85CB992FEE}"/>
              </a:ext>
            </a:extLst>
          </p:cNvPr>
          <p:cNvSpPr txBox="1"/>
          <p:nvPr/>
        </p:nvSpPr>
        <p:spPr>
          <a:xfrm>
            <a:off x="377780" y="8552939"/>
            <a:ext cx="9531496" cy="430887"/>
          </a:xfrm>
          <a:prstGeom prst="rect">
            <a:avLst/>
          </a:prstGeom>
        </p:spPr>
        <p:txBody>
          <a:bodyPr wrap="square" lIns="0" tIns="0" rIns="0" bIns="0" rtlCol="0" anchor="t">
            <a:spAutoFit/>
          </a:bodyPr>
          <a:lstStyle/>
          <a:p>
            <a:r>
              <a:rPr lang="en-US" sz="1400" dirty="0"/>
              <a:t>Macieira TGR, </a:t>
            </a:r>
            <a:r>
              <a:rPr lang="en-US" sz="1400" dirty="0" err="1"/>
              <a:t>Chianca</a:t>
            </a:r>
            <a:r>
              <a:rPr lang="en-US" sz="1400" dirty="0"/>
              <a:t> TCM, Smith MB, et al. Secondary use of standardized nursing care data for advancing nursing science and practice: a systematic review. J Am Med Inform Assoc. 2019;26(11):1401-1411. doi:10.1093/</a:t>
            </a:r>
            <a:r>
              <a:rPr lang="en-US" sz="1400" dirty="0" err="1"/>
              <a:t>jamia</a:t>
            </a:r>
            <a:r>
              <a:rPr lang="en-US" sz="1400" dirty="0"/>
              <a:t>/ocz086</a:t>
            </a:r>
            <a:endParaRPr lang="en-US" sz="1400" spc="31" dirty="0">
              <a:solidFill>
                <a:srgbClr val="000000"/>
              </a:solidFill>
              <a:latin typeface="HK Grotesk Pro"/>
              <a:ea typeface="HK Grotesk Pro"/>
              <a:cs typeface="HK Grotesk Pro"/>
              <a:sym typeface="HK Grotesk Pro"/>
            </a:endParaRPr>
          </a:p>
        </p:txBody>
      </p:sp>
    </p:spTree>
    <p:extLst>
      <p:ext uri="{BB962C8B-B14F-4D97-AF65-F5344CB8AC3E}">
        <p14:creationId xmlns:p14="http://schemas.microsoft.com/office/powerpoint/2010/main" val="385617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504</TotalTime>
  <Words>1717</Words>
  <Application>Microsoft Office PowerPoint</Application>
  <PresentationFormat>Custom</PresentationFormat>
  <Paragraphs>198</Paragraphs>
  <Slides>39</Slides>
  <Notes>35</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39</vt:i4>
      </vt:variant>
    </vt:vector>
  </HeadingPairs>
  <TitlesOfParts>
    <vt:vector size="60" baseType="lpstr">
      <vt:lpstr>Proxima Nova</vt:lpstr>
      <vt:lpstr>HK Grotesk Bold</vt:lpstr>
      <vt:lpstr>Helvetica Neue</vt:lpstr>
      <vt:lpstr>Roboto Mono</vt:lpstr>
      <vt:lpstr>Muli Bold</vt:lpstr>
      <vt:lpstr>Rockwell Bold</vt:lpstr>
      <vt:lpstr>Muli Ultra-Bold</vt:lpstr>
      <vt:lpstr>Montserrat Thin</vt:lpstr>
      <vt:lpstr>Rockwell</vt:lpstr>
      <vt:lpstr>Corbel</vt:lpstr>
      <vt:lpstr>Calibri</vt:lpstr>
      <vt:lpstr>HK Grotesk Pro Bold</vt:lpstr>
      <vt:lpstr>League Spartan</vt:lpstr>
      <vt:lpstr>HK Grotesk Pro</vt:lpstr>
      <vt:lpstr>Helvetica Neue Medium</vt:lpstr>
      <vt:lpstr>Muli Heavy</vt:lpstr>
      <vt:lpstr>Aptos</vt:lpstr>
      <vt:lpstr>Arial</vt:lpstr>
      <vt:lpstr>Office Theme</vt:lpstr>
      <vt:lpstr>21_BasicWhite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Keynote_VI CEPEGEN - USP</dc:title>
  <dc:creator>Wolski, Paula,R.N.</dc:creator>
  <cp:lastModifiedBy>Wolski, Paula,R.N.</cp:lastModifiedBy>
  <cp:revision>76</cp:revision>
  <dcterms:created xsi:type="dcterms:W3CDTF">2006-08-16T00:00:00Z</dcterms:created>
  <dcterms:modified xsi:type="dcterms:W3CDTF">2025-05-29T15:52:13Z</dcterms:modified>
  <dc:identifier>DAGRau5oX6g</dc:identifier>
</cp:coreProperties>
</file>