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34"/>
  </p:notesMasterIdLst>
  <p:sldIdLst>
    <p:sldId id="256" r:id="rId2"/>
    <p:sldId id="303" r:id="rId3"/>
    <p:sldId id="257" r:id="rId4"/>
    <p:sldId id="258" r:id="rId5"/>
    <p:sldId id="260" r:id="rId6"/>
    <p:sldId id="259" r:id="rId7"/>
    <p:sldId id="261" r:id="rId8"/>
    <p:sldId id="262" r:id="rId9"/>
    <p:sldId id="344" r:id="rId10"/>
    <p:sldId id="263" r:id="rId11"/>
    <p:sldId id="282" r:id="rId12"/>
    <p:sldId id="346" r:id="rId13"/>
    <p:sldId id="332" r:id="rId14"/>
    <p:sldId id="329" r:id="rId15"/>
    <p:sldId id="337" r:id="rId16"/>
    <p:sldId id="314" r:id="rId17"/>
    <p:sldId id="351" r:id="rId18"/>
    <p:sldId id="317" r:id="rId19"/>
    <p:sldId id="335" r:id="rId20"/>
    <p:sldId id="319" r:id="rId21"/>
    <p:sldId id="359" r:id="rId22"/>
    <p:sldId id="360" r:id="rId23"/>
    <p:sldId id="361" r:id="rId24"/>
    <p:sldId id="358" r:id="rId25"/>
    <p:sldId id="354" r:id="rId26"/>
    <p:sldId id="357" r:id="rId27"/>
    <p:sldId id="312" r:id="rId28"/>
    <p:sldId id="350" r:id="rId29"/>
    <p:sldId id="352" r:id="rId30"/>
    <p:sldId id="353" r:id="rId31"/>
    <p:sldId id="355" r:id="rId32"/>
    <p:sldId id="271" r:id="rId3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797"/>
    <a:srgbClr val="69B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0" autoAdjust="0"/>
    <p:restoredTop sz="94694"/>
  </p:normalViewPr>
  <p:slideViewPr>
    <p:cSldViewPr snapToGrid="0" snapToObjects="1">
      <p:cViewPr varScale="1">
        <p:scale>
          <a:sx n="160" d="100"/>
          <a:sy n="160" d="100"/>
        </p:scale>
        <p:origin x="216" y="126"/>
      </p:cViewPr>
      <p:guideLst>
        <p:guide orient="horz" pos="1620"/>
        <p:guide pos="2880"/>
      </p:guideLst>
    </p:cSldViewPr>
  </p:slideViewPr>
  <p:notesTextViewPr>
    <p:cViewPr>
      <p:scale>
        <a:sx n="1" d="1"/>
        <a:sy n="1" d="1"/>
      </p:scale>
      <p:origin x="0" y="0"/>
    </p:cViewPr>
  </p:notesTextViewPr>
  <p:sorterViewPr>
    <p:cViewPr>
      <p:scale>
        <a:sx n="66" d="100"/>
        <a:sy n="66"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p16\Partners%20HealthCare%20Dropbox\Andrew%20Phillips\NENIC%20-%20RN%20Year%20in%20Review\2025\PubMed_Timeline_Results_by_Year%2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Articles by Year (PubMed Only)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PubMed_Timeline_Results_by_Year!$A$3:$A$37</c:f>
              <c:numCache>
                <c:formatCode>General</c:formatCode>
                <c:ptCount val="35"/>
                <c:pt idx="0">
                  <c:v>2025</c:v>
                </c:pt>
                <c:pt idx="1">
                  <c:v>2024</c:v>
                </c:pt>
                <c:pt idx="2">
                  <c:v>2023</c:v>
                </c:pt>
                <c:pt idx="3">
                  <c:v>2022</c:v>
                </c:pt>
                <c:pt idx="4">
                  <c:v>2021</c:v>
                </c:pt>
                <c:pt idx="5">
                  <c:v>2020</c:v>
                </c:pt>
                <c:pt idx="6">
                  <c:v>2019</c:v>
                </c:pt>
                <c:pt idx="7">
                  <c:v>2018</c:v>
                </c:pt>
                <c:pt idx="8">
                  <c:v>2017</c:v>
                </c:pt>
                <c:pt idx="9">
                  <c:v>2016</c:v>
                </c:pt>
                <c:pt idx="10">
                  <c:v>2015</c:v>
                </c:pt>
                <c:pt idx="11">
                  <c:v>2014</c:v>
                </c:pt>
                <c:pt idx="12">
                  <c:v>2013</c:v>
                </c:pt>
                <c:pt idx="13">
                  <c:v>2012</c:v>
                </c:pt>
                <c:pt idx="14">
                  <c:v>2011</c:v>
                </c:pt>
                <c:pt idx="15">
                  <c:v>2010</c:v>
                </c:pt>
                <c:pt idx="16">
                  <c:v>2009</c:v>
                </c:pt>
                <c:pt idx="17">
                  <c:v>2008</c:v>
                </c:pt>
                <c:pt idx="18">
                  <c:v>2007</c:v>
                </c:pt>
                <c:pt idx="19">
                  <c:v>2006</c:v>
                </c:pt>
                <c:pt idx="20">
                  <c:v>2005</c:v>
                </c:pt>
                <c:pt idx="21">
                  <c:v>2004</c:v>
                </c:pt>
                <c:pt idx="22">
                  <c:v>2003</c:v>
                </c:pt>
                <c:pt idx="23">
                  <c:v>2002</c:v>
                </c:pt>
                <c:pt idx="24">
                  <c:v>2001</c:v>
                </c:pt>
                <c:pt idx="25">
                  <c:v>2000</c:v>
                </c:pt>
                <c:pt idx="26">
                  <c:v>1999</c:v>
                </c:pt>
                <c:pt idx="27">
                  <c:v>1998</c:v>
                </c:pt>
                <c:pt idx="28">
                  <c:v>1997</c:v>
                </c:pt>
                <c:pt idx="29">
                  <c:v>1996</c:v>
                </c:pt>
                <c:pt idx="30">
                  <c:v>1994</c:v>
                </c:pt>
                <c:pt idx="31">
                  <c:v>1993</c:v>
                </c:pt>
                <c:pt idx="32">
                  <c:v>1991</c:v>
                </c:pt>
                <c:pt idx="33">
                  <c:v>1990</c:v>
                </c:pt>
                <c:pt idx="34">
                  <c:v>1989</c:v>
                </c:pt>
              </c:numCache>
            </c:numRef>
          </c:xVal>
          <c:yVal>
            <c:numRef>
              <c:f>PubMed_Timeline_Results_by_Year!$B$3:$B$37</c:f>
              <c:numCache>
                <c:formatCode>General</c:formatCode>
                <c:ptCount val="35"/>
                <c:pt idx="1">
                  <c:v>642</c:v>
                </c:pt>
                <c:pt idx="2">
                  <c:v>369</c:v>
                </c:pt>
                <c:pt idx="3">
                  <c:v>297</c:v>
                </c:pt>
                <c:pt idx="4">
                  <c:v>242</c:v>
                </c:pt>
                <c:pt idx="5">
                  <c:v>199</c:v>
                </c:pt>
                <c:pt idx="6">
                  <c:v>168</c:v>
                </c:pt>
                <c:pt idx="7">
                  <c:v>114</c:v>
                </c:pt>
                <c:pt idx="8">
                  <c:v>100</c:v>
                </c:pt>
                <c:pt idx="9">
                  <c:v>82</c:v>
                </c:pt>
                <c:pt idx="10">
                  <c:v>67</c:v>
                </c:pt>
                <c:pt idx="11">
                  <c:v>64</c:v>
                </c:pt>
                <c:pt idx="12">
                  <c:v>55</c:v>
                </c:pt>
                <c:pt idx="13">
                  <c:v>40</c:v>
                </c:pt>
                <c:pt idx="14">
                  <c:v>30</c:v>
                </c:pt>
                <c:pt idx="15">
                  <c:v>22</c:v>
                </c:pt>
                <c:pt idx="16">
                  <c:v>18</c:v>
                </c:pt>
                <c:pt idx="17">
                  <c:v>10</c:v>
                </c:pt>
                <c:pt idx="18">
                  <c:v>12</c:v>
                </c:pt>
                <c:pt idx="19">
                  <c:v>11</c:v>
                </c:pt>
                <c:pt idx="20">
                  <c:v>9</c:v>
                </c:pt>
                <c:pt idx="21">
                  <c:v>15</c:v>
                </c:pt>
                <c:pt idx="22">
                  <c:v>10</c:v>
                </c:pt>
                <c:pt idx="23">
                  <c:v>2</c:v>
                </c:pt>
                <c:pt idx="24">
                  <c:v>3</c:v>
                </c:pt>
                <c:pt idx="25">
                  <c:v>1</c:v>
                </c:pt>
                <c:pt idx="26">
                  <c:v>4</c:v>
                </c:pt>
                <c:pt idx="27">
                  <c:v>3</c:v>
                </c:pt>
                <c:pt idx="28">
                  <c:v>1</c:v>
                </c:pt>
                <c:pt idx="29">
                  <c:v>1</c:v>
                </c:pt>
                <c:pt idx="30">
                  <c:v>1</c:v>
                </c:pt>
                <c:pt idx="31">
                  <c:v>1</c:v>
                </c:pt>
                <c:pt idx="32">
                  <c:v>3</c:v>
                </c:pt>
                <c:pt idx="33">
                  <c:v>2</c:v>
                </c:pt>
                <c:pt idx="34">
                  <c:v>2</c:v>
                </c:pt>
              </c:numCache>
            </c:numRef>
          </c:yVal>
          <c:smooth val="0"/>
          <c:extLst>
            <c:ext xmlns:c16="http://schemas.microsoft.com/office/drawing/2014/chart" uri="{C3380CC4-5D6E-409C-BE32-E72D297353CC}">
              <c16:uniqueId val="{00000000-8423-4CA7-B780-BF745ACDA544}"/>
            </c:ext>
          </c:extLst>
        </c:ser>
        <c:dLbls>
          <c:showLegendKey val="0"/>
          <c:showVal val="0"/>
          <c:showCatName val="0"/>
          <c:showSerName val="0"/>
          <c:showPercent val="0"/>
          <c:showBubbleSize val="0"/>
        </c:dLbls>
        <c:axId val="565088728"/>
        <c:axId val="565095208"/>
      </c:scatterChart>
      <c:valAx>
        <c:axId val="56508872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5095208"/>
        <c:crosses val="autoZero"/>
        <c:crossBetween val="midCat"/>
      </c:valAx>
      <c:valAx>
        <c:axId val="5650952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5088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DA5927-C18C-274D-BED6-D283F1AF0B39}" type="datetimeFigureOut">
              <a:rPr lang="en-US" smtClean="0"/>
              <a:pPr/>
              <a:t>5/29/2025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D7FB12-57CE-744F-9616-5BF48CCB0306}" type="slidenum">
              <a:rPr lang="en-US" smtClean="0"/>
              <a:pPr/>
              <a:t>‹#›</a:t>
            </a:fld>
            <a:endParaRPr lang="en-US"/>
          </a:p>
        </p:txBody>
      </p:sp>
    </p:spTree>
    <p:extLst>
      <p:ext uri="{BB962C8B-B14F-4D97-AF65-F5344CB8AC3E}">
        <p14:creationId xmlns:p14="http://schemas.microsoft.com/office/powerpoint/2010/main" val="145301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7FB12-57CE-744F-9616-5BF48CCB0306}" type="slidenum">
              <a:rPr lang="en-US" smtClean="0"/>
              <a:pPr/>
              <a:t>8</a:t>
            </a:fld>
            <a:endParaRPr lang="en-US"/>
          </a:p>
        </p:txBody>
      </p:sp>
    </p:spTree>
    <p:extLst>
      <p:ext uri="{BB962C8B-B14F-4D97-AF65-F5344CB8AC3E}">
        <p14:creationId xmlns:p14="http://schemas.microsoft.com/office/powerpoint/2010/main" val="165064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7FB12-57CE-744F-9616-5BF48CCB0306}" type="slidenum">
              <a:rPr lang="en-US" smtClean="0"/>
              <a:pPr/>
              <a:t>32</a:t>
            </a:fld>
            <a:endParaRPr lang="en-US"/>
          </a:p>
        </p:txBody>
      </p:sp>
    </p:spTree>
    <p:extLst>
      <p:ext uri="{BB962C8B-B14F-4D97-AF65-F5344CB8AC3E}">
        <p14:creationId xmlns:p14="http://schemas.microsoft.com/office/powerpoint/2010/main" val="172648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C011C-15FB-47FD-A7ED-FA147337EDE4}"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26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7CB26-CD42-4CFF-B08C-52036DD632AF}"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26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B62CD6-5CDD-4A17-B698-C6B294A0C8F0}"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948979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5576B-4E58-44AB-BD46-1692B0A87257}"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84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0A8E3-7D9D-427A-A80B-D629238FAE79}"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71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8A36-F2AD-45CA-B4B8-799A8FDF63F8}"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84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75AD7-140E-452E-AD92-F589D9D0B299}"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445783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FCD2C-0FB7-4775-86FA-1A3DC19BA48D}"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870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31FD4-55C5-4281-BCEA-8F24A1F5D9CA}"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cxnSp>
        <p:nvCxnSpPr>
          <p:cNvPr id="7" name="Straight Connector 6">
            <a:extLst>
              <a:ext uri="{FF2B5EF4-FFF2-40B4-BE49-F238E27FC236}">
                <a16:creationId xmlns:a16="http://schemas.microsoft.com/office/drawing/2014/main" id="{3F750E72-E74A-49FD-B147-0CB6EAA75EB8}"/>
              </a:ext>
            </a:extLst>
          </p:cNvPr>
          <p:cNvCxnSpPr/>
          <p:nvPr userDrawn="1"/>
        </p:nvCxnSpPr>
        <p:spPr>
          <a:xfrm>
            <a:off x="628651" y="1323444"/>
            <a:ext cx="78867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9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845C3-8F72-4F86-9A28-33284C6FDFF3}" type="datetime1">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8B7D8-8604-844C-BFC8-372A0E0F4F94}" type="slidenum">
              <a:rPr lang="en-US" smtClean="0"/>
              <a:pPr/>
              <a:t>‹#›</a:t>
            </a:fld>
            <a:endParaRPr lang="en-US"/>
          </a:p>
        </p:txBody>
      </p:sp>
    </p:spTree>
    <p:extLst>
      <p:ext uri="{BB962C8B-B14F-4D97-AF65-F5344CB8AC3E}">
        <p14:creationId xmlns:p14="http://schemas.microsoft.com/office/powerpoint/2010/main" val="105119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77D6F-E514-4146-B982-41F3432D7819}"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6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E4AD87-05BC-4168-B94E-85B61ED80A82}" type="datetime1">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42AEE4-3C85-4C3B-ADBA-73D76CEC4BAE}" type="datetime1">
              <a:rPr lang="en-US" smtClean="0"/>
              <a:t>5/29/2025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480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25828-4467-4AC2-9B5A-75C2E2BC2467}" type="datetime1">
              <a:rPr lang="en-US" smtClean="0"/>
              <a:t>5/29/2025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40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3F7759-CAD7-4E77-B963-A64927FA2873}"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78919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9F92ACF-8218-48ED-A844-0993179C3F41}"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07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A4A4B39-88BD-47B0-803D-D0A521459721}" type="datetime1">
              <a:rPr lang="en-US" smtClean="0"/>
              <a:t>5/29/2025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87230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62" y="1803404"/>
            <a:ext cx="6595207" cy="1234727"/>
          </a:xfrm>
        </p:spPr>
        <p:txBody>
          <a:bodyPr>
            <a:normAutofit/>
          </a:bodyPr>
          <a:lstStyle/>
          <a:p>
            <a:r>
              <a:rPr lang="en-US" sz="3200" dirty="0">
                <a:solidFill>
                  <a:schemeClr val="tx1"/>
                </a:solidFill>
              </a:rPr>
              <a:t>Nursing, AI, and Clinical Research: 2024 Insights</a:t>
            </a:r>
          </a:p>
        </p:txBody>
      </p:sp>
      <p:sp>
        <p:nvSpPr>
          <p:cNvPr id="3" name="Subtitle 2"/>
          <p:cNvSpPr>
            <a:spLocks noGrp="1"/>
          </p:cNvSpPr>
          <p:nvPr>
            <p:ph type="subTitle" idx="1"/>
          </p:nvPr>
        </p:nvSpPr>
        <p:spPr/>
        <p:txBody>
          <a:bodyPr>
            <a:normAutofit/>
          </a:bodyPr>
          <a:lstStyle/>
          <a:p>
            <a:endParaRPr lang="en-US" dirty="0"/>
          </a:p>
          <a:p>
            <a:r>
              <a:rPr lang="en-US" dirty="0"/>
              <a:t>May 30, 2025</a:t>
            </a:r>
          </a:p>
        </p:txBody>
      </p:sp>
    </p:spTree>
    <p:extLst>
      <p:ext uri="{BB962C8B-B14F-4D97-AF65-F5344CB8AC3E}">
        <p14:creationId xmlns:p14="http://schemas.microsoft.com/office/powerpoint/2010/main" val="176715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E1AE2B7-54F0-2DA6-F4E9-E8B4BC064B96}"/>
              </a:ext>
            </a:extLst>
          </p:cNvPr>
          <p:cNvGraphicFramePr>
            <a:graphicFrameLocks/>
          </p:cNvGraphicFramePr>
          <p:nvPr>
            <p:extLst>
              <p:ext uri="{D42A27DB-BD31-4B8C-83A1-F6EECF244321}">
                <p14:modId xmlns:p14="http://schemas.microsoft.com/office/powerpoint/2010/main" val="455498962"/>
              </p:ext>
            </p:extLst>
          </p:nvPr>
        </p:nvGraphicFramePr>
        <p:xfrm>
          <a:off x="1737358" y="1200150"/>
          <a:ext cx="5551453" cy="333087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a:t>Search Results</a:t>
            </a:r>
          </a:p>
        </p:txBody>
      </p:sp>
      <p:sp>
        <p:nvSpPr>
          <p:cNvPr id="10" name="Slide Number Placeholder 9">
            <a:extLst>
              <a:ext uri="{FF2B5EF4-FFF2-40B4-BE49-F238E27FC236}">
                <a16:creationId xmlns:a16="http://schemas.microsoft.com/office/drawing/2014/main" id="{7A808F47-3F62-4904-9793-B3F199D8407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cxnSp>
        <p:nvCxnSpPr>
          <p:cNvPr id="4" name="Straight Connector 3">
            <a:extLst>
              <a:ext uri="{FF2B5EF4-FFF2-40B4-BE49-F238E27FC236}">
                <a16:creationId xmlns:a16="http://schemas.microsoft.com/office/drawing/2014/main" id="{5D5BFDAE-E33C-0A78-4754-9BE4717A7479}"/>
              </a:ext>
            </a:extLst>
          </p:cNvPr>
          <p:cNvCxnSpPr>
            <a:cxnSpLocks/>
          </p:cNvCxnSpPr>
          <p:nvPr/>
        </p:nvCxnSpPr>
        <p:spPr>
          <a:xfrm>
            <a:off x="6194925" y="1447800"/>
            <a:ext cx="0" cy="298162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981E62-3A6E-D113-0EA6-9290B4F5C41C}"/>
              </a:ext>
            </a:extLst>
          </p:cNvPr>
          <p:cNvSpPr txBox="1"/>
          <p:nvPr/>
        </p:nvSpPr>
        <p:spPr>
          <a:xfrm>
            <a:off x="6161907" y="1279709"/>
            <a:ext cx="732893" cy="261610"/>
          </a:xfrm>
          <a:prstGeom prst="rect">
            <a:avLst/>
          </a:prstGeom>
          <a:noFill/>
        </p:spPr>
        <p:txBody>
          <a:bodyPr wrap="none" rtlCol="0">
            <a:spAutoFit/>
          </a:bodyPr>
          <a:lstStyle/>
          <a:p>
            <a:r>
              <a:rPr lang="en-US" sz="1100" dirty="0"/>
              <a:t>ChatGPT</a:t>
            </a:r>
          </a:p>
        </p:txBody>
      </p:sp>
    </p:spTree>
    <p:extLst>
      <p:ext uri="{BB962C8B-B14F-4D97-AF65-F5344CB8AC3E}">
        <p14:creationId xmlns:p14="http://schemas.microsoft.com/office/powerpoint/2010/main" val="87015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Step 4 – Collating, summarizing, and reporting the results</a:t>
            </a:r>
          </a:p>
        </p:txBody>
      </p:sp>
      <p:sp>
        <p:nvSpPr>
          <p:cNvPr id="2" name="Slide Number Placeholder 1">
            <a:extLst>
              <a:ext uri="{FF2B5EF4-FFF2-40B4-BE49-F238E27FC236}">
                <a16:creationId xmlns:a16="http://schemas.microsoft.com/office/drawing/2014/main" id="{B58EF6AA-3849-40AE-B087-AE032F609098}"/>
              </a:ext>
            </a:extLst>
          </p:cNvPr>
          <p:cNvSpPr>
            <a:spLocks noGrp="1"/>
          </p:cNvSpPr>
          <p:nvPr>
            <p:ph type="sldNum" sz="quarter" idx="12"/>
          </p:nvPr>
        </p:nvSpPr>
        <p:spPr/>
        <p:txBody>
          <a:bodyPr/>
          <a:lstStyle/>
          <a:p>
            <a:fld id="{F558B7D8-8604-844C-BFC8-372A0E0F4F94}" type="slidenum">
              <a:rPr lang="en-US" smtClean="0"/>
              <a:pPr/>
              <a:t>11</a:t>
            </a:fld>
            <a:endParaRPr lang="en-US"/>
          </a:p>
        </p:txBody>
      </p:sp>
    </p:spTree>
    <p:extLst>
      <p:ext uri="{BB962C8B-B14F-4D97-AF65-F5344CB8AC3E}">
        <p14:creationId xmlns:p14="http://schemas.microsoft.com/office/powerpoint/2010/main" val="103622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9641-36AA-FBE7-60BA-043F9EB5A45F}"/>
              </a:ext>
            </a:extLst>
          </p:cNvPr>
          <p:cNvSpPr>
            <a:spLocks noGrp="1"/>
          </p:cNvSpPr>
          <p:nvPr>
            <p:ph type="title"/>
          </p:nvPr>
        </p:nvSpPr>
        <p:spPr/>
        <p:txBody>
          <a:bodyPr/>
          <a:lstStyle/>
          <a:p>
            <a:r>
              <a:rPr lang="en-US" dirty="0"/>
              <a:t>Themes Identified</a:t>
            </a:r>
          </a:p>
        </p:txBody>
      </p:sp>
      <p:sp>
        <p:nvSpPr>
          <p:cNvPr id="3" name="Content Placeholder 2">
            <a:extLst>
              <a:ext uri="{FF2B5EF4-FFF2-40B4-BE49-F238E27FC236}">
                <a16:creationId xmlns:a16="http://schemas.microsoft.com/office/drawing/2014/main" id="{06014AC2-50B3-6BB4-5151-BC0301010C93}"/>
              </a:ext>
            </a:extLst>
          </p:cNvPr>
          <p:cNvSpPr>
            <a:spLocks noGrp="1"/>
          </p:cNvSpPr>
          <p:nvPr>
            <p:ph idx="1"/>
          </p:nvPr>
        </p:nvSpPr>
        <p:spPr/>
        <p:txBody>
          <a:bodyPr numCol="2">
            <a:normAutofit fontScale="77500" lnSpcReduction="20000"/>
          </a:bodyPr>
          <a:lstStyle/>
          <a:p>
            <a:pPr marL="342900" indent="-342900">
              <a:spcBef>
                <a:spcPts val="0"/>
              </a:spcBef>
              <a:buFont typeface="+mj-lt"/>
              <a:buAutoNum type="arabicPeriod"/>
            </a:pPr>
            <a:r>
              <a:rPr lang="en-US" dirty="0"/>
              <a:t>AI Literacy MUST be a part of Nursing Education</a:t>
            </a:r>
          </a:p>
          <a:p>
            <a:pPr marL="642938" lvl="1" indent="-342900">
              <a:spcBef>
                <a:spcPts val="0"/>
              </a:spcBef>
            </a:pPr>
            <a:r>
              <a:rPr lang="en-US" dirty="0"/>
              <a:t>Increasing use of tools</a:t>
            </a:r>
          </a:p>
          <a:p>
            <a:pPr marL="642938" lvl="1" indent="-342900">
              <a:spcBef>
                <a:spcPts val="0"/>
              </a:spcBef>
            </a:pPr>
            <a:r>
              <a:rPr lang="en-US" dirty="0"/>
              <a:t>Understanding ethical limitations</a:t>
            </a:r>
          </a:p>
          <a:p>
            <a:pPr marL="342900" indent="-342900">
              <a:spcBef>
                <a:spcPts val="0"/>
              </a:spcBef>
              <a:buFont typeface="+mj-lt"/>
              <a:buAutoNum type="arabicPeriod"/>
            </a:pPr>
            <a:r>
              <a:rPr lang="en-US" dirty="0"/>
              <a:t>AI as Opportunity or Threat</a:t>
            </a:r>
          </a:p>
          <a:p>
            <a:pPr marL="342900" indent="-342900">
              <a:spcBef>
                <a:spcPts val="0"/>
              </a:spcBef>
              <a:buFont typeface="+mj-lt"/>
              <a:buAutoNum type="arabicPeriod"/>
            </a:pPr>
            <a:r>
              <a:rPr lang="en-US" dirty="0"/>
              <a:t>Attitudes towards AI</a:t>
            </a:r>
          </a:p>
          <a:p>
            <a:pPr marL="342900" indent="-342900">
              <a:spcBef>
                <a:spcPts val="0"/>
              </a:spcBef>
              <a:buFont typeface="+mj-lt"/>
              <a:buAutoNum type="arabicPeriod"/>
            </a:pPr>
            <a:r>
              <a:rPr lang="en-US" dirty="0"/>
              <a:t>Readiness</a:t>
            </a:r>
          </a:p>
          <a:p>
            <a:pPr marL="342900" indent="-342900">
              <a:spcBef>
                <a:spcPts val="0"/>
              </a:spcBef>
              <a:buFont typeface="+mj-lt"/>
              <a:buAutoNum type="arabicPeriod"/>
            </a:pPr>
            <a:r>
              <a:rPr lang="en-US" dirty="0"/>
              <a:t>Too much AI – Alert Fatigue</a:t>
            </a:r>
          </a:p>
          <a:p>
            <a:pPr marL="342900" indent="-342900">
              <a:spcBef>
                <a:spcPts val="0"/>
              </a:spcBef>
              <a:buFont typeface="+mj-lt"/>
              <a:buAutoNum type="arabicPeriod"/>
            </a:pPr>
            <a:r>
              <a:rPr lang="en-US" dirty="0"/>
              <a:t>Erode clinical thinking skills/Enhance Clinical Thinking Skills</a:t>
            </a:r>
          </a:p>
          <a:p>
            <a:pPr marL="342900" indent="-342900">
              <a:spcBef>
                <a:spcPts val="0"/>
              </a:spcBef>
              <a:buFont typeface="+mj-lt"/>
              <a:buAutoNum type="arabicPeriod"/>
            </a:pPr>
            <a:r>
              <a:rPr lang="en-US" dirty="0"/>
              <a:t>Ever increasing amounts of data</a:t>
            </a:r>
          </a:p>
          <a:p>
            <a:pPr marL="342900" indent="-342900">
              <a:spcBef>
                <a:spcPts val="0"/>
              </a:spcBef>
              <a:buFont typeface="+mj-lt"/>
              <a:buAutoNum type="arabicPeriod"/>
            </a:pPr>
            <a:r>
              <a:rPr lang="en-US" dirty="0"/>
              <a:t>Patient communications</a:t>
            </a:r>
          </a:p>
          <a:p>
            <a:pPr marL="642938" lvl="1" indent="-342900">
              <a:spcBef>
                <a:spcPts val="0"/>
              </a:spcBef>
            </a:pPr>
            <a:r>
              <a:rPr lang="en-US" dirty="0"/>
              <a:t>Patient portals (providers only)</a:t>
            </a:r>
          </a:p>
          <a:p>
            <a:pPr marL="642938" lvl="1" indent="-342900">
              <a:spcBef>
                <a:spcPts val="0"/>
              </a:spcBef>
            </a:pPr>
            <a:r>
              <a:rPr lang="en-US" dirty="0"/>
              <a:t>Mental health/support</a:t>
            </a:r>
          </a:p>
          <a:p>
            <a:pPr marL="342900" indent="-342900">
              <a:spcBef>
                <a:spcPts val="0"/>
              </a:spcBef>
              <a:buFont typeface="+mj-lt"/>
              <a:buAutoNum type="arabicPeriod"/>
            </a:pPr>
            <a:r>
              <a:rPr lang="en-US" dirty="0"/>
              <a:t>Robots – mentioned frequently but few studies</a:t>
            </a:r>
          </a:p>
          <a:p>
            <a:pPr marL="642938" lvl="1" indent="-342900">
              <a:spcBef>
                <a:spcPts val="0"/>
              </a:spcBef>
            </a:pPr>
            <a:r>
              <a:rPr lang="en-US" dirty="0"/>
              <a:t>Companion</a:t>
            </a:r>
          </a:p>
          <a:p>
            <a:pPr marL="642938" lvl="1" indent="-342900">
              <a:spcBef>
                <a:spcPts val="0"/>
              </a:spcBef>
            </a:pPr>
            <a:r>
              <a:rPr lang="en-US" dirty="0"/>
              <a:t>VS monitoring</a:t>
            </a:r>
          </a:p>
          <a:p>
            <a:pPr marL="642938" lvl="1" indent="-342900">
              <a:spcBef>
                <a:spcPts val="0"/>
              </a:spcBef>
            </a:pPr>
            <a:r>
              <a:rPr lang="en-US" dirty="0"/>
              <a:t>Medication dispensing</a:t>
            </a:r>
          </a:p>
          <a:p>
            <a:pPr marL="642938" lvl="1" indent="-342900">
              <a:spcBef>
                <a:spcPts val="0"/>
              </a:spcBef>
            </a:pPr>
            <a:r>
              <a:rPr lang="en-US" dirty="0"/>
              <a:t>Blood draws</a:t>
            </a:r>
          </a:p>
          <a:p>
            <a:pPr marL="642938" lvl="1" indent="-342900">
              <a:spcBef>
                <a:spcPts val="0"/>
              </a:spcBef>
            </a:pPr>
            <a:r>
              <a:rPr lang="en-US" dirty="0"/>
              <a:t>Disinfection and sterilization</a:t>
            </a:r>
          </a:p>
          <a:p>
            <a:pPr marL="642938" lvl="1" indent="-342900">
              <a:spcBef>
                <a:spcPts val="0"/>
              </a:spcBef>
            </a:pPr>
            <a:r>
              <a:rPr lang="en-US" dirty="0"/>
              <a:t>Patient transport</a:t>
            </a:r>
          </a:p>
          <a:p>
            <a:pPr marL="342900" indent="-342900">
              <a:spcBef>
                <a:spcPts val="0"/>
              </a:spcBef>
              <a:buFont typeface="+mj-lt"/>
              <a:buAutoNum type="arabicPeriod"/>
            </a:pPr>
            <a:endParaRPr lang="en-US" dirty="0"/>
          </a:p>
          <a:p>
            <a:pPr marL="342900" indent="-342900">
              <a:spcBef>
                <a:spcPts val="0"/>
              </a:spcBef>
              <a:buFont typeface="+mj-lt"/>
              <a:buAutoNum type="arabicPeriod"/>
            </a:pPr>
            <a:endParaRPr lang="en-US" dirty="0"/>
          </a:p>
          <a:p>
            <a:pPr marL="342900" indent="-342900">
              <a:spcBef>
                <a:spcPts val="0"/>
              </a:spcBef>
              <a:buFont typeface="+mj-lt"/>
              <a:buAutoNum type="arabicPeriod"/>
            </a:pPr>
            <a:endParaRPr lang="en-US" dirty="0"/>
          </a:p>
          <a:p>
            <a:pPr marL="342900" indent="-342900">
              <a:spcBef>
                <a:spcPts val="0"/>
              </a:spcBef>
              <a:buFont typeface="+mj-lt"/>
              <a:buAutoNum type="arabicPeriod"/>
            </a:pPr>
            <a:endParaRPr lang="en-US" dirty="0"/>
          </a:p>
          <a:p>
            <a:pPr marL="342900" indent="-342900">
              <a:spcBef>
                <a:spcPts val="0"/>
              </a:spcBef>
              <a:buFont typeface="+mj-lt"/>
              <a:buAutoNum type="arabicPeriod"/>
            </a:pPr>
            <a:r>
              <a:rPr lang="en-US" dirty="0"/>
              <a:t>Ethics</a:t>
            </a:r>
          </a:p>
          <a:p>
            <a:pPr lvl="1">
              <a:spcBef>
                <a:spcPts val="0"/>
              </a:spcBef>
            </a:pPr>
            <a:r>
              <a:rPr lang="en-US" dirty="0"/>
              <a:t>Security</a:t>
            </a:r>
          </a:p>
          <a:p>
            <a:pPr lvl="1">
              <a:spcBef>
                <a:spcPts val="0"/>
              </a:spcBef>
            </a:pPr>
            <a:r>
              <a:rPr lang="en-US" dirty="0"/>
              <a:t>Privacy</a:t>
            </a:r>
          </a:p>
          <a:p>
            <a:pPr lvl="1">
              <a:spcBef>
                <a:spcPts val="0"/>
              </a:spcBef>
            </a:pPr>
            <a:r>
              <a:rPr lang="en-US" dirty="0"/>
              <a:t>Errors</a:t>
            </a:r>
          </a:p>
          <a:p>
            <a:pPr lvl="1">
              <a:spcBef>
                <a:spcPts val="0"/>
              </a:spcBef>
            </a:pPr>
            <a:r>
              <a:rPr lang="en-US" dirty="0"/>
              <a:t>Generalizability</a:t>
            </a:r>
          </a:p>
          <a:p>
            <a:pPr lvl="1">
              <a:spcBef>
                <a:spcPts val="0"/>
              </a:spcBef>
            </a:pPr>
            <a:r>
              <a:rPr lang="en-US" dirty="0"/>
              <a:t>Over Reliance</a:t>
            </a:r>
          </a:p>
          <a:p>
            <a:pPr lvl="1">
              <a:spcBef>
                <a:spcPts val="0"/>
              </a:spcBef>
            </a:pPr>
            <a:r>
              <a:rPr lang="en-US" dirty="0"/>
              <a:t>Algorithmic Bias</a:t>
            </a:r>
          </a:p>
          <a:p>
            <a:pPr lvl="1">
              <a:spcBef>
                <a:spcPts val="0"/>
              </a:spcBef>
            </a:pPr>
            <a:r>
              <a:rPr lang="en-US" dirty="0"/>
              <a:t>Generalizability</a:t>
            </a:r>
          </a:p>
          <a:p>
            <a:pPr lvl="1">
              <a:spcBef>
                <a:spcPts val="0"/>
              </a:spcBef>
            </a:pPr>
            <a:r>
              <a:rPr lang="en-US" dirty="0"/>
              <a:t>TRUST</a:t>
            </a:r>
          </a:p>
          <a:p>
            <a:pPr marL="342900" indent="-342900">
              <a:spcBef>
                <a:spcPts val="0"/>
              </a:spcBef>
              <a:buFont typeface="+mj-lt"/>
              <a:buAutoNum type="arabicPeriod"/>
            </a:pPr>
            <a:r>
              <a:rPr lang="en-US" dirty="0"/>
              <a:t>What wasn’t emphasized</a:t>
            </a:r>
          </a:p>
          <a:p>
            <a:pPr marL="642938" lvl="1" indent="-342900">
              <a:spcBef>
                <a:spcPts val="0"/>
              </a:spcBef>
            </a:pPr>
            <a:r>
              <a:rPr lang="en-US" dirty="0"/>
              <a:t>Greater details on how model was trained</a:t>
            </a:r>
          </a:p>
          <a:p>
            <a:pPr marL="642938" lvl="1" indent="-342900">
              <a:spcBef>
                <a:spcPts val="0"/>
              </a:spcBef>
            </a:pPr>
            <a:r>
              <a:rPr lang="en-US" dirty="0"/>
              <a:t> </a:t>
            </a:r>
          </a:p>
          <a:p>
            <a:pPr marL="342900" indent="-342900">
              <a:spcBef>
                <a:spcPts val="0"/>
              </a:spcBef>
              <a:buFont typeface="+mj-lt"/>
              <a:buAutoNum type="arabicPeriod"/>
            </a:pPr>
            <a:r>
              <a:rPr lang="en-US" dirty="0"/>
              <a:t>Still, most of the literature was some form of literature review</a:t>
            </a:r>
          </a:p>
          <a:p>
            <a:pPr marL="342900" indent="-342900">
              <a:spcBef>
                <a:spcPts val="0"/>
              </a:spcBef>
              <a:buFont typeface="+mj-lt"/>
              <a:buAutoNum type="arabicPeriod"/>
            </a:pPr>
            <a:r>
              <a:rPr lang="en-US" dirty="0"/>
              <a:t>Social Determinant of Health </a:t>
            </a:r>
          </a:p>
          <a:p>
            <a:pPr marL="342900" indent="-342900">
              <a:spcBef>
                <a:spcPts val="0"/>
              </a:spcBef>
              <a:buFont typeface="+mj-lt"/>
              <a:buAutoNum type="arabicPeriod"/>
            </a:pPr>
            <a:r>
              <a:rPr lang="en-US" dirty="0"/>
              <a:t>Relieving workload</a:t>
            </a:r>
          </a:p>
          <a:p>
            <a:pPr marL="342900" indent="-342900">
              <a:spcBef>
                <a:spcPts val="0"/>
              </a:spcBef>
              <a:buFont typeface="+mj-lt"/>
              <a:buAutoNum type="arabicPeriod"/>
            </a:pPr>
            <a:r>
              <a:rPr lang="en-US" dirty="0"/>
              <a:t>Risk prediction models galore</a:t>
            </a:r>
          </a:p>
          <a:p>
            <a:pPr marL="342900" indent="-342900">
              <a:spcBef>
                <a:spcPts val="0"/>
              </a:spcBef>
              <a:buFont typeface="+mj-lt"/>
              <a:buAutoNum type="arabicPeriod"/>
            </a:pPr>
            <a:r>
              <a:rPr lang="en-US" dirty="0"/>
              <a:t>Much more I did not understand this year</a:t>
            </a:r>
          </a:p>
          <a:p>
            <a:pPr marL="471488" lvl="1" indent="-171450">
              <a:spcBef>
                <a:spcPts val="0"/>
              </a:spcBef>
            </a:pPr>
            <a:endParaRPr lang="en-US" dirty="0"/>
          </a:p>
          <a:p>
            <a:pPr marL="342900" indent="-342900">
              <a:spcBef>
                <a:spcPts val="0"/>
              </a:spcBef>
              <a:buFont typeface="+mj-lt"/>
              <a:buAutoNum type="arabicPeriod"/>
            </a:pPr>
            <a:endParaRPr lang="en-US" dirty="0"/>
          </a:p>
          <a:p>
            <a:pPr lvl="1">
              <a:spcBef>
                <a:spcPts val="0"/>
              </a:spcBef>
            </a:pPr>
            <a:endParaRPr lang="en-US" dirty="0"/>
          </a:p>
        </p:txBody>
      </p:sp>
      <p:sp>
        <p:nvSpPr>
          <p:cNvPr id="4" name="Slide Number Placeholder 3">
            <a:extLst>
              <a:ext uri="{FF2B5EF4-FFF2-40B4-BE49-F238E27FC236}">
                <a16:creationId xmlns:a16="http://schemas.microsoft.com/office/drawing/2014/main" id="{CA3470BB-2867-2CFE-830A-1FCB29CB6BEF}"/>
              </a:ext>
            </a:extLst>
          </p:cNvPr>
          <p:cNvSpPr>
            <a:spLocks noGrp="1"/>
          </p:cNvSpPr>
          <p:nvPr>
            <p:ph type="sldNum" sz="quarter" idx="12"/>
          </p:nvPr>
        </p:nvSpPr>
        <p:spPr/>
        <p:txBody>
          <a:bodyPr/>
          <a:lstStyle/>
          <a:p>
            <a:fld id="{47333891-D5E7-4C7B-BF1D-E855E53CB5A8}" type="slidenum">
              <a:rPr lang="en-US" smtClean="0"/>
              <a:t>12</a:t>
            </a:fld>
            <a:endParaRPr lang="en-US" dirty="0"/>
          </a:p>
        </p:txBody>
      </p:sp>
    </p:spTree>
    <p:extLst>
      <p:ext uri="{BB962C8B-B14F-4D97-AF65-F5344CB8AC3E}">
        <p14:creationId xmlns:p14="http://schemas.microsoft.com/office/powerpoint/2010/main" val="119541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Representative/Interesting Citations</a:t>
            </a:r>
          </a:p>
        </p:txBody>
      </p:sp>
      <p:sp>
        <p:nvSpPr>
          <p:cNvPr id="3" name="Content Placeholder 2"/>
          <p:cNvSpPr>
            <a:spLocks noGrp="1"/>
          </p:cNvSpPr>
          <p:nvPr>
            <p:ph idx="1"/>
          </p:nvPr>
        </p:nvSpPr>
        <p:spPr>
          <a:xfrm>
            <a:off x="508001" y="1538716"/>
            <a:ext cx="7021513" cy="3106163"/>
          </a:xfrm>
        </p:spPr>
        <p:txBody>
          <a:bodyPr>
            <a:normAutofit lnSpcReduction="10000"/>
          </a:bodyPr>
          <a:lstStyle/>
          <a:p>
            <a:pPr marL="463526" indent="-463526">
              <a:buNone/>
            </a:pPr>
            <a:r>
              <a:rPr lang="en-US" sz="1000" b="0" i="0" dirty="0">
                <a:solidFill>
                  <a:srgbClr val="222222"/>
                </a:solidFill>
                <a:effectLst/>
                <a:latin typeface="Arial" panose="020B0604020202020204" pitchFamily="34" charset="0"/>
              </a:rPr>
              <a:t>Loughran, E., Kane, M., Wyatt, T. H., Kerley, A., Lowe, S., &amp; Li, X. (2024). Using large language models to address health literacy in mHealth: case report. CIN: Computers, Informatics, Nursing, 10-1097.</a:t>
            </a:r>
          </a:p>
          <a:p>
            <a:pPr marL="463526" indent="-463526">
              <a:buNone/>
            </a:pPr>
            <a:r>
              <a:rPr lang="en-US" sz="1000" b="0" i="0" dirty="0">
                <a:solidFill>
                  <a:srgbClr val="222222"/>
                </a:solidFill>
                <a:effectLst/>
                <a:latin typeface="Arial" panose="020B0604020202020204" pitchFamily="34" charset="0"/>
              </a:rPr>
              <a:t>Wagner, L., Jourdan, S., Mayer, L., Müller, C., Bernhard, L., Kolb, S., ... &amp; Wilhelm, D. (2024). Robotic scrub nurse to anticipate surgical instruments based on real-time laparoscopic video analysis. Communications Medicine, 4(1), 156.</a:t>
            </a:r>
          </a:p>
          <a:p>
            <a:pPr marL="463526" indent="-463526">
              <a:buNone/>
            </a:pPr>
            <a:r>
              <a:rPr lang="en-US" sz="1000" b="0" i="0" dirty="0">
                <a:solidFill>
                  <a:srgbClr val="222222"/>
                </a:solidFill>
                <a:effectLst/>
                <a:latin typeface="Arial" panose="020B0604020202020204" pitchFamily="34" charset="0"/>
              </a:rPr>
              <a:t>Wan, P., Huang, Z., Tang, W., </a:t>
            </a:r>
            <a:r>
              <a:rPr lang="en-US" sz="1000" b="0" i="0" dirty="0" err="1">
                <a:solidFill>
                  <a:srgbClr val="222222"/>
                </a:solidFill>
                <a:effectLst/>
                <a:latin typeface="Arial" panose="020B0604020202020204" pitchFamily="34" charset="0"/>
              </a:rPr>
              <a:t>Nie</a:t>
            </a:r>
            <a:r>
              <a:rPr lang="en-US" sz="1000" b="0" i="0" dirty="0">
                <a:solidFill>
                  <a:srgbClr val="222222"/>
                </a:solidFill>
                <a:effectLst/>
                <a:latin typeface="Arial" panose="020B0604020202020204" pitchFamily="34" charset="0"/>
              </a:rPr>
              <a:t>, Y., Pei, D., Deng, S., ... &amp; Long, E. (2024). Outpatient reception via collaboration between nurses and a large language model: a randomized controlled trial. Nature Medicine, 30(10), 2878-2885.</a:t>
            </a:r>
          </a:p>
          <a:p>
            <a:pPr marL="463526" indent="-463526">
              <a:buNone/>
            </a:pPr>
            <a:r>
              <a:rPr lang="en-US" sz="1000" b="0" i="0" dirty="0">
                <a:solidFill>
                  <a:srgbClr val="222222"/>
                </a:solidFill>
                <a:effectLst/>
                <a:latin typeface="Arial" panose="020B0604020202020204" pitchFamily="34" charset="0"/>
              </a:rPr>
              <a:t>Wang, T., Mu, J., Chen, J., &amp; Lin, C. C. (2024). Comparing ChatGPT and clinical nurses’ performances on tracheostomy care: A cross-sectional study. International Journal of Nursing Studies Advances, 6, 100181.</a:t>
            </a:r>
          </a:p>
          <a:p>
            <a:pPr marL="463526" indent="-463526">
              <a:buNone/>
            </a:pPr>
            <a:r>
              <a:rPr lang="en-US" sz="1000" b="0" i="0" dirty="0">
                <a:solidFill>
                  <a:srgbClr val="222222"/>
                </a:solidFill>
                <a:effectLst/>
                <a:latin typeface="Arial" panose="020B0604020202020204" pitchFamily="34" charset="0"/>
              </a:rPr>
              <a:t>Yakusheva, O., Bouvier, M. J., &amp; Hagopian, C. O. (2025). How Artificial Intelligence is altering the nursing workforce. Nursing Outlook, 73(1), 102300.</a:t>
            </a:r>
          </a:p>
          <a:p>
            <a:pPr marL="463526" indent="-463526">
              <a:buNone/>
            </a:pPr>
            <a:r>
              <a:rPr lang="en-US" sz="1000" b="0" i="0" dirty="0" err="1">
                <a:solidFill>
                  <a:srgbClr val="222222"/>
                </a:solidFill>
                <a:effectLst/>
                <a:latin typeface="Arial" panose="020B0604020202020204" pitchFamily="34" charset="0"/>
              </a:rPr>
              <a:t>Zaboli</a:t>
            </a:r>
            <a:r>
              <a:rPr lang="en-US" sz="1000" b="0" i="0" dirty="0">
                <a:solidFill>
                  <a:srgbClr val="222222"/>
                </a:solidFill>
                <a:effectLst/>
                <a:latin typeface="Arial" panose="020B0604020202020204" pitchFamily="34" charset="0"/>
              </a:rPr>
              <a:t>, A., </a:t>
            </a:r>
            <a:r>
              <a:rPr lang="en-US" sz="1000" b="0" i="0" dirty="0" err="1">
                <a:solidFill>
                  <a:srgbClr val="222222"/>
                </a:solidFill>
                <a:effectLst/>
                <a:latin typeface="Arial" panose="020B0604020202020204" pitchFamily="34" charset="0"/>
              </a:rPr>
              <a:t>Brigo</a:t>
            </a:r>
            <a:r>
              <a:rPr lang="en-US" sz="1000" b="0" i="0" dirty="0">
                <a:solidFill>
                  <a:srgbClr val="222222"/>
                </a:solidFill>
                <a:effectLst/>
                <a:latin typeface="Arial" panose="020B0604020202020204" pitchFamily="34" charset="0"/>
              </a:rPr>
              <a:t>, F., </a:t>
            </a:r>
            <a:r>
              <a:rPr lang="en-US" sz="1000" b="0" i="0" dirty="0" err="1">
                <a:solidFill>
                  <a:srgbClr val="222222"/>
                </a:solidFill>
                <a:effectLst/>
                <a:latin typeface="Arial" panose="020B0604020202020204" pitchFamily="34" charset="0"/>
              </a:rPr>
              <a:t>Sibilio</a:t>
            </a:r>
            <a:r>
              <a:rPr lang="en-US" sz="1000" b="0" i="0" dirty="0">
                <a:solidFill>
                  <a:srgbClr val="222222"/>
                </a:solidFill>
                <a:effectLst/>
                <a:latin typeface="Arial" panose="020B0604020202020204" pitchFamily="34" charset="0"/>
              </a:rPr>
              <a:t>, S., Mian, M., &amp; </a:t>
            </a:r>
            <a:r>
              <a:rPr lang="en-US" sz="1000" b="0" i="0" dirty="0" err="1">
                <a:solidFill>
                  <a:srgbClr val="222222"/>
                </a:solidFill>
                <a:effectLst/>
                <a:latin typeface="Arial" panose="020B0604020202020204" pitchFamily="34" charset="0"/>
              </a:rPr>
              <a:t>Turcato</a:t>
            </a:r>
            <a:r>
              <a:rPr lang="en-US" sz="1000" b="0" i="0" dirty="0">
                <a:solidFill>
                  <a:srgbClr val="222222"/>
                </a:solidFill>
                <a:effectLst/>
                <a:latin typeface="Arial" panose="020B0604020202020204" pitchFamily="34" charset="0"/>
              </a:rPr>
              <a:t>, G. (2024). Human intelligence versus Chat-GPT: who performs better in correctly classifying patients in triage?. The American Journal of Emergency Medicine, 79, 44-47.</a:t>
            </a:r>
          </a:p>
          <a:p>
            <a:pPr marL="463526" indent="-463526">
              <a:buNone/>
            </a:pPr>
            <a:r>
              <a:rPr lang="en-US" sz="1000" b="0" i="0" dirty="0" err="1">
                <a:solidFill>
                  <a:srgbClr val="222222"/>
                </a:solidFill>
                <a:effectLst/>
                <a:latin typeface="Arial" panose="020B0604020202020204" pitchFamily="34" charset="0"/>
              </a:rPr>
              <a:t>Zolnoori</a:t>
            </a:r>
            <a:r>
              <a:rPr lang="en-US" sz="1000" b="0" i="0" dirty="0">
                <a:solidFill>
                  <a:srgbClr val="222222"/>
                </a:solidFill>
                <a:effectLst/>
                <a:latin typeface="Arial" panose="020B0604020202020204" pitchFamily="34" charset="0"/>
              </a:rPr>
              <a:t>, M., Vergez, S., Xu, Z., </a:t>
            </a:r>
            <a:r>
              <a:rPr lang="en-US" sz="1000" b="0" i="0" dirty="0" err="1">
                <a:solidFill>
                  <a:srgbClr val="222222"/>
                </a:solidFill>
                <a:effectLst/>
                <a:latin typeface="Arial" panose="020B0604020202020204" pitchFamily="34" charset="0"/>
              </a:rPr>
              <a:t>Esmaeili</a:t>
            </a:r>
            <a:r>
              <a:rPr lang="en-US" sz="1000" b="0" i="0" dirty="0">
                <a:solidFill>
                  <a:srgbClr val="222222"/>
                </a:solidFill>
                <a:effectLst/>
                <a:latin typeface="Arial" panose="020B0604020202020204" pitchFamily="34" charset="0"/>
              </a:rPr>
              <a:t>, E., </a:t>
            </a:r>
            <a:r>
              <a:rPr lang="en-US" sz="1000" b="0" i="0" dirty="0" err="1">
                <a:solidFill>
                  <a:srgbClr val="222222"/>
                </a:solidFill>
                <a:effectLst/>
                <a:latin typeface="Arial" panose="020B0604020202020204" pitchFamily="34" charset="0"/>
              </a:rPr>
              <a:t>Zolnour</a:t>
            </a:r>
            <a:r>
              <a:rPr lang="en-US" sz="1000" b="0" i="0" dirty="0">
                <a:solidFill>
                  <a:srgbClr val="222222"/>
                </a:solidFill>
                <a:effectLst/>
                <a:latin typeface="Arial" panose="020B0604020202020204" pitchFamily="34" charset="0"/>
              </a:rPr>
              <a:t>, A., Anne Briggs, K., ... &amp; McDonald, M. V. (2024). Decoding disparities: evaluating automatic speech recognition system performance in transcribing Black and White patient verbal communication with nurses in home healthcare. JAMIA open, 7(4), ooae130.</a:t>
            </a:r>
          </a:p>
        </p:txBody>
      </p:sp>
      <p:sp>
        <p:nvSpPr>
          <p:cNvPr id="4" name="Slide Number Placeholder 3">
            <a:extLst>
              <a:ext uri="{FF2B5EF4-FFF2-40B4-BE49-F238E27FC236}">
                <a16:creationId xmlns:a16="http://schemas.microsoft.com/office/drawing/2014/main" id="{D69A2F8B-D743-428C-AA9F-CB24A181EF3C}"/>
              </a:ext>
            </a:extLst>
          </p:cNvPr>
          <p:cNvSpPr>
            <a:spLocks noGrp="1"/>
          </p:cNvSpPr>
          <p:nvPr>
            <p:ph type="sldNum" sz="quarter" idx="12"/>
          </p:nvPr>
        </p:nvSpPr>
        <p:spPr/>
        <p:txBody>
          <a:bodyPr/>
          <a:lstStyle/>
          <a:p>
            <a:fld id="{47333891-D5E7-4C7B-BF1D-E855E53CB5A8}" type="slidenum">
              <a:rPr lang="en-US" smtClean="0"/>
              <a:t>13</a:t>
            </a:fld>
            <a:endParaRPr lang="en-US" dirty="0"/>
          </a:p>
        </p:txBody>
      </p:sp>
    </p:spTree>
    <p:extLst>
      <p:ext uri="{BB962C8B-B14F-4D97-AF65-F5344CB8AC3E}">
        <p14:creationId xmlns:p14="http://schemas.microsoft.com/office/powerpoint/2010/main" val="125679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57200"/>
            <a:ext cx="7504429" cy="990600"/>
          </a:xfrm>
        </p:spPr>
        <p:txBody>
          <a:bodyPr>
            <a:noAutofit/>
          </a:bodyPr>
          <a:lstStyle/>
          <a:p>
            <a:pPr marL="463526" indent="-463526"/>
            <a:r>
              <a:rPr lang="en-US" sz="1200" b="0" i="0" dirty="0">
                <a:solidFill>
                  <a:srgbClr val="222222"/>
                </a:solidFill>
                <a:effectLst/>
                <a:latin typeface="Arial" panose="020B0604020202020204" pitchFamily="34" charset="0"/>
              </a:rPr>
              <a:t>Yakusheva, O., Bouvier, M. J., &amp; Hagopian, C. O. (2025). How Artificial Intelligence is altering the nursing workforce. Nursing Outlook, 73(1), 102300.</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393614"/>
            <a:ext cx="7180061" cy="3292685"/>
          </a:xfrm>
        </p:spPr>
        <p:txBody>
          <a:bodyPr>
            <a:normAutofi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This paper focuses on the implications of Artificial Intelligence (AI) for the nursing workforce, examining both the </a:t>
            </a:r>
            <a:r>
              <a:rPr lang="en-US" sz="1400" b="1" dirty="0">
                <a:solidFill>
                  <a:schemeClr val="tx1">
                    <a:lumMod val="65000"/>
                    <a:lumOff val="35000"/>
                  </a:schemeClr>
                </a:solidFill>
                <a:latin typeface="Arial" panose="020B0604020202020204" pitchFamily="34" charset="0"/>
                <a:cs typeface="Arial" panose="020B0604020202020204" pitchFamily="34" charset="0"/>
              </a:rPr>
              <a:t>opportunities presented by AI in relieving nurses of routine tasks and enabling better patient care</a:t>
            </a:r>
            <a:r>
              <a:rPr lang="en-US" sz="1400" dirty="0">
                <a:solidFill>
                  <a:schemeClr val="tx1">
                    <a:lumMod val="65000"/>
                    <a:lumOff val="35000"/>
                  </a:schemeClr>
                </a:solidFill>
                <a:latin typeface="Arial" panose="020B0604020202020204" pitchFamily="34" charset="0"/>
                <a:cs typeface="Arial" panose="020B0604020202020204" pitchFamily="34" charset="0"/>
              </a:rPr>
              <a:t>, and the potential challenges it poses. The discussion highlights the freeing of nurses’ time from administrative duties, allowing for more patient interaction and professional development, while also acknowledging concerns about job displacement. Ethically integrating AI into patient care and the need for nurses’ </a:t>
            </a:r>
            <a:r>
              <a:rPr lang="en-US" sz="1400" b="1" dirty="0">
                <a:solidFill>
                  <a:schemeClr val="tx1">
                    <a:lumMod val="65000"/>
                    <a:lumOff val="35000"/>
                  </a:schemeClr>
                </a:solidFill>
                <a:latin typeface="Arial" panose="020B0604020202020204" pitchFamily="34" charset="0"/>
                <a:cs typeface="Arial" panose="020B0604020202020204" pitchFamily="34" charset="0"/>
              </a:rPr>
              <a:t>proactive engagement with AI—including involvement in its development and integration in nursing education—are emphasized</a:t>
            </a:r>
            <a:r>
              <a:rPr lang="en-US" sz="1400" dirty="0">
                <a:solidFill>
                  <a:schemeClr val="tx1">
                    <a:lumMod val="65000"/>
                    <a:lumOff val="35000"/>
                  </a:schemeClr>
                </a:solidFill>
                <a:latin typeface="Arial" panose="020B0604020202020204" pitchFamily="34" charset="0"/>
                <a:cs typeface="Arial" panose="020B0604020202020204" pitchFamily="34" charset="0"/>
              </a:rPr>
              <a:t>. Finally, the paper asserts the necessity for nurses to become active participants in AI’s evolution within health care to ensure the enhancement of patient care and the advancement of nursing roles</a:t>
            </a:r>
          </a:p>
        </p:txBody>
      </p:sp>
      <p:sp>
        <p:nvSpPr>
          <p:cNvPr id="5" name="Slide Number Placeholder 4">
            <a:extLst>
              <a:ext uri="{FF2B5EF4-FFF2-40B4-BE49-F238E27FC236}">
                <a16:creationId xmlns:a16="http://schemas.microsoft.com/office/drawing/2014/main" id="{69A4189D-4E4C-489C-8A67-EF4BD71C8BD8}"/>
              </a:ext>
            </a:extLst>
          </p:cNvPr>
          <p:cNvSpPr>
            <a:spLocks noGrp="1"/>
          </p:cNvSpPr>
          <p:nvPr>
            <p:ph type="sldNum" sz="quarter" idx="12"/>
          </p:nvPr>
        </p:nvSpPr>
        <p:spPr/>
        <p:txBody>
          <a:bodyPr/>
          <a:lstStyle/>
          <a:p>
            <a:fld id="{47333891-D5E7-4C7B-BF1D-E855E53CB5A8}" type="slidenum">
              <a:rPr lang="en-US" smtClean="0"/>
              <a:t>14</a:t>
            </a:fld>
            <a:endParaRPr lang="en-US" dirty="0"/>
          </a:p>
        </p:txBody>
      </p:sp>
    </p:spTree>
    <p:extLst>
      <p:ext uri="{BB962C8B-B14F-4D97-AF65-F5344CB8AC3E}">
        <p14:creationId xmlns:p14="http://schemas.microsoft.com/office/powerpoint/2010/main" val="64087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34" name="Straight Connector 10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0" name="Isosceles Triangle 10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6" name="Isosceles Triangle 10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Isosceles Triangle 10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4" name="Rectangle 10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77FC575-B536-E12B-8EE5-E2A316D20AFF}"/>
              </a:ext>
            </a:extLst>
          </p:cNvPr>
          <p:cNvSpPr>
            <a:spLocks noGrp="1"/>
          </p:cNvSpPr>
          <p:nvPr>
            <p:ph type="sldNum" sz="quarter" idx="12"/>
          </p:nvPr>
        </p:nvSpPr>
        <p:spPr>
          <a:xfrm>
            <a:off x="8148895" y="4808714"/>
            <a:ext cx="512504" cy="273844"/>
          </a:xfrm>
        </p:spPr>
        <p:txBody>
          <a:bodyPr>
            <a:normAutofit/>
          </a:bodyPr>
          <a:lstStyle/>
          <a:p>
            <a:pPr>
              <a:spcAft>
                <a:spcPts val="600"/>
              </a:spcAft>
            </a:pPr>
            <a:fld id="{47333891-D5E7-4C7B-BF1D-E855E53CB5A8}" type="slidenum">
              <a:rPr lang="en-US">
                <a:solidFill>
                  <a:srgbClr val="FFFFFF"/>
                </a:solidFill>
              </a:rPr>
              <a:pPr>
                <a:spcAft>
                  <a:spcPts val="600"/>
                </a:spcAft>
              </a:pPr>
              <a:t>15</a:t>
            </a:fld>
            <a:endParaRPr lang="en-US">
              <a:solidFill>
                <a:srgbClr val="FFFFFF"/>
              </a:solidFill>
            </a:endParaRPr>
          </a:p>
        </p:txBody>
      </p:sp>
      <p:pic>
        <p:nvPicPr>
          <p:cNvPr id="3" name="Picture 2">
            <a:extLst>
              <a:ext uri="{FF2B5EF4-FFF2-40B4-BE49-F238E27FC236}">
                <a16:creationId xmlns:a16="http://schemas.microsoft.com/office/drawing/2014/main" id="{4078C1A8-F5D3-3BA7-8811-5520EF5EFB3A}"/>
              </a:ext>
            </a:extLst>
          </p:cNvPr>
          <p:cNvPicPr>
            <a:picLocks noChangeAspect="1"/>
          </p:cNvPicPr>
          <p:nvPr/>
        </p:nvPicPr>
        <p:blipFill>
          <a:blip r:embed="rId2"/>
          <a:stretch>
            <a:fillRect/>
          </a:stretch>
        </p:blipFill>
        <p:spPr>
          <a:xfrm>
            <a:off x="2358911" y="282457"/>
            <a:ext cx="4426177" cy="4578585"/>
          </a:xfrm>
          <a:prstGeom prst="rect">
            <a:avLst/>
          </a:prstGeom>
        </p:spPr>
      </p:pic>
    </p:spTree>
    <p:extLst>
      <p:ext uri="{BB962C8B-B14F-4D97-AF65-F5344CB8AC3E}">
        <p14:creationId xmlns:p14="http://schemas.microsoft.com/office/powerpoint/2010/main" val="83584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57200"/>
            <a:ext cx="7618729" cy="990600"/>
          </a:xfrm>
        </p:spPr>
        <p:txBody>
          <a:bodyPr>
            <a:noAutofit/>
          </a:bodyPr>
          <a:lstStyle/>
          <a:p>
            <a:pPr marL="463526" indent="-463526"/>
            <a:r>
              <a:rPr lang="en-US" sz="1400" b="0" i="0" dirty="0" err="1">
                <a:solidFill>
                  <a:srgbClr val="222222"/>
                </a:solidFill>
                <a:effectLst/>
                <a:latin typeface="Arial" panose="020B0604020202020204" pitchFamily="34" charset="0"/>
              </a:rPr>
              <a:t>Zaboli</a:t>
            </a:r>
            <a:r>
              <a:rPr lang="en-US" sz="1400" b="0" i="0" dirty="0">
                <a:solidFill>
                  <a:srgbClr val="222222"/>
                </a:solidFill>
                <a:effectLst/>
                <a:latin typeface="Arial" panose="020B0604020202020204" pitchFamily="34" charset="0"/>
              </a:rPr>
              <a:t>, A., </a:t>
            </a:r>
            <a:r>
              <a:rPr lang="en-US" sz="1400" b="0" i="0" dirty="0" err="1">
                <a:solidFill>
                  <a:srgbClr val="222222"/>
                </a:solidFill>
                <a:effectLst/>
                <a:latin typeface="Arial" panose="020B0604020202020204" pitchFamily="34" charset="0"/>
              </a:rPr>
              <a:t>Brigo</a:t>
            </a:r>
            <a:r>
              <a:rPr lang="en-US" sz="1400" b="0" i="0" dirty="0">
                <a:solidFill>
                  <a:srgbClr val="222222"/>
                </a:solidFill>
                <a:effectLst/>
                <a:latin typeface="Arial" panose="020B0604020202020204" pitchFamily="34" charset="0"/>
              </a:rPr>
              <a:t>, F., </a:t>
            </a:r>
            <a:r>
              <a:rPr lang="en-US" sz="1400" b="0" i="0" dirty="0" err="1">
                <a:solidFill>
                  <a:srgbClr val="222222"/>
                </a:solidFill>
                <a:effectLst/>
                <a:latin typeface="Arial" panose="020B0604020202020204" pitchFamily="34" charset="0"/>
              </a:rPr>
              <a:t>Sibilio</a:t>
            </a:r>
            <a:r>
              <a:rPr lang="en-US" sz="1400" b="0" i="0" dirty="0">
                <a:solidFill>
                  <a:srgbClr val="222222"/>
                </a:solidFill>
                <a:effectLst/>
                <a:latin typeface="Arial" panose="020B0604020202020204" pitchFamily="34" charset="0"/>
              </a:rPr>
              <a:t>, S., Mian, M., &amp; </a:t>
            </a:r>
            <a:r>
              <a:rPr lang="en-US" sz="1400" b="0" i="0" dirty="0" err="1">
                <a:solidFill>
                  <a:srgbClr val="222222"/>
                </a:solidFill>
                <a:effectLst/>
                <a:latin typeface="Arial" panose="020B0604020202020204" pitchFamily="34" charset="0"/>
              </a:rPr>
              <a:t>Turcato</a:t>
            </a:r>
            <a:r>
              <a:rPr lang="en-US" sz="1400" b="0" i="0" dirty="0">
                <a:solidFill>
                  <a:srgbClr val="222222"/>
                </a:solidFill>
                <a:effectLst/>
                <a:latin typeface="Arial" panose="020B0604020202020204" pitchFamily="34" charset="0"/>
              </a:rPr>
              <a:t>, G. (2024). Human intelligence versus Chat-GPT: who performs better in correctly classifying patients in triage?. The American Journal of Emergency Medicine, 79, 44-47.</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620442"/>
            <a:ext cx="6984752" cy="2910580"/>
          </a:xfrm>
        </p:spPr>
        <p:txBody>
          <a:bodyPr>
            <a:normAutofit fontScale="85000" lnSpcReduction="20000"/>
          </a:bodyPr>
          <a:lstStyle/>
          <a:p>
            <a:pPr algn="l"/>
            <a:r>
              <a:rPr lang="en-US" b="0" i="0" dirty="0">
                <a:solidFill>
                  <a:srgbClr val="505050"/>
                </a:solidFill>
                <a:effectLst/>
                <a:latin typeface="Georgia" panose="02040502050405020303" pitchFamily="18" charset="0"/>
              </a:rPr>
              <a:t>Introduction:  Chat-GPT is rapidly emerging as a promising and potentially revolutionary tool in medicine. One of its possible applications is the stratification of patients according to the severity of clinical conditions and prognosis during the triage evaluation in the emergency department (ED).</a:t>
            </a:r>
          </a:p>
          <a:p>
            <a:pPr algn="l"/>
            <a:r>
              <a:rPr lang="en-US" b="0" i="0" dirty="0">
                <a:solidFill>
                  <a:srgbClr val="505050"/>
                </a:solidFill>
                <a:effectLst/>
                <a:latin typeface="Georgia" panose="02040502050405020303" pitchFamily="18" charset="0"/>
              </a:rPr>
              <a:t>Methods:  </a:t>
            </a:r>
            <a:r>
              <a:rPr lang="en-US" b="1" i="0" dirty="0">
                <a:solidFill>
                  <a:srgbClr val="505050"/>
                </a:solidFill>
                <a:effectLst/>
                <a:latin typeface="Georgia" panose="02040502050405020303" pitchFamily="18" charset="0"/>
              </a:rPr>
              <a:t>Using a randomly selected sample of 30 vignettes recreated from real clinical cases, we compared the concordance in risk stratification of ED patients between healthcare personnel and Chat-GPT. </a:t>
            </a:r>
            <a:r>
              <a:rPr lang="en-US" b="0" i="0" dirty="0">
                <a:solidFill>
                  <a:srgbClr val="505050"/>
                </a:solidFill>
                <a:effectLst/>
                <a:latin typeface="Georgia" panose="02040502050405020303" pitchFamily="18" charset="0"/>
              </a:rPr>
              <a:t>The concordance was assessed with Cohen's kappa, and the performance was evaluated with the area under the receiver operating characteristic curve (AUROC) curves. Among the outcomes, we considered mortality within 72 h, the need for hospitalization, and the presence of a severe or time-dependent condition.</a:t>
            </a:r>
          </a:p>
          <a:p>
            <a:pPr algn="l"/>
            <a:r>
              <a:rPr lang="en-US" b="0" i="0" dirty="0">
                <a:solidFill>
                  <a:srgbClr val="505050"/>
                </a:solidFill>
                <a:effectLst/>
                <a:latin typeface="Georgia" panose="02040502050405020303" pitchFamily="18" charset="0"/>
              </a:rPr>
              <a:t>Results: The concordance in triage code assignment between triage nurses and Chat-GPT was 0.278 (unweighted Cohen's kappa; 95% confidence intervals: 0.231–0.388). For all outcomes, the ROC values were higher for the triage nurses</a:t>
            </a:r>
            <a:r>
              <a:rPr lang="en-US" b="1" i="0" dirty="0">
                <a:solidFill>
                  <a:srgbClr val="505050"/>
                </a:solidFill>
                <a:effectLst/>
                <a:latin typeface="Georgia" panose="02040502050405020303" pitchFamily="18" charset="0"/>
              </a:rPr>
              <a:t>. The most relevant difference was found in 72-h mortality, where triage nurses showed an AUROC of 0.910 (0.757–1.000) compared to only 0.669 (0.153–1.000) for Chat-GPT.</a:t>
            </a:r>
          </a:p>
          <a:p>
            <a:pPr algn="l"/>
            <a:r>
              <a:rPr lang="en-US" b="0" i="0" dirty="0">
                <a:solidFill>
                  <a:srgbClr val="505050"/>
                </a:solidFill>
                <a:effectLst/>
                <a:latin typeface="Georgia" panose="02040502050405020303" pitchFamily="18" charset="0"/>
              </a:rPr>
              <a:t>Conclusions</a:t>
            </a:r>
            <a:r>
              <a:rPr lang="en-US" b="1" i="0" dirty="0">
                <a:solidFill>
                  <a:srgbClr val="505050"/>
                </a:solidFill>
                <a:effectLst/>
                <a:latin typeface="Georgia" panose="02040502050405020303" pitchFamily="18" charset="0"/>
              </a:rPr>
              <a:t>:  The current level of Chat-GPT reliability is insufficient to make it a valid substitute for the expertise of triage nurses in prioritizing ED patients. Further developments are required to enhance the safety and effectiveness of AI for risk stratification of ED patients.</a:t>
            </a:r>
          </a:p>
          <a:p>
            <a:endParaRPr lang="en-US" dirty="0"/>
          </a:p>
        </p:txBody>
      </p:sp>
      <p:sp>
        <p:nvSpPr>
          <p:cNvPr id="4" name="Slide Number Placeholder 3">
            <a:extLst>
              <a:ext uri="{FF2B5EF4-FFF2-40B4-BE49-F238E27FC236}">
                <a16:creationId xmlns:a16="http://schemas.microsoft.com/office/drawing/2014/main" id="{A10CCA76-1853-4E54-A779-712AB5CD9103}"/>
              </a:ext>
            </a:extLst>
          </p:cNvPr>
          <p:cNvSpPr>
            <a:spLocks noGrp="1"/>
          </p:cNvSpPr>
          <p:nvPr>
            <p:ph type="sldNum" sz="quarter" idx="12"/>
          </p:nvPr>
        </p:nvSpPr>
        <p:spPr/>
        <p:txBody>
          <a:bodyPr/>
          <a:lstStyle/>
          <a:p>
            <a:fld id="{47333891-D5E7-4C7B-BF1D-E855E53CB5A8}" type="slidenum">
              <a:rPr lang="en-US" smtClean="0"/>
              <a:t>16</a:t>
            </a:fld>
            <a:endParaRPr lang="en-US" dirty="0"/>
          </a:p>
        </p:txBody>
      </p:sp>
    </p:spTree>
    <p:extLst>
      <p:ext uri="{BB962C8B-B14F-4D97-AF65-F5344CB8AC3E}">
        <p14:creationId xmlns:p14="http://schemas.microsoft.com/office/powerpoint/2010/main" val="424491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93A6D7-17EB-84B9-712D-D29957123F2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4" name="Picture 3">
            <a:extLst>
              <a:ext uri="{FF2B5EF4-FFF2-40B4-BE49-F238E27FC236}">
                <a16:creationId xmlns:a16="http://schemas.microsoft.com/office/drawing/2014/main" id="{FAB9F394-A1AE-5613-5C48-CD797017C78B}"/>
              </a:ext>
            </a:extLst>
          </p:cNvPr>
          <p:cNvPicPr>
            <a:picLocks noChangeAspect="1"/>
          </p:cNvPicPr>
          <p:nvPr/>
        </p:nvPicPr>
        <p:blipFill>
          <a:blip r:embed="rId2"/>
          <a:stretch>
            <a:fillRect/>
          </a:stretch>
        </p:blipFill>
        <p:spPr>
          <a:xfrm>
            <a:off x="581187" y="338634"/>
            <a:ext cx="7607691" cy="1543129"/>
          </a:xfrm>
          <a:prstGeom prst="rect">
            <a:avLst/>
          </a:prstGeom>
        </p:spPr>
      </p:pic>
      <p:pic>
        <p:nvPicPr>
          <p:cNvPr id="6" name="Picture 5">
            <a:extLst>
              <a:ext uri="{FF2B5EF4-FFF2-40B4-BE49-F238E27FC236}">
                <a16:creationId xmlns:a16="http://schemas.microsoft.com/office/drawing/2014/main" id="{286AC627-B9DD-6F51-C46C-7300DB5C4F54}"/>
              </a:ext>
            </a:extLst>
          </p:cNvPr>
          <p:cNvPicPr>
            <a:picLocks noChangeAspect="1"/>
          </p:cNvPicPr>
          <p:nvPr/>
        </p:nvPicPr>
        <p:blipFill>
          <a:blip r:embed="rId3"/>
          <a:stretch>
            <a:fillRect/>
          </a:stretch>
        </p:blipFill>
        <p:spPr>
          <a:xfrm>
            <a:off x="2099356" y="2172266"/>
            <a:ext cx="3772094" cy="2495678"/>
          </a:xfrm>
          <a:prstGeom prst="rect">
            <a:avLst/>
          </a:prstGeom>
        </p:spPr>
      </p:pic>
    </p:spTree>
    <p:extLst>
      <p:ext uri="{BB962C8B-B14F-4D97-AF65-F5344CB8AC3E}">
        <p14:creationId xmlns:p14="http://schemas.microsoft.com/office/powerpoint/2010/main" val="355249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12810"/>
            <a:ext cx="7618729" cy="990600"/>
          </a:xfrm>
        </p:spPr>
        <p:txBody>
          <a:bodyPr>
            <a:noAutofit/>
          </a:bodyPr>
          <a:lstStyle/>
          <a:p>
            <a:pPr marL="463526" indent="-463526"/>
            <a:r>
              <a:rPr lang="en-US" sz="1400" b="0" i="0" dirty="0">
                <a:solidFill>
                  <a:srgbClr val="222222"/>
                </a:solidFill>
                <a:effectLst/>
                <a:latin typeface="Arial" panose="020B0604020202020204" pitchFamily="34" charset="0"/>
              </a:rPr>
              <a:t>Wang, T., Mu, J., Chen, J., &amp; Lin, C. C. (2024). Comparing ChatGPT and clinical nurses’ performances on tracheostomy care: A cross-sectional study. International Journal of Nursing Studies Advances, 6, 100181.</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620441"/>
            <a:ext cx="7073529" cy="3040335"/>
          </a:xfrm>
        </p:spPr>
        <p:txBody>
          <a:bodyPr>
            <a:normAutofit fontScale="70000" lnSpcReduction="20000"/>
          </a:bodyPr>
          <a:lstStyle/>
          <a:p>
            <a:pPr algn="l"/>
            <a:r>
              <a:rPr lang="en-US" sz="1100" b="0" i="0" dirty="0">
                <a:solidFill>
                  <a:srgbClr val="1F1F1F"/>
                </a:solidFill>
                <a:effectLst/>
                <a:latin typeface="ElsevierGulliver"/>
              </a:rPr>
              <a:t>Background:  The release of ChatGPT for general use in 2023 by OpenAI has significantly expanded the possible applications of generative artificial intelligence in the healthcare sector, particularly in terms of information retrieval by patients, medical and nursing students, and healthcare personnel.</a:t>
            </a:r>
          </a:p>
          <a:p>
            <a:pPr algn="l"/>
            <a:r>
              <a:rPr lang="en-US" sz="1100" b="1" i="0" dirty="0">
                <a:solidFill>
                  <a:srgbClr val="1F1F1F"/>
                </a:solidFill>
                <a:effectLst/>
                <a:latin typeface="ElsevierGulliver"/>
              </a:rPr>
              <a:t>Objective:  To compare the performance of ChatGPT-3.5 and ChatGPT-4.0 to clinical nurses on answering questions about tracheostomy care, as well as to determine whether using different prompts to pre-define the scope of the ChatGPT affects the accuracy of their responses.</a:t>
            </a:r>
          </a:p>
          <a:p>
            <a:pPr algn="l"/>
            <a:r>
              <a:rPr lang="en-US" sz="1100" b="0" i="0" dirty="0">
                <a:solidFill>
                  <a:srgbClr val="1F1F1F"/>
                </a:solidFill>
                <a:effectLst/>
                <a:latin typeface="ElsevierGulliver"/>
              </a:rPr>
              <a:t>Design:  Cross-sectional study.</a:t>
            </a:r>
          </a:p>
          <a:p>
            <a:pPr algn="l"/>
            <a:r>
              <a:rPr lang="en-US" sz="1100" b="0" i="0" dirty="0">
                <a:solidFill>
                  <a:srgbClr val="1F1F1F"/>
                </a:solidFill>
                <a:effectLst/>
                <a:latin typeface="ElsevierGulliver"/>
              </a:rPr>
              <a:t>Setting: The data collected from the ChatGPT was collected using the ChatGPT-3.5 and 4.0 using access provided by the University of Hong Kong. The data from the clinical nurses working in mainland China was collected using the Qualtrics survey program.</a:t>
            </a:r>
          </a:p>
          <a:p>
            <a:pPr algn="l"/>
            <a:r>
              <a:rPr lang="en-US" sz="1100" b="0" i="0" dirty="0">
                <a:solidFill>
                  <a:srgbClr val="1F1F1F"/>
                </a:solidFill>
                <a:effectLst/>
                <a:latin typeface="ElsevierGulliver"/>
              </a:rPr>
              <a:t>Participants:  No participants were needed for collecting the ChatGPT responses. A total of 272 clinical nurses, with 98.5 % of them working in tertiary care hospitals in mainland China, were recruited using a snowball sampling approach.</a:t>
            </a:r>
          </a:p>
          <a:p>
            <a:pPr algn="l"/>
            <a:r>
              <a:rPr lang="en-US" sz="1100" b="0" i="0" dirty="0">
                <a:solidFill>
                  <a:srgbClr val="1F1F1F"/>
                </a:solidFill>
                <a:effectLst/>
                <a:latin typeface="ElsevierGulliver"/>
              </a:rPr>
              <a:t>Method:  </a:t>
            </a:r>
            <a:r>
              <a:rPr lang="en-US" sz="1100" b="1" i="0" dirty="0">
                <a:solidFill>
                  <a:srgbClr val="1F1F1F"/>
                </a:solidFill>
                <a:effectLst/>
                <a:latin typeface="ElsevierGulliver"/>
              </a:rPr>
              <a:t>We used 43 tracheostomy care-related questions in a multiple-choice format to evaluate the performance of ChatGPT-3.5, ChatGPT-4.0, </a:t>
            </a:r>
            <a:r>
              <a:rPr lang="en-US" sz="1100" b="0" i="0" dirty="0">
                <a:solidFill>
                  <a:srgbClr val="1F1F1F"/>
                </a:solidFill>
                <a:effectLst/>
                <a:latin typeface="ElsevierGulliver"/>
              </a:rPr>
              <a:t>and clinical nurses. ChatGPT-3.5 and GPT-4.0 were both queried three times with the same questions by different prompts: no prompt, patient-friendly prompt, and act-as-nurse prompt. All responses were independently graded by two qualified otorhinolaryngology nurses on a 3-point accuracy scale (correct, partially correct, and incorrect). The Chi-squared test and Fisher exact test with post-hoc Bonferroni adjustment were used to assess the differences in performance between the three groups, as well as the differences in accuracy between different prompts.</a:t>
            </a:r>
          </a:p>
          <a:p>
            <a:pPr algn="l"/>
            <a:r>
              <a:rPr lang="en-US" sz="1100" b="0" i="0" dirty="0">
                <a:solidFill>
                  <a:srgbClr val="1F1F1F"/>
                </a:solidFill>
                <a:effectLst/>
                <a:latin typeface="ElsevierGulliver"/>
              </a:rPr>
              <a:t>Results:  </a:t>
            </a:r>
            <a:r>
              <a:rPr lang="en-US" sz="1100" b="1" i="0" dirty="0">
                <a:solidFill>
                  <a:srgbClr val="1F1F1F"/>
                </a:solidFill>
                <a:effectLst/>
                <a:latin typeface="ElsevierGulliver"/>
              </a:rPr>
              <a:t>ChatGPT-4.0 showed significantly higher accuracy, with 64.3 % of responses rated as ‘correct’, compared to 60.5 % in ChatGPT-3.5 and 36.7 % in clinical nurses (</a:t>
            </a:r>
            <a:r>
              <a:rPr lang="en-US" sz="1100" b="1" i="1" dirty="0">
                <a:solidFill>
                  <a:srgbClr val="1F1F1F"/>
                </a:solidFill>
                <a:effectLst/>
                <a:latin typeface="ElsevierGulliver"/>
              </a:rPr>
              <a:t>X </a:t>
            </a:r>
            <a:r>
              <a:rPr lang="en-US" sz="1100" b="1" i="1" baseline="30000" dirty="0">
                <a:solidFill>
                  <a:srgbClr val="1F1F1F"/>
                </a:solidFill>
                <a:effectLst/>
                <a:latin typeface="ElsevierGulliver"/>
              </a:rPr>
              <a:t>2</a:t>
            </a:r>
            <a:r>
              <a:rPr lang="en-US" sz="1100" b="1" i="0" dirty="0">
                <a:solidFill>
                  <a:srgbClr val="1F1F1F"/>
                </a:solidFill>
                <a:effectLst/>
                <a:latin typeface="ElsevierGulliver"/>
              </a:rPr>
              <a:t> = 74.192, </a:t>
            </a:r>
            <a:r>
              <a:rPr lang="en-US" sz="1100" b="1" i="1" dirty="0">
                <a:solidFill>
                  <a:srgbClr val="1F1F1F"/>
                </a:solidFill>
                <a:effectLst/>
                <a:latin typeface="ElsevierGulliver"/>
              </a:rPr>
              <a:t>p</a:t>
            </a:r>
            <a:r>
              <a:rPr lang="en-US" sz="1100" b="1" i="0" dirty="0">
                <a:solidFill>
                  <a:srgbClr val="1F1F1F"/>
                </a:solidFill>
                <a:effectLst/>
                <a:latin typeface="ElsevierGulliver"/>
              </a:rPr>
              <a:t> &lt; .001). </a:t>
            </a:r>
            <a:r>
              <a:rPr lang="en-US" sz="1100" b="0" i="0" dirty="0">
                <a:solidFill>
                  <a:srgbClr val="1F1F1F"/>
                </a:solidFill>
                <a:effectLst/>
                <a:latin typeface="ElsevierGulliver"/>
              </a:rPr>
              <a:t>Except for the ‘care for the tracheostomy stoma and surrounding skin’ domain (</a:t>
            </a:r>
            <a:r>
              <a:rPr lang="en-US" sz="1100" b="0" i="1" dirty="0">
                <a:solidFill>
                  <a:srgbClr val="1F1F1F"/>
                </a:solidFill>
                <a:effectLst/>
                <a:latin typeface="ElsevierGulliver"/>
              </a:rPr>
              <a:t>X</a:t>
            </a:r>
            <a:r>
              <a:rPr lang="en-US" sz="1100" b="0" i="1" baseline="30000" dirty="0">
                <a:solidFill>
                  <a:srgbClr val="1F1F1F"/>
                </a:solidFill>
                <a:effectLst/>
                <a:latin typeface="ElsevierGulliver"/>
              </a:rPr>
              <a:t>2</a:t>
            </a:r>
            <a:r>
              <a:rPr lang="en-US" sz="1100" b="0" i="0" dirty="0">
                <a:solidFill>
                  <a:srgbClr val="1F1F1F"/>
                </a:solidFill>
                <a:effectLst/>
                <a:latin typeface="ElsevierGulliver"/>
              </a:rPr>
              <a:t> = 6.227, </a:t>
            </a:r>
            <a:r>
              <a:rPr lang="en-US" sz="1100" b="0" i="1" dirty="0">
                <a:solidFill>
                  <a:srgbClr val="1F1F1F"/>
                </a:solidFill>
                <a:effectLst/>
                <a:latin typeface="ElsevierGulliver"/>
              </a:rPr>
              <a:t>p</a:t>
            </a:r>
            <a:r>
              <a:rPr lang="en-US" sz="1100" b="0" i="0" dirty="0">
                <a:solidFill>
                  <a:srgbClr val="1F1F1F"/>
                </a:solidFill>
                <a:effectLst/>
                <a:latin typeface="ElsevierGulliver"/>
              </a:rPr>
              <a:t> = .156), scores from ChatGPT-3.5 and -4.0 were significantly better than nurses’ on domains related to airway humidification, cuff management, tracheostomy tube care, suction techniques, and management of complications. Overall, ChatGPT-4.0 consistently performed well in all domains, achieving over 50 % accuracy in each domain. Alterations to the prompt had no impact on the performance of ChatGPT-3.5 or -4.0.</a:t>
            </a:r>
          </a:p>
          <a:p>
            <a:pPr algn="l"/>
            <a:r>
              <a:rPr lang="en-US" sz="1100" b="0" i="0" dirty="0">
                <a:solidFill>
                  <a:srgbClr val="1F1F1F"/>
                </a:solidFill>
                <a:effectLst/>
                <a:latin typeface="ElsevierGulliver"/>
              </a:rPr>
              <a:t>Conclusion:  ChatGPT may serve as a complementary medical information tool for patients and physicians to improve knowledge in tracheostomy care.</a:t>
            </a:r>
            <a:endParaRPr lang="en-US" sz="1000" dirty="0"/>
          </a:p>
        </p:txBody>
      </p:sp>
      <p:sp>
        <p:nvSpPr>
          <p:cNvPr id="4" name="Slide Number Placeholder 3">
            <a:extLst>
              <a:ext uri="{FF2B5EF4-FFF2-40B4-BE49-F238E27FC236}">
                <a16:creationId xmlns:a16="http://schemas.microsoft.com/office/drawing/2014/main" id="{7C67A018-D995-4A4C-88B1-2A0789F7D215}"/>
              </a:ext>
            </a:extLst>
          </p:cNvPr>
          <p:cNvSpPr>
            <a:spLocks noGrp="1"/>
          </p:cNvSpPr>
          <p:nvPr>
            <p:ph type="sldNum" sz="quarter" idx="12"/>
          </p:nvPr>
        </p:nvSpPr>
        <p:spPr/>
        <p:txBody>
          <a:bodyPr/>
          <a:lstStyle/>
          <a:p>
            <a:fld id="{47333891-D5E7-4C7B-BF1D-E855E53CB5A8}" type="slidenum">
              <a:rPr lang="en-US" smtClean="0"/>
              <a:t>18</a:t>
            </a:fld>
            <a:endParaRPr lang="en-US" dirty="0"/>
          </a:p>
        </p:txBody>
      </p:sp>
    </p:spTree>
    <p:extLst>
      <p:ext uri="{BB962C8B-B14F-4D97-AF65-F5344CB8AC3E}">
        <p14:creationId xmlns:p14="http://schemas.microsoft.com/office/powerpoint/2010/main" val="44188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A9F8ED-FFAE-EF17-B035-42F3FD671EBC}"/>
              </a:ext>
            </a:extLst>
          </p:cNvPr>
          <p:cNvSpPr>
            <a:spLocks noGrp="1"/>
          </p:cNvSpPr>
          <p:nvPr>
            <p:ph type="sldNum" sz="quarter" idx="12"/>
          </p:nvPr>
        </p:nvSpPr>
        <p:spPr/>
        <p:txBody>
          <a:bodyPr/>
          <a:lstStyle/>
          <a:p>
            <a:fld id="{47333891-D5E7-4C7B-BF1D-E855E53CB5A8}" type="slidenum">
              <a:rPr lang="en-US" smtClean="0"/>
              <a:t>19</a:t>
            </a:fld>
            <a:endParaRPr lang="en-US" dirty="0"/>
          </a:p>
        </p:txBody>
      </p:sp>
      <p:pic>
        <p:nvPicPr>
          <p:cNvPr id="5" name="Picture 4">
            <a:extLst>
              <a:ext uri="{FF2B5EF4-FFF2-40B4-BE49-F238E27FC236}">
                <a16:creationId xmlns:a16="http://schemas.microsoft.com/office/drawing/2014/main" id="{2296B7BA-6506-B2AC-DC64-738C8E1AF383}"/>
              </a:ext>
            </a:extLst>
          </p:cNvPr>
          <p:cNvPicPr>
            <a:picLocks noChangeAspect="1"/>
          </p:cNvPicPr>
          <p:nvPr/>
        </p:nvPicPr>
        <p:blipFill>
          <a:blip r:embed="rId2"/>
          <a:stretch>
            <a:fillRect/>
          </a:stretch>
        </p:blipFill>
        <p:spPr>
          <a:xfrm>
            <a:off x="872935" y="685703"/>
            <a:ext cx="7398130" cy="3772094"/>
          </a:xfrm>
          <a:prstGeom prst="rect">
            <a:avLst/>
          </a:prstGeom>
        </p:spPr>
      </p:pic>
    </p:spTree>
    <p:extLst>
      <p:ext uri="{BB962C8B-B14F-4D97-AF65-F5344CB8AC3E}">
        <p14:creationId xmlns:p14="http://schemas.microsoft.com/office/powerpoint/2010/main" val="96311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DF0D-8C02-4049-B3DD-E92D3D2F4D1F}"/>
              </a:ext>
            </a:extLst>
          </p:cNvPr>
          <p:cNvSpPr>
            <a:spLocks noGrp="1"/>
          </p:cNvSpPr>
          <p:nvPr>
            <p:ph type="ctrTitle"/>
          </p:nvPr>
        </p:nvSpPr>
        <p:spPr>
          <a:xfrm>
            <a:off x="628650" y="1803404"/>
            <a:ext cx="6068485" cy="1234727"/>
          </a:xfrm>
        </p:spPr>
        <p:txBody>
          <a:bodyPr/>
          <a:lstStyle/>
          <a:p>
            <a:r>
              <a:rPr lang="en-US" sz="3200" dirty="0">
                <a:solidFill>
                  <a:schemeClr val="tx1"/>
                </a:solidFill>
              </a:rPr>
              <a:t>Andrew Phillips PhD, RN, FAMIA</a:t>
            </a:r>
          </a:p>
        </p:txBody>
      </p:sp>
    </p:spTree>
    <p:extLst>
      <p:ext uri="{BB962C8B-B14F-4D97-AF65-F5344CB8AC3E}">
        <p14:creationId xmlns:p14="http://schemas.microsoft.com/office/powerpoint/2010/main" val="206409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03932"/>
            <a:ext cx="7618729" cy="990600"/>
          </a:xfrm>
        </p:spPr>
        <p:txBody>
          <a:bodyPr>
            <a:noAutofit/>
          </a:bodyPr>
          <a:lstStyle/>
          <a:p>
            <a:pPr marL="463526" indent="-463526"/>
            <a:r>
              <a:rPr lang="en-US" sz="1400" b="0" i="0" dirty="0">
                <a:solidFill>
                  <a:srgbClr val="222222"/>
                </a:solidFill>
                <a:effectLst/>
                <a:latin typeface="Arial" panose="020B0604020202020204" pitchFamily="34" charset="0"/>
              </a:rPr>
              <a:t>Wan, P., Huang, Z., Tang, W., </a:t>
            </a:r>
            <a:r>
              <a:rPr lang="en-US" sz="1400" b="0" i="0" dirty="0" err="1">
                <a:solidFill>
                  <a:srgbClr val="222222"/>
                </a:solidFill>
                <a:effectLst/>
                <a:latin typeface="Arial" panose="020B0604020202020204" pitchFamily="34" charset="0"/>
              </a:rPr>
              <a:t>Nie</a:t>
            </a:r>
            <a:r>
              <a:rPr lang="en-US" sz="1400" b="0" i="0" dirty="0">
                <a:solidFill>
                  <a:srgbClr val="222222"/>
                </a:solidFill>
                <a:effectLst/>
                <a:latin typeface="Arial" panose="020B0604020202020204" pitchFamily="34" charset="0"/>
              </a:rPr>
              <a:t>, Y., Pei, D., Deng, S., ... &amp; Long, E. (2024). Outpatient reception via collaboration between nurses and a large language model: a randomized controlled trial. Nature Medicine, 30(10), 2878-2885.</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620442"/>
            <a:ext cx="6851587" cy="3281758"/>
          </a:xfrm>
        </p:spPr>
        <p:txBody>
          <a:bodyPr>
            <a:normAutofit fontScale="77500" lnSpcReduction="20000"/>
          </a:bodyPr>
          <a:lstStyle/>
          <a:p>
            <a:pPr>
              <a:lnSpc>
                <a:spcPct val="120000"/>
              </a:lnSpc>
            </a:pPr>
            <a:r>
              <a:rPr lang="en-US" b="0" i="0" dirty="0">
                <a:solidFill>
                  <a:srgbClr val="55585D"/>
                </a:solidFill>
                <a:effectLst/>
                <a:latin typeface="Noto Sans" panose="020B0502040504020204" pitchFamily="34" charset="0"/>
              </a:rPr>
              <a:t>Reception is an essential process for patients seeking medical care and a critical component influencing the healthcare experience. However, current communication systems rely mainly on human efforts, which are both labor and knowledge intensive. A promising alternative is to leverage the capabilities of large language models (LLMs) to assist the communication in medical center reception sites. Here we curated a unique dataset comprising 35,418 cases of real-world conversation audio corpus between outpatients and receptionist nurses from 10 reception sites across two medical centers, to develop a site-specific prompt engineering chatbot (SSPEC</a:t>
            </a:r>
            <a:r>
              <a:rPr lang="en-US" b="1" i="0" dirty="0">
                <a:solidFill>
                  <a:srgbClr val="55585D"/>
                </a:solidFill>
                <a:effectLst/>
                <a:latin typeface="Noto Sans" panose="020B0502040504020204" pitchFamily="34" charset="0"/>
              </a:rPr>
              <a:t>). The SSPEC efficiently resolved patient queries, with a higher proportion of queries addressed in fewer rounds of queries and responses (Q&amp;Rs; 68.0% ≤2 rounds) compared with nurse-led sessions (50.5% ≤2 rounds) (P = 0.009) </a:t>
            </a:r>
            <a:r>
              <a:rPr lang="en-US" b="0" i="0" dirty="0">
                <a:solidFill>
                  <a:srgbClr val="55585D"/>
                </a:solidFill>
                <a:effectLst/>
                <a:latin typeface="Noto Sans" panose="020B0502040504020204" pitchFamily="34" charset="0"/>
              </a:rPr>
              <a:t>across administrative, triaging and primary care concerns. We then established a nurse-SSPEC collaboration model, overseeing the uncertainties encountered during the real-world deployment. In a single-center randomized controlled trial involving 2,164 participants, the primary endpoint indicated that </a:t>
            </a:r>
            <a:r>
              <a:rPr lang="en-US" b="1" i="0" dirty="0">
                <a:solidFill>
                  <a:srgbClr val="55585D"/>
                </a:solidFill>
                <a:effectLst/>
                <a:latin typeface="Noto Sans" panose="020B0502040504020204" pitchFamily="34" charset="0"/>
              </a:rPr>
              <a:t>the nurse-SSPEC collaboration model received higher satisfaction feedback from patients (3.91 ± 0.90 versus 3.39 ± 1.15 in the nurse group, P &lt; 0.001)</a:t>
            </a:r>
            <a:r>
              <a:rPr lang="en-US" b="0" i="0" dirty="0">
                <a:solidFill>
                  <a:srgbClr val="55585D"/>
                </a:solidFill>
                <a:effectLst/>
                <a:latin typeface="Noto Sans" panose="020B0502040504020204" pitchFamily="34" charset="0"/>
              </a:rPr>
              <a:t>. Key secondary outcomes indicated reduced rate of repeated Q&amp;R (3.2% versus 14.4% in the nurse group, P &lt; 0.001) and reduced negative emotions during visits (2.4% versus 7.8% in the nurse group, P &lt; 0.001) and enhanced response quality in terms of integrity (4.37 ± 0.95 versus 3.42 ± 1.22 in the nurse group, P &lt; 0.001), empathy (4.14 ± 0.98 versus 3.27 ± 1.22 in the nurse group, P &lt; 0.001) and readability (3.86 ± 0.95 versus 3.71 ± 1.07 in the nurse group, P = 0.006). Overall, our study supports the feasibility of integrating LLMs into the daily hospital workflow and introduces a paradigm for improving communication that benefits both patients and nurses.</a:t>
            </a:r>
            <a:endParaRPr lang="en-US" dirty="0">
              <a:solidFill>
                <a:schemeClr val="bg2">
                  <a:lumMod val="75000"/>
                </a:schemeClr>
              </a:solidFill>
            </a:endParaRPr>
          </a:p>
        </p:txBody>
      </p:sp>
      <p:sp>
        <p:nvSpPr>
          <p:cNvPr id="4" name="Slide Number Placeholder 3">
            <a:extLst>
              <a:ext uri="{FF2B5EF4-FFF2-40B4-BE49-F238E27FC236}">
                <a16:creationId xmlns:a16="http://schemas.microsoft.com/office/drawing/2014/main" id="{D602BE14-DBB6-4E99-A274-1EB79D2CC1D6}"/>
              </a:ext>
            </a:extLst>
          </p:cNvPr>
          <p:cNvSpPr>
            <a:spLocks noGrp="1"/>
          </p:cNvSpPr>
          <p:nvPr>
            <p:ph type="sldNum" sz="quarter" idx="12"/>
          </p:nvPr>
        </p:nvSpPr>
        <p:spPr/>
        <p:txBody>
          <a:bodyPr/>
          <a:lstStyle/>
          <a:p>
            <a:fld id="{47333891-D5E7-4C7B-BF1D-E855E53CB5A8}" type="slidenum">
              <a:rPr lang="en-US" smtClean="0"/>
              <a:t>20</a:t>
            </a:fld>
            <a:endParaRPr lang="en-US" dirty="0"/>
          </a:p>
        </p:txBody>
      </p:sp>
    </p:spTree>
    <p:extLst>
      <p:ext uri="{BB962C8B-B14F-4D97-AF65-F5344CB8AC3E}">
        <p14:creationId xmlns:p14="http://schemas.microsoft.com/office/powerpoint/2010/main" val="266628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78A67B-BF62-FB69-3EAF-9F73F54733EE}"/>
              </a:ext>
            </a:extLst>
          </p:cNvPr>
          <p:cNvPicPr>
            <a:picLocks noChangeAspect="1"/>
          </p:cNvPicPr>
          <p:nvPr/>
        </p:nvPicPr>
        <p:blipFill>
          <a:blip r:embed="rId2"/>
          <a:stretch>
            <a:fillRect/>
          </a:stretch>
        </p:blipFill>
        <p:spPr>
          <a:xfrm>
            <a:off x="1370107" y="848995"/>
            <a:ext cx="6405192" cy="3442790"/>
          </a:xfrm>
          <a:prstGeom prst="rect">
            <a:avLst/>
          </a:prstGeom>
        </p:spPr>
      </p:pic>
      <p:sp>
        <p:nvSpPr>
          <p:cNvPr id="2" name="Slide Number Placeholder 1">
            <a:extLst>
              <a:ext uri="{FF2B5EF4-FFF2-40B4-BE49-F238E27FC236}">
                <a16:creationId xmlns:a16="http://schemas.microsoft.com/office/drawing/2014/main" id="{5B40A69C-CE5F-70A0-EDB9-50E38E679C2D}"/>
              </a:ext>
            </a:extLst>
          </p:cNvPr>
          <p:cNvSpPr>
            <a:spLocks noGrp="1"/>
          </p:cNvSpPr>
          <p:nvPr>
            <p:ph type="sldNum" sz="quarter" idx="12"/>
          </p:nvPr>
        </p:nvSpPr>
        <p:spPr>
          <a:xfrm>
            <a:off x="8148895" y="4808714"/>
            <a:ext cx="512504" cy="273844"/>
          </a:xfrm>
        </p:spPr>
        <p:txBody>
          <a:bodyPr>
            <a:normAutofit/>
          </a:bodyPr>
          <a:lstStyle/>
          <a:p>
            <a:pPr>
              <a:spcAft>
                <a:spcPts val="600"/>
              </a:spcAft>
            </a:pPr>
            <a:fld id="{D57F1E4F-1CFF-5643-939E-217C01CDF565}"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150882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67AC16-907A-4FCB-FD5F-E98D313EC5B9}"/>
              </a:ext>
            </a:extLst>
          </p:cNvPr>
          <p:cNvPicPr>
            <a:picLocks noChangeAspect="1"/>
          </p:cNvPicPr>
          <p:nvPr/>
        </p:nvPicPr>
        <p:blipFill>
          <a:blip r:embed="rId2"/>
          <a:stretch>
            <a:fillRect/>
          </a:stretch>
        </p:blipFill>
        <p:spPr>
          <a:xfrm>
            <a:off x="1112613" y="848995"/>
            <a:ext cx="6920181" cy="3442790"/>
          </a:xfrm>
          <a:prstGeom prst="rect">
            <a:avLst/>
          </a:prstGeom>
        </p:spPr>
      </p:pic>
      <p:sp>
        <p:nvSpPr>
          <p:cNvPr id="2" name="Slide Number Placeholder 1">
            <a:extLst>
              <a:ext uri="{FF2B5EF4-FFF2-40B4-BE49-F238E27FC236}">
                <a16:creationId xmlns:a16="http://schemas.microsoft.com/office/drawing/2014/main" id="{7B96FDBA-5CD1-4253-9A35-B545E5424F89}"/>
              </a:ext>
            </a:extLst>
          </p:cNvPr>
          <p:cNvSpPr>
            <a:spLocks noGrp="1"/>
          </p:cNvSpPr>
          <p:nvPr>
            <p:ph type="sldNum" sz="quarter" idx="12"/>
          </p:nvPr>
        </p:nvSpPr>
        <p:spPr>
          <a:xfrm>
            <a:off x="8148895" y="4808714"/>
            <a:ext cx="512504" cy="273844"/>
          </a:xfrm>
        </p:spPr>
        <p:txBody>
          <a:bodyPr>
            <a:normAutofit/>
          </a:bodyPr>
          <a:lstStyle/>
          <a:p>
            <a:pPr>
              <a:spcAft>
                <a:spcPts val="600"/>
              </a:spcAft>
            </a:pPr>
            <a:fld id="{D57F1E4F-1CFF-5643-939E-217C01CDF565}"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130591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7A6905-EAE1-E3F1-D4C0-D83484FBB2D6}"/>
              </a:ext>
            </a:extLst>
          </p:cNvPr>
          <p:cNvPicPr>
            <a:picLocks noChangeAspect="1"/>
          </p:cNvPicPr>
          <p:nvPr/>
        </p:nvPicPr>
        <p:blipFill>
          <a:blip r:embed="rId2"/>
          <a:stretch>
            <a:fillRect/>
          </a:stretch>
        </p:blipFill>
        <p:spPr>
          <a:xfrm>
            <a:off x="844731" y="1768876"/>
            <a:ext cx="7455945" cy="1603027"/>
          </a:xfrm>
          <a:prstGeom prst="rect">
            <a:avLst/>
          </a:prstGeom>
        </p:spPr>
      </p:pic>
      <p:sp>
        <p:nvSpPr>
          <p:cNvPr id="2" name="Slide Number Placeholder 1">
            <a:extLst>
              <a:ext uri="{FF2B5EF4-FFF2-40B4-BE49-F238E27FC236}">
                <a16:creationId xmlns:a16="http://schemas.microsoft.com/office/drawing/2014/main" id="{FCFAE2BC-AC05-FC2C-BAF8-304779C5F461}"/>
              </a:ext>
            </a:extLst>
          </p:cNvPr>
          <p:cNvSpPr>
            <a:spLocks noGrp="1"/>
          </p:cNvSpPr>
          <p:nvPr>
            <p:ph type="sldNum" sz="quarter" idx="12"/>
          </p:nvPr>
        </p:nvSpPr>
        <p:spPr>
          <a:xfrm>
            <a:off x="8148895" y="4808714"/>
            <a:ext cx="512504" cy="273844"/>
          </a:xfrm>
        </p:spPr>
        <p:txBody>
          <a:bodyPr>
            <a:normAutofit/>
          </a:bodyPr>
          <a:lstStyle/>
          <a:p>
            <a:pPr>
              <a:spcAft>
                <a:spcPts val="600"/>
              </a:spcAft>
            </a:pPr>
            <a:fld id="{D57F1E4F-1CFF-5643-939E-217C01CDF565}"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347121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6" name="Straight Connector 1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6" name="Rectangle 2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and chart with text&#10;&#10;AI-generated content may be incorrect.">
            <a:extLst>
              <a:ext uri="{FF2B5EF4-FFF2-40B4-BE49-F238E27FC236}">
                <a16:creationId xmlns:a16="http://schemas.microsoft.com/office/drawing/2014/main" id="{413C1AF0-AF71-F756-F2A5-3FE4411E30AA}"/>
              </a:ext>
            </a:extLst>
          </p:cNvPr>
          <p:cNvPicPr>
            <a:picLocks noChangeAspect="1"/>
          </p:cNvPicPr>
          <p:nvPr/>
        </p:nvPicPr>
        <p:blipFill>
          <a:blip r:embed="rId2"/>
          <a:stretch>
            <a:fillRect/>
          </a:stretch>
        </p:blipFill>
        <p:spPr>
          <a:xfrm>
            <a:off x="2139635" y="848995"/>
            <a:ext cx="4866136" cy="3442790"/>
          </a:xfrm>
          <a:prstGeom prst="rect">
            <a:avLst/>
          </a:prstGeom>
        </p:spPr>
      </p:pic>
      <p:sp>
        <p:nvSpPr>
          <p:cNvPr id="2" name="Slide Number Placeholder 1">
            <a:extLst>
              <a:ext uri="{FF2B5EF4-FFF2-40B4-BE49-F238E27FC236}">
                <a16:creationId xmlns:a16="http://schemas.microsoft.com/office/drawing/2014/main" id="{B546D123-9E1F-0E65-41AA-A12FB5EC2D80}"/>
              </a:ext>
            </a:extLst>
          </p:cNvPr>
          <p:cNvSpPr>
            <a:spLocks noGrp="1"/>
          </p:cNvSpPr>
          <p:nvPr>
            <p:ph type="sldNum" sz="quarter" idx="12"/>
          </p:nvPr>
        </p:nvSpPr>
        <p:spPr>
          <a:xfrm>
            <a:off x="8148895" y="4808714"/>
            <a:ext cx="512504" cy="273844"/>
          </a:xfrm>
        </p:spPr>
        <p:txBody>
          <a:bodyPr>
            <a:normAutofit/>
          </a:bodyPr>
          <a:lstStyle/>
          <a:p>
            <a:pPr>
              <a:spcAft>
                <a:spcPts val="600"/>
              </a:spcAft>
            </a:pPr>
            <a:fld id="{D57F1E4F-1CFF-5643-939E-217C01CDF565}"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59831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03932"/>
            <a:ext cx="7618729" cy="990600"/>
          </a:xfrm>
        </p:spPr>
        <p:txBody>
          <a:bodyPr>
            <a:noAutofit/>
          </a:bodyPr>
          <a:lstStyle/>
          <a:p>
            <a:pPr marL="463526" indent="-463526"/>
            <a:r>
              <a:rPr lang="en-US" sz="1400" b="0" i="0" dirty="0" err="1">
                <a:solidFill>
                  <a:srgbClr val="222222"/>
                </a:solidFill>
                <a:effectLst/>
                <a:latin typeface="Arial" panose="020B0604020202020204" pitchFamily="34" charset="0"/>
              </a:rPr>
              <a:t>Zolnoori</a:t>
            </a:r>
            <a:r>
              <a:rPr lang="en-US" sz="1400" b="0" i="0" dirty="0">
                <a:solidFill>
                  <a:srgbClr val="222222"/>
                </a:solidFill>
                <a:effectLst/>
                <a:latin typeface="Arial" panose="020B0604020202020204" pitchFamily="34" charset="0"/>
              </a:rPr>
              <a:t>, M., Vergez, S., Xu, Z., </a:t>
            </a:r>
            <a:r>
              <a:rPr lang="en-US" sz="1400" b="0" i="0" dirty="0" err="1">
                <a:solidFill>
                  <a:srgbClr val="222222"/>
                </a:solidFill>
                <a:effectLst/>
                <a:latin typeface="Arial" panose="020B0604020202020204" pitchFamily="34" charset="0"/>
              </a:rPr>
              <a:t>Esmaeili</a:t>
            </a:r>
            <a:r>
              <a:rPr lang="en-US" sz="1400" b="0" i="0" dirty="0">
                <a:solidFill>
                  <a:srgbClr val="222222"/>
                </a:solidFill>
                <a:effectLst/>
                <a:latin typeface="Arial" panose="020B0604020202020204" pitchFamily="34" charset="0"/>
              </a:rPr>
              <a:t>, E., </a:t>
            </a:r>
            <a:r>
              <a:rPr lang="en-US" sz="1400" b="0" i="0" dirty="0" err="1">
                <a:solidFill>
                  <a:srgbClr val="222222"/>
                </a:solidFill>
                <a:effectLst/>
                <a:latin typeface="Arial" panose="020B0604020202020204" pitchFamily="34" charset="0"/>
              </a:rPr>
              <a:t>Zolnour</a:t>
            </a:r>
            <a:r>
              <a:rPr lang="en-US" sz="1400" b="0" i="0" dirty="0">
                <a:solidFill>
                  <a:srgbClr val="222222"/>
                </a:solidFill>
                <a:effectLst/>
                <a:latin typeface="Arial" panose="020B0604020202020204" pitchFamily="34" charset="0"/>
              </a:rPr>
              <a:t>, A., Anne Briggs, K., ... &amp; McDonald, M. V. (2024). Decoding disparities: evaluating automatic speech recognition system performance in transcribing Black and White patient verbal communication with nurses in home healthcare. JAMIA open, 7(4), ooae130.</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620442"/>
            <a:ext cx="6851587" cy="2910580"/>
          </a:xfrm>
        </p:spPr>
        <p:txBody>
          <a:bodyPr>
            <a:normAutofit fontScale="70000" lnSpcReduction="20000"/>
          </a:bodyPr>
          <a:lstStyle/>
          <a:p>
            <a:pPr algn="l" fontAlgn="base"/>
            <a:r>
              <a:rPr lang="en-US" b="1" i="0" dirty="0">
                <a:solidFill>
                  <a:srgbClr val="2A2A2A"/>
                </a:solidFill>
                <a:effectLst/>
                <a:latin typeface="Source Sans Pro" panose="020B0503030403020204" pitchFamily="34" charset="0"/>
              </a:rPr>
              <a:t>Objectives:  </a:t>
            </a:r>
            <a:r>
              <a:rPr lang="en-US" b="0" i="0" dirty="0">
                <a:solidFill>
                  <a:srgbClr val="2A2A2A"/>
                </a:solidFill>
                <a:effectLst/>
                <a:latin typeface="inherit"/>
              </a:rPr>
              <a:t>As artificial intelligence evolves, integrating speech processing into home healthcare (HHC) workflows is increasingly feasible. Audio-recorded communications enhance risk identification models, with automatic speech recognition (ASR) systems as a key component. This study evaluates the transcription accuracy and equity of 4 ASR systems—Amazon Web Services (AWS) General, AWS Medical, Whisper, and Wave2Vec—in transcribing patient-nurse communication in US HHC, </a:t>
            </a:r>
            <a:r>
              <a:rPr lang="en-US" b="1" i="0" dirty="0">
                <a:solidFill>
                  <a:srgbClr val="2A2A2A"/>
                </a:solidFill>
                <a:effectLst/>
                <a:latin typeface="inherit"/>
              </a:rPr>
              <a:t>focusing on their ability in accurate transcription of speech from Black and White English-speaking patients.</a:t>
            </a:r>
          </a:p>
          <a:p>
            <a:pPr algn="l" fontAlgn="base"/>
            <a:r>
              <a:rPr lang="en-US" b="1" i="0" dirty="0">
                <a:solidFill>
                  <a:srgbClr val="2A2A2A"/>
                </a:solidFill>
                <a:effectLst/>
                <a:latin typeface="Source Sans Pro" panose="020B0503030403020204" pitchFamily="34" charset="0"/>
              </a:rPr>
              <a:t>Materials and Methods:  </a:t>
            </a:r>
            <a:r>
              <a:rPr lang="en-US" b="1" i="0" dirty="0">
                <a:solidFill>
                  <a:srgbClr val="2A2A2A"/>
                </a:solidFill>
                <a:effectLst/>
                <a:latin typeface="inherit"/>
              </a:rPr>
              <a:t>We analyzed audio recordings of patient-nurse encounters from 35 patients (16 Black and 19 White) </a:t>
            </a:r>
            <a:r>
              <a:rPr lang="en-US" b="0" i="0" dirty="0">
                <a:solidFill>
                  <a:srgbClr val="2A2A2A"/>
                </a:solidFill>
                <a:effectLst/>
                <a:latin typeface="inherit"/>
              </a:rPr>
              <a:t>in a New York City-based HHC service. Overall, 860 utterances were available for study, including 475 drawn from Black patients and 385 from White patients. Automatic speech recognition performance was measured using word error rate (WER), benchmarked against a manual gold standard. Disparities were assessed by comparing ASR performance across racial groups using the linguistic inquiry and word count (LIWC) tool, focusing on 10 linguistic dimensions, as well as specific speech elements including repetition, filler words, and proper nouns (medical and nonmedical terms).</a:t>
            </a:r>
          </a:p>
          <a:p>
            <a:pPr algn="l" fontAlgn="base"/>
            <a:r>
              <a:rPr lang="en-US" b="1" i="0" dirty="0">
                <a:solidFill>
                  <a:srgbClr val="2A2A2A"/>
                </a:solidFill>
                <a:effectLst/>
                <a:latin typeface="Source Sans Pro" panose="020B0503030403020204" pitchFamily="34" charset="0"/>
              </a:rPr>
              <a:t>Results:  </a:t>
            </a:r>
            <a:r>
              <a:rPr lang="en-US" b="0" i="0" dirty="0">
                <a:solidFill>
                  <a:srgbClr val="2A2A2A"/>
                </a:solidFill>
                <a:effectLst/>
                <a:latin typeface="inherit"/>
              </a:rPr>
              <a:t>The average age of participants was 67.8 years (SD = 14.4). Communication lasted an average of 15 minutes (range: 11-21 minutes) with a median of 1186 words per patient. Of 860 total utterances, 475 were from Black patients and 385 from White patients. Amazon Web Services General had the highest accuracy, with a median WER of 39%. However</a:t>
            </a:r>
            <a:r>
              <a:rPr lang="en-US" b="1" i="0" dirty="0">
                <a:solidFill>
                  <a:srgbClr val="2A2A2A"/>
                </a:solidFill>
                <a:effectLst/>
                <a:latin typeface="inherit"/>
              </a:rPr>
              <a:t>, all systems showed reduced accuracy for Black patients,</a:t>
            </a:r>
            <a:r>
              <a:rPr lang="en-US" b="0" i="0" dirty="0">
                <a:solidFill>
                  <a:srgbClr val="2A2A2A"/>
                </a:solidFill>
                <a:effectLst/>
                <a:latin typeface="inherit"/>
              </a:rPr>
              <a:t> with significant discrepancies in LIWC dimensions such as “Affect,” “Social,” and “Drives.” Amazon Web Services Medical performed best for medical terms, though all systems have difficulties with filler words, repetition, and nonmedical terms, with AWS General showing the lowest error rates at 65%, 64%, and 53%, respectively.</a:t>
            </a:r>
          </a:p>
          <a:p>
            <a:pPr algn="l" fontAlgn="base"/>
            <a:r>
              <a:rPr lang="en-US" b="1" i="0" dirty="0">
                <a:solidFill>
                  <a:srgbClr val="2A2A2A"/>
                </a:solidFill>
                <a:effectLst/>
                <a:latin typeface="Source Sans Pro" panose="020B0503030403020204" pitchFamily="34" charset="0"/>
              </a:rPr>
              <a:t>Discussion:  </a:t>
            </a:r>
            <a:r>
              <a:rPr lang="en-US" b="0" i="0" dirty="0">
                <a:solidFill>
                  <a:srgbClr val="2A2A2A"/>
                </a:solidFill>
                <a:effectLst/>
                <a:latin typeface="inherit"/>
              </a:rPr>
              <a:t>While AWS systems demonstrated superior accuracy, significant disparities by race highlight the </a:t>
            </a:r>
            <a:r>
              <a:rPr lang="en-US" b="1" i="0" dirty="0">
                <a:solidFill>
                  <a:srgbClr val="2A2A2A"/>
                </a:solidFill>
                <a:effectLst/>
                <a:latin typeface="inherit"/>
              </a:rPr>
              <a:t>need for more diverse training datasets and improved dialect sensitivity</a:t>
            </a:r>
            <a:r>
              <a:rPr lang="en-US" b="0" i="0" dirty="0">
                <a:solidFill>
                  <a:srgbClr val="2A2A2A"/>
                </a:solidFill>
                <a:effectLst/>
                <a:latin typeface="inherit"/>
              </a:rPr>
              <a:t>. Addressing these disparities is critical for ensuring equitable ASR performance in HHC settings and enhancing risk prediction models through audio-recorded communication.</a:t>
            </a:r>
          </a:p>
        </p:txBody>
      </p:sp>
      <p:sp>
        <p:nvSpPr>
          <p:cNvPr id="4" name="Slide Number Placeholder 3">
            <a:extLst>
              <a:ext uri="{FF2B5EF4-FFF2-40B4-BE49-F238E27FC236}">
                <a16:creationId xmlns:a16="http://schemas.microsoft.com/office/drawing/2014/main" id="{D602BE14-DBB6-4E99-A274-1EB79D2CC1D6}"/>
              </a:ext>
            </a:extLst>
          </p:cNvPr>
          <p:cNvSpPr>
            <a:spLocks noGrp="1"/>
          </p:cNvSpPr>
          <p:nvPr>
            <p:ph type="sldNum" sz="quarter" idx="12"/>
          </p:nvPr>
        </p:nvSpPr>
        <p:spPr/>
        <p:txBody>
          <a:bodyPr/>
          <a:lstStyle/>
          <a:p>
            <a:fld id="{47333891-D5E7-4C7B-BF1D-E855E53CB5A8}" type="slidenum">
              <a:rPr lang="en-US" smtClean="0"/>
              <a:t>25</a:t>
            </a:fld>
            <a:endParaRPr lang="en-US" dirty="0"/>
          </a:p>
        </p:txBody>
      </p:sp>
    </p:spTree>
    <p:extLst>
      <p:ext uri="{BB962C8B-B14F-4D97-AF65-F5344CB8AC3E}">
        <p14:creationId xmlns:p14="http://schemas.microsoft.com/office/powerpoint/2010/main" val="250758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0CE4FC-EBFA-ED64-A435-6D2581BC4DB6}"/>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4" name="Picture 3">
            <a:extLst>
              <a:ext uri="{FF2B5EF4-FFF2-40B4-BE49-F238E27FC236}">
                <a16:creationId xmlns:a16="http://schemas.microsoft.com/office/drawing/2014/main" id="{D2480A78-A689-ACDD-9A1E-36272C30D015}"/>
              </a:ext>
            </a:extLst>
          </p:cNvPr>
          <p:cNvPicPr>
            <a:picLocks noChangeAspect="1"/>
          </p:cNvPicPr>
          <p:nvPr/>
        </p:nvPicPr>
        <p:blipFill>
          <a:blip r:embed="rId2"/>
          <a:stretch>
            <a:fillRect/>
          </a:stretch>
        </p:blipFill>
        <p:spPr>
          <a:xfrm>
            <a:off x="0" y="444813"/>
            <a:ext cx="7092950" cy="1112713"/>
          </a:xfrm>
          <a:prstGeom prst="rect">
            <a:avLst/>
          </a:prstGeom>
        </p:spPr>
      </p:pic>
      <p:pic>
        <p:nvPicPr>
          <p:cNvPr id="6" name="Picture 5">
            <a:extLst>
              <a:ext uri="{FF2B5EF4-FFF2-40B4-BE49-F238E27FC236}">
                <a16:creationId xmlns:a16="http://schemas.microsoft.com/office/drawing/2014/main" id="{803FADE7-92E7-D23B-1B65-3C029837C8C7}"/>
              </a:ext>
            </a:extLst>
          </p:cNvPr>
          <p:cNvPicPr>
            <a:picLocks noChangeAspect="1"/>
          </p:cNvPicPr>
          <p:nvPr/>
        </p:nvPicPr>
        <p:blipFill>
          <a:blip r:embed="rId3"/>
          <a:stretch>
            <a:fillRect/>
          </a:stretch>
        </p:blipFill>
        <p:spPr>
          <a:xfrm>
            <a:off x="505838" y="1724689"/>
            <a:ext cx="6750996" cy="2806333"/>
          </a:xfrm>
          <a:prstGeom prst="rect">
            <a:avLst/>
          </a:prstGeom>
        </p:spPr>
      </p:pic>
    </p:spTree>
    <p:extLst>
      <p:ext uri="{BB962C8B-B14F-4D97-AF65-F5344CB8AC3E}">
        <p14:creationId xmlns:p14="http://schemas.microsoft.com/office/powerpoint/2010/main" val="9769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23333"/>
            <a:ext cx="7631288" cy="990600"/>
          </a:xfrm>
        </p:spPr>
        <p:txBody>
          <a:bodyPr>
            <a:noAutofit/>
          </a:bodyPr>
          <a:lstStyle/>
          <a:p>
            <a:pPr marL="463526" indent="-463526"/>
            <a:r>
              <a:rPr lang="en-US" sz="1400" b="0" i="0" dirty="0">
                <a:solidFill>
                  <a:srgbClr val="222222"/>
                </a:solidFill>
                <a:effectLst/>
                <a:latin typeface="Arial" panose="020B0604020202020204" pitchFamily="34" charset="0"/>
              </a:rPr>
              <a:t>Loughran, E., Kane, M., Wyatt, T. H., Kerley, A., Lowe, S., &amp; Li, X. (2024). Using large language models to address health literacy in mHealth: case report. CIN: Computers, Informatics, Nursing, 10-1097.</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p:txBody>
          <a:bodyPr>
            <a:normAutofit fontScale="92500" lnSpcReduction="20000"/>
          </a:bodyPr>
          <a:lstStyle/>
          <a:p>
            <a:r>
              <a:rPr lang="en-US" sz="1400" b="1" dirty="0">
                <a:latin typeface="Arial" panose="020B0604020202020204" pitchFamily="34" charset="0"/>
                <a:cs typeface="Arial" panose="020B0604020202020204" pitchFamily="34" charset="0"/>
              </a:rPr>
              <a:t>Abstract</a:t>
            </a:r>
            <a:r>
              <a:rPr lang="en-US" sz="1400" dirty="0">
                <a:latin typeface="Arial" panose="020B0604020202020204" pitchFamily="34" charset="0"/>
                <a:cs typeface="Arial" panose="020B0604020202020204" pitchFamily="34" charset="0"/>
              </a:rPr>
              <a:t>:  The innate complexity of medical topics often makes it challenging to produce educational content for the public. Although there are resources available to help authors appraise the complexity of their content, there are woefully few resources available to help authors reduce that complexity after it occurs. </a:t>
            </a:r>
            <a:r>
              <a:rPr lang="en-US" sz="1400" b="1" dirty="0">
                <a:latin typeface="Arial" panose="020B0604020202020204" pitchFamily="34" charset="0"/>
                <a:cs typeface="Arial" panose="020B0604020202020204" pitchFamily="34" charset="0"/>
              </a:rPr>
              <a:t>In this case study, we evaluate using ChatGPT to reduce the complex language used in health-related educational materials.</a:t>
            </a:r>
            <a:r>
              <a:rPr lang="en-US" sz="1400" dirty="0">
                <a:latin typeface="Arial" panose="020B0604020202020204" pitchFamily="34" charset="0"/>
                <a:cs typeface="Arial" panose="020B0604020202020204" pitchFamily="34" charset="0"/>
              </a:rPr>
              <a:t> ChatGPT adapted content from the </a:t>
            </a:r>
            <a:r>
              <a:rPr lang="en-US" sz="1400" dirty="0" err="1">
                <a:latin typeface="Arial" panose="020B0604020202020204" pitchFamily="34" charset="0"/>
                <a:cs typeface="Arial" panose="020B0604020202020204" pitchFamily="34" charset="0"/>
              </a:rPr>
              <a:t>SmartSHOTS</a:t>
            </a:r>
            <a:r>
              <a:rPr lang="en-US" sz="1400" dirty="0">
                <a:latin typeface="Arial" panose="020B0604020202020204" pitchFamily="34" charset="0"/>
                <a:cs typeface="Arial" panose="020B0604020202020204" pitchFamily="34" charset="0"/>
              </a:rPr>
              <a:t> mobile application, which is geared toward caregivers of children aged 0 to 24 months. </a:t>
            </a:r>
            <a:r>
              <a:rPr lang="en-US" sz="1400" dirty="0" err="1">
                <a:latin typeface="Arial" panose="020B0604020202020204" pitchFamily="34" charset="0"/>
                <a:cs typeface="Arial" panose="020B0604020202020204" pitchFamily="34" charset="0"/>
              </a:rPr>
              <a:t>SmartSHOTS</a:t>
            </a:r>
            <a:r>
              <a:rPr lang="en-US" sz="1400" dirty="0">
                <a:latin typeface="Arial" panose="020B0604020202020204" pitchFamily="34" charset="0"/>
                <a:cs typeface="Arial" panose="020B0604020202020204" pitchFamily="34" charset="0"/>
              </a:rPr>
              <a:t> helps reduce barriers and improve adherence to vaccination schedules. ChatGPT reduced complex sentence structure and rewrote content to align with a third-grade reading level. Furthermore</a:t>
            </a:r>
            <a:r>
              <a:rPr lang="en-US" sz="1400" b="1" dirty="0">
                <a:latin typeface="Arial" panose="020B0604020202020204" pitchFamily="34" charset="0"/>
                <a:cs typeface="Arial" panose="020B0604020202020204" pitchFamily="34" charset="0"/>
              </a:rPr>
              <a:t>, using ChatGPT to edit content already written removes the potential for unnoticed, artificial intelligence–produced inaccuracies</a:t>
            </a:r>
            <a:r>
              <a:rPr lang="en-US" sz="1400" dirty="0">
                <a:latin typeface="Arial" panose="020B0604020202020204" pitchFamily="34" charset="0"/>
                <a:cs typeface="Arial" panose="020B0604020202020204" pitchFamily="34" charset="0"/>
              </a:rPr>
              <a:t>. As an editorial tool, ChatGPT was effective, efficient, and free to use. This article discusses the potential of ChatGPT as an effective, time-efficient, and open-source method for editing health-related educational materials to reflect a comprehendible reading level.</a:t>
            </a:r>
            <a:endParaRPr lang="en-US" sz="11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9A4189D-4E4C-489C-8A67-EF4BD71C8BD8}"/>
              </a:ext>
            </a:extLst>
          </p:cNvPr>
          <p:cNvSpPr>
            <a:spLocks noGrp="1"/>
          </p:cNvSpPr>
          <p:nvPr>
            <p:ph type="sldNum" sz="quarter" idx="12"/>
          </p:nvPr>
        </p:nvSpPr>
        <p:spPr/>
        <p:txBody>
          <a:bodyPr/>
          <a:lstStyle/>
          <a:p>
            <a:fld id="{47333891-D5E7-4C7B-BF1D-E855E53CB5A8}" type="slidenum">
              <a:rPr lang="en-US" smtClean="0"/>
              <a:t>27</a:t>
            </a:fld>
            <a:endParaRPr lang="en-US" dirty="0"/>
          </a:p>
        </p:txBody>
      </p:sp>
    </p:spTree>
    <p:extLst>
      <p:ext uri="{BB962C8B-B14F-4D97-AF65-F5344CB8AC3E}">
        <p14:creationId xmlns:p14="http://schemas.microsoft.com/office/powerpoint/2010/main" val="281843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890FE-3EAD-9475-7428-397F6614E3FD}"/>
              </a:ext>
            </a:extLst>
          </p:cNvPr>
          <p:cNvSpPr>
            <a:spLocks noGrp="1"/>
          </p:cNvSpPr>
          <p:nvPr>
            <p:ph type="title"/>
          </p:nvPr>
        </p:nvSpPr>
        <p:spPr/>
        <p:txBody>
          <a:bodyPr/>
          <a:lstStyle/>
          <a:p>
            <a:r>
              <a:rPr lang="en-US" dirty="0"/>
              <a:t>ChatGPT Prompt and Response</a:t>
            </a:r>
          </a:p>
        </p:txBody>
      </p:sp>
      <p:sp>
        <p:nvSpPr>
          <p:cNvPr id="6" name="Text Placeholder 5">
            <a:extLst>
              <a:ext uri="{FF2B5EF4-FFF2-40B4-BE49-F238E27FC236}">
                <a16:creationId xmlns:a16="http://schemas.microsoft.com/office/drawing/2014/main" id="{4422606B-86C7-C1BB-76E3-33B4AD070FDE}"/>
              </a:ext>
            </a:extLst>
          </p:cNvPr>
          <p:cNvSpPr>
            <a:spLocks noGrp="1"/>
          </p:cNvSpPr>
          <p:nvPr>
            <p:ph type="body" idx="1"/>
          </p:nvPr>
        </p:nvSpPr>
        <p:spPr/>
        <p:txBody>
          <a:bodyPr/>
          <a:lstStyle/>
          <a:p>
            <a:r>
              <a:rPr lang="en-US" dirty="0"/>
              <a:t>Prompt</a:t>
            </a:r>
          </a:p>
        </p:txBody>
      </p:sp>
      <p:sp>
        <p:nvSpPr>
          <p:cNvPr id="7" name="Content Placeholder 6">
            <a:extLst>
              <a:ext uri="{FF2B5EF4-FFF2-40B4-BE49-F238E27FC236}">
                <a16:creationId xmlns:a16="http://schemas.microsoft.com/office/drawing/2014/main" id="{AB52FC21-19F5-D861-C8B6-603BEC7AC1A0}"/>
              </a:ext>
            </a:extLst>
          </p:cNvPr>
          <p:cNvSpPr>
            <a:spLocks noGrp="1"/>
          </p:cNvSpPr>
          <p:nvPr>
            <p:ph sz="half" idx="2"/>
          </p:nvPr>
        </p:nvSpPr>
        <p:spPr/>
        <p:txBody>
          <a:bodyPr>
            <a:normAutofit fontScale="92500"/>
          </a:bodyPr>
          <a:lstStyle/>
          <a:p>
            <a:pPr marL="0" indent="0">
              <a:buNone/>
            </a:pPr>
            <a:r>
              <a:rPr lang="en-US" dirty="0"/>
              <a:t>Rewrite this passage—“A vaccine is a substance that is used to stimulate the body's immune system to protect it from disease. It can be given in three methods: by mouth, like the Rotavirus vaccine, through an intramuscular injection, like the flu shot, and intranasally, like the </a:t>
            </a:r>
            <a:r>
              <a:rPr lang="en-US" dirty="0" err="1"/>
              <a:t>FluMist</a:t>
            </a:r>
            <a:r>
              <a:rPr lang="en-US" dirty="0"/>
              <a:t> vaccine that is sprayed into a patient's nose. Vaccines are also called vaccinations, immunizations, or shots”—while including all core information but making it understandable to a 3rd-grade reading level</a:t>
            </a:r>
          </a:p>
        </p:txBody>
      </p:sp>
      <p:sp>
        <p:nvSpPr>
          <p:cNvPr id="8" name="Text Placeholder 7">
            <a:extLst>
              <a:ext uri="{FF2B5EF4-FFF2-40B4-BE49-F238E27FC236}">
                <a16:creationId xmlns:a16="http://schemas.microsoft.com/office/drawing/2014/main" id="{943DA0A1-90EE-FB1F-9D4E-DDEE4935000D}"/>
              </a:ext>
            </a:extLst>
          </p:cNvPr>
          <p:cNvSpPr>
            <a:spLocks noGrp="1"/>
          </p:cNvSpPr>
          <p:nvPr>
            <p:ph type="body" sz="quarter" idx="3"/>
          </p:nvPr>
        </p:nvSpPr>
        <p:spPr/>
        <p:txBody>
          <a:bodyPr/>
          <a:lstStyle/>
          <a:p>
            <a:r>
              <a:rPr lang="en-US" dirty="0"/>
              <a:t>Response</a:t>
            </a:r>
          </a:p>
        </p:txBody>
      </p:sp>
      <p:sp>
        <p:nvSpPr>
          <p:cNvPr id="9" name="Content Placeholder 8">
            <a:extLst>
              <a:ext uri="{FF2B5EF4-FFF2-40B4-BE49-F238E27FC236}">
                <a16:creationId xmlns:a16="http://schemas.microsoft.com/office/drawing/2014/main" id="{0DB49311-0176-9FD2-ABCA-0C66E5ADEE5A}"/>
              </a:ext>
            </a:extLst>
          </p:cNvPr>
          <p:cNvSpPr>
            <a:spLocks noGrp="1"/>
          </p:cNvSpPr>
          <p:nvPr>
            <p:ph sz="quarter" idx="4"/>
          </p:nvPr>
        </p:nvSpPr>
        <p:spPr/>
        <p:txBody>
          <a:bodyPr>
            <a:normAutofit fontScale="92500"/>
          </a:bodyPr>
          <a:lstStyle/>
          <a:p>
            <a:pPr marL="0" indent="0">
              <a:buNone/>
            </a:pPr>
            <a:r>
              <a:rPr lang="en-US" dirty="0"/>
              <a:t>A vaccine is a special thing that helps our body stay strong and not get sick. There are three ways to get a vaccine: by swallowing it, like the Rotavirus vaccine, by getting a shot in your muscles, like the flu shot, or by having it sprayed into your nose, like the </a:t>
            </a:r>
            <a:r>
              <a:rPr lang="en-US" dirty="0" err="1"/>
              <a:t>FluMist</a:t>
            </a:r>
            <a:r>
              <a:rPr lang="en-US" dirty="0"/>
              <a:t> vaccine. Some people also call vaccines by other names, like vaccinations, immunizations, or shots. So, a vaccine is like a </a:t>
            </a:r>
            <a:r>
              <a:rPr lang="en-US" b="1" dirty="0"/>
              <a:t>superhero</a:t>
            </a:r>
            <a:r>
              <a:rPr lang="en-US" dirty="0"/>
              <a:t> that helps our body fight off sickness!</a:t>
            </a:r>
          </a:p>
        </p:txBody>
      </p:sp>
      <p:sp>
        <p:nvSpPr>
          <p:cNvPr id="4" name="Slide Number Placeholder 3">
            <a:extLst>
              <a:ext uri="{FF2B5EF4-FFF2-40B4-BE49-F238E27FC236}">
                <a16:creationId xmlns:a16="http://schemas.microsoft.com/office/drawing/2014/main" id="{C2409893-541C-40F2-E6F5-A055BAC43F31}"/>
              </a:ext>
            </a:extLst>
          </p:cNvPr>
          <p:cNvSpPr>
            <a:spLocks noGrp="1"/>
          </p:cNvSpPr>
          <p:nvPr>
            <p:ph type="sldNum" sz="quarter" idx="12"/>
          </p:nvPr>
        </p:nvSpPr>
        <p:spPr/>
        <p:txBody>
          <a:bodyPr/>
          <a:lstStyle/>
          <a:p>
            <a:fld id="{47333891-D5E7-4C7B-BF1D-E855E53CB5A8}" type="slidenum">
              <a:rPr lang="en-US" smtClean="0"/>
              <a:t>28</a:t>
            </a:fld>
            <a:endParaRPr lang="en-US" dirty="0"/>
          </a:p>
        </p:txBody>
      </p:sp>
      <p:sp>
        <p:nvSpPr>
          <p:cNvPr id="10" name="TextBox 9">
            <a:extLst>
              <a:ext uri="{FF2B5EF4-FFF2-40B4-BE49-F238E27FC236}">
                <a16:creationId xmlns:a16="http://schemas.microsoft.com/office/drawing/2014/main" id="{36E9BFB9-DB8F-4140-74CE-9DE5EC0E04F3}"/>
              </a:ext>
            </a:extLst>
          </p:cNvPr>
          <p:cNvSpPr txBox="1"/>
          <p:nvPr/>
        </p:nvSpPr>
        <p:spPr>
          <a:xfrm>
            <a:off x="3816287" y="4192425"/>
            <a:ext cx="3073929" cy="461665"/>
          </a:xfrm>
          <a:prstGeom prst="rect">
            <a:avLst/>
          </a:prstGeom>
          <a:noFill/>
        </p:spPr>
        <p:txBody>
          <a:bodyPr wrap="square" rtlCol="0">
            <a:spAutoFit/>
          </a:bodyPr>
          <a:lstStyle/>
          <a:p>
            <a:r>
              <a:rPr lang="en-US" sz="1200" dirty="0"/>
              <a:t>make it understandable to adults with a 3rd-grade reading ability</a:t>
            </a:r>
          </a:p>
        </p:txBody>
      </p:sp>
    </p:spTree>
    <p:extLst>
      <p:ext uri="{BB962C8B-B14F-4D97-AF65-F5344CB8AC3E}">
        <p14:creationId xmlns:p14="http://schemas.microsoft.com/office/powerpoint/2010/main" val="255316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543C-BFA1-403F-8FC4-359F3FA4D642}"/>
              </a:ext>
            </a:extLst>
          </p:cNvPr>
          <p:cNvSpPr>
            <a:spLocks noGrp="1"/>
          </p:cNvSpPr>
          <p:nvPr>
            <p:ph type="title"/>
          </p:nvPr>
        </p:nvSpPr>
        <p:spPr>
          <a:xfrm>
            <a:off x="508001" y="403932"/>
            <a:ext cx="7618729" cy="990600"/>
          </a:xfrm>
        </p:spPr>
        <p:txBody>
          <a:bodyPr>
            <a:noAutofit/>
          </a:bodyPr>
          <a:lstStyle/>
          <a:p>
            <a:pPr marL="463526" indent="-463526"/>
            <a:r>
              <a:rPr lang="en-US" sz="1400" b="0" i="0" dirty="0">
                <a:solidFill>
                  <a:srgbClr val="222222"/>
                </a:solidFill>
                <a:effectLst/>
                <a:latin typeface="Arial" panose="020B0604020202020204" pitchFamily="34" charset="0"/>
              </a:rPr>
              <a:t>Wagner, L., Jourdan, S., Mayer, L., Müller, C., Bernhard, L., Kolb, S., ... &amp; Wilhelm, D. (2024). Robotic scrub nurse to anticipate surgical instruments based on real-time laparoscopic video analysis. Communications Medicine, 4(1), 156.</a:t>
            </a:r>
          </a:p>
        </p:txBody>
      </p:sp>
      <p:sp>
        <p:nvSpPr>
          <p:cNvPr id="3" name="Content Placeholder 2">
            <a:extLst>
              <a:ext uri="{FF2B5EF4-FFF2-40B4-BE49-F238E27FC236}">
                <a16:creationId xmlns:a16="http://schemas.microsoft.com/office/drawing/2014/main" id="{860D6BEE-2F52-4088-97CB-0E61E622E268}"/>
              </a:ext>
            </a:extLst>
          </p:cNvPr>
          <p:cNvSpPr>
            <a:spLocks noGrp="1"/>
          </p:cNvSpPr>
          <p:nvPr>
            <p:ph idx="1"/>
          </p:nvPr>
        </p:nvSpPr>
        <p:spPr>
          <a:xfrm>
            <a:off x="508001" y="1620442"/>
            <a:ext cx="6851587" cy="2910580"/>
          </a:xfrm>
        </p:spPr>
        <p:txBody>
          <a:bodyPr>
            <a:normAutofit fontScale="85000" lnSpcReduction="20000"/>
          </a:bodyPr>
          <a:lstStyle/>
          <a:p>
            <a:pPr algn="l"/>
            <a:r>
              <a:rPr lang="en-US" b="0" i="0" dirty="0">
                <a:solidFill>
                  <a:srgbClr val="222222"/>
                </a:solidFill>
                <a:effectLst/>
                <a:latin typeface="-apple-system"/>
              </a:rPr>
              <a:t>Background:  Machine learning and robotics technologies are increasingly being used in the healthcare domain to improve the quality and efficiency of surgeries and to address challenges such as staff shortages. Robotic scrub nurses in particular offer great </a:t>
            </a:r>
            <a:r>
              <a:rPr lang="en-US" b="1" i="0" dirty="0">
                <a:solidFill>
                  <a:srgbClr val="222222"/>
                </a:solidFill>
                <a:effectLst/>
                <a:latin typeface="-apple-system"/>
              </a:rPr>
              <a:t>potential to address staff shortages</a:t>
            </a:r>
            <a:r>
              <a:rPr lang="en-US" b="0" i="0" dirty="0">
                <a:solidFill>
                  <a:srgbClr val="222222"/>
                </a:solidFill>
                <a:effectLst/>
                <a:latin typeface="-apple-system"/>
              </a:rPr>
              <a:t> by assuming nursing tasks such as the handover of surgical instruments.</a:t>
            </a:r>
          </a:p>
          <a:p>
            <a:pPr algn="l"/>
            <a:r>
              <a:rPr lang="en-US" b="0" i="0" dirty="0">
                <a:solidFill>
                  <a:srgbClr val="222222"/>
                </a:solidFill>
                <a:effectLst/>
                <a:latin typeface="-apple-system"/>
              </a:rPr>
              <a:t>Methods:  We introduce a robotic scrub nurse system designed to enhance the quality of surgeries and efficiency of surgical workflows by predicting and delivering the required surgical instruments based on real-time laparoscopic video analysis. We propose a three-stage deep learning architecture consisting of a single frame-, temporal multi frame-, and informed model to anticipate surgical instruments. </a:t>
            </a:r>
            <a:r>
              <a:rPr lang="en-US" b="1" i="0" dirty="0">
                <a:solidFill>
                  <a:srgbClr val="222222"/>
                </a:solidFill>
                <a:effectLst/>
                <a:latin typeface="-apple-system"/>
              </a:rPr>
              <a:t>The anticipation model was trained on a total of 62 laparoscopic cholecystectomies.</a:t>
            </a:r>
          </a:p>
          <a:p>
            <a:pPr algn="l"/>
            <a:r>
              <a:rPr lang="en-US" b="0" i="0" dirty="0">
                <a:solidFill>
                  <a:srgbClr val="222222"/>
                </a:solidFill>
                <a:effectLst/>
                <a:latin typeface="-apple-system"/>
              </a:rPr>
              <a:t>Results:  Here, we show that our prediction system </a:t>
            </a:r>
            <a:r>
              <a:rPr lang="en-US" b="1" i="0" dirty="0">
                <a:solidFill>
                  <a:srgbClr val="222222"/>
                </a:solidFill>
                <a:effectLst/>
                <a:latin typeface="-apple-system"/>
              </a:rPr>
              <a:t>can accurately anticipate 71.54% of the surgical instruments required during laparoscopic cholecystectomies in advance</a:t>
            </a:r>
            <a:r>
              <a:rPr lang="en-US" b="0" i="0" dirty="0">
                <a:solidFill>
                  <a:srgbClr val="222222"/>
                </a:solidFill>
                <a:effectLst/>
                <a:latin typeface="-apple-system"/>
              </a:rPr>
              <a:t>, facilitating a smoother surgical workflow and reducing the need for verbal communication. As the instruments in the left working trocar are changed less frequently and according to a standardized procedure, the prediction system works particularly well for this trocar.</a:t>
            </a:r>
          </a:p>
          <a:p>
            <a:pPr algn="l"/>
            <a:r>
              <a:rPr lang="en-US" b="0" i="0" dirty="0">
                <a:solidFill>
                  <a:srgbClr val="222222"/>
                </a:solidFill>
                <a:effectLst/>
                <a:latin typeface="-apple-system"/>
              </a:rPr>
              <a:t>Conclusions:  The robotic scrub nurse thus acts as a mind reader and helps to mitigate staff shortages by taking over a great share of the workload during surgeries while additionally enabling an enhanced process standardization.</a:t>
            </a:r>
          </a:p>
          <a:p>
            <a:endParaRPr lang="en-US" dirty="0">
              <a:solidFill>
                <a:schemeClr val="bg2">
                  <a:lumMod val="75000"/>
                </a:schemeClr>
              </a:solidFill>
            </a:endParaRPr>
          </a:p>
        </p:txBody>
      </p:sp>
      <p:sp>
        <p:nvSpPr>
          <p:cNvPr id="4" name="Slide Number Placeholder 3">
            <a:extLst>
              <a:ext uri="{FF2B5EF4-FFF2-40B4-BE49-F238E27FC236}">
                <a16:creationId xmlns:a16="http://schemas.microsoft.com/office/drawing/2014/main" id="{D602BE14-DBB6-4E99-A274-1EB79D2CC1D6}"/>
              </a:ext>
            </a:extLst>
          </p:cNvPr>
          <p:cNvSpPr>
            <a:spLocks noGrp="1"/>
          </p:cNvSpPr>
          <p:nvPr>
            <p:ph type="sldNum" sz="quarter" idx="12"/>
          </p:nvPr>
        </p:nvSpPr>
        <p:spPr/>
        <p:txBody>
          <a:bodyPr/>
          <a:lstStyle/>
          <a:p>
            <a:fld id="{47333891-D5E7-4C7B-BF1D-E855E53CB5A8}" type="slidenum">
              <a:rPr lang="en-US" smtClean="0"/>
              <a:t>29</a:t>
            </a:fld>
            <a:endParaRPr lang="en-US" dirty="0"/>
          </a:p>
        </p:txBody>
      </p:sp>
    </p:spTree>
    <p:extLst>
      <p:ext uri="{BB962C8B-B14F-4D97-AF65-F5344CB8AC3E}">
        <p14:creationId xmlns:p14="http://schemas.microsoft.com/office/powerpoint/2010/main" val="157410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Conflict of Interest</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1800" b="1" dirty="0">
                <a:solidFill>
                  <a:schemeClr val="tx1"/>
                </a:solidFill>
              </a:rPr>
              <a:t>Have no real or apparent conflicts of interest to report. </a:t>
            </a:r>
          </a:p>
        </p:txBody>
      </p:sp>
      <p:sp>
        <p:nvSpPr>
          <p:cNvPr id="4" name="Slide Number Placeholder 3">
            <a:extLst>
              <a:ext uri="{FF2B5EF4-FFF2-40B4-BE49-F238E27FC236}">
                <a16:creationId xmlns:a16="http://schemas.microsoft.com/office/drawing/2014/main" id="{3594C814-C449-496A-A489-F3A728D08545}"/>
              </a:ext>
            </a:extLst>
          </p:cNvPr>
          <p:cNvSpPr>
            <a:spLocks noGrp="1"/>
          </p:cNvSpPr>
          <p:nvPr>
            <p:ph type="sldNum" sz="quarter" idx="12"/>
          </p:nvPr>
        </p:nvSpPr>
        <p:spPr/>
        <p:txBody>
          <a:bodyPr/>
          <a:lstStyle/>
          <a:p>
            <a:fld id="{47333891-D5E7-4C7B-BF1D-E855E53CB5A8}" type="slidenum">
              <a:rPr lang="en-US" smtClean="0"/>
              <a:t>3</a:t>
            </a:fld>
            <a:endParaRPr lang="en-US" dirty="0"/>
          </a:p>
        </p:txBody>
      </p:sp>
    </p:spTree>
    <p:extLst>
      <p:ext uri="{BB962C8B-B14F-4D97-AF65-F5344CB8AC3E}">
        <p14:creationId xmlns:p14="http://schemas.microsoft.com/office/powerpoint/2010/main" val="186574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6" name="Straight Connector 15">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6" name="Rectangle 25">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room&#10;&#10;AI-generated content may be incorrect.">
            <a:extLst>
              <a:ext uri="{FF2B5EF4-FFF2-40B4-BE49-F238E27FC236}">
                <a16:creationId xmlns:a16="http://schemas.microsoft.com/office/drawing/2014/main" id="{79D2D098-C813-B603-A573-E01EED305C7B}"/>
              </a:ext>
            </a:extLst>
          </p:cNvPr>
          <p:cNvPicPr>
            <a:picLocks noChangeAspect="1"/>
          </p:cNvPicPr>
          <p:nvPr/>
        </p:nvPicPr>
        <p:blipFill>
          <a:blip r:embed="rId2"/>
          <a:stretch>
            <a:fillRect/>
          </a:stretch>
        </p:blipFill>
        <p:spPr>
          <a:xfrm>
            <a:off x="843196" y="879126"/>
            <a:ext cx="3487503" cy="3391596"/>
          </a:xfrm>
          <a:prstGeom prst="rect">
            <a:avLst/>
          </a:prstGeom>
        </p:spPr>
      </p:pic>
      <p:cxnSp>
        <p:nvCxnSpPr>
          <p:cNvPr id="28" name="Straight Connector 27">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238001"/>
            <a:ext cx="0" cy="257397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black and white box with black text&#10;&#10;AI-generated content may be incorrect.">
            <a:extLst>
              <a:ext uri="{FF2B5EF4-FFF2-40B4-BE49-F238E27FC236}">
                <a16:creationId xmlns:a16="http://schemas.microsoft.com/office/drawing/2014/main" id="{D7A2B8BD-BBA0-316D-5BFA-655CC4A7576D}"/>
              </a:ext>
            </a:extLst>
          </p:cNvPr>
          <p:cNvPicPr>
            <a:picLocks noChangeAspect="1"/>
          </p:cNvPicPr>
          <p:nvPr/>
        </p:nvPicPr>
        <p:blipFill>
          <a:blip r:embed="rId3"/>
          <a:stretch>
            <a:fillRect/>
          </a:stretch>
        </p:blipFill>
        <p:spPr>
          <a:xfrm>
            <a:off x="4810775" y="1646376"/>
            <a:ext cx="3487503" cy="1857095"/>
          </a:xfrm>
          <a:prstGeom prst="rect">
            <a:avLst/>
          </a:prstGeom>
        </p:spPr>
      </p:pic>
      <p:sp>
        <p:nvSpPr>
          <p:cNvPr id="4" name="Slide Number Placeholder 3">
            <a:extLst>
              <a:ext uri="{FF2B5EF4-FFF2-40B4-BE49-F238E27FC236}">
                <a16:creationId xmlns:a16="http://schemas.microsoft.com/office/drawing/2014/main" id="{9420A713-B426-CDA7-0EE8-C2E47B74FD74}"/>
              </a:ext>
            </a:extLst>
          </p:cNvPr>
          <p:cNvSpPr>
            <a:spLocks noGrp="1"/>
          </p:cNvSpPr>
          <p:nvPr>
            <p:ph type="sldNum" sz="quarter" idx="12"/>
          </p:nvPr>
        </p:nvSpPr>
        <p:spPr>
          <a:xfrm>
            <a:off x="8145328" y="4815080"/>
            <a:ext cx="512504" cy="273844"/>
          </a:xfrm>
        </p:spPr>
        <p:txBody>
          <a:bodyPr>
            <a:normAutofit/>
          </a:bodyPr>
          <a:lstStyle/>
          <a:p>
            <a:pPr>
              <a:spcAft>
                <a:spcPts val="600"/>
              </a:spcAft>
            </a:pPr>
            <a:fld id="{47333891-D5E7-4C7B-BF1D-E855E53CB5A8}" type="slidenum">
              <a:rPr lang="en-US">
                <a:solidFill>
                  <a:srgbClr val="FFFFFF"/>
                </a:solidFill>
              </a:rPr>
              <a:pPr>
                <a:spcAft>
                  <a:spcPts val="600"/>
                </a:spcAft>
              </a:pPr>
              <a:t>30</a:t>
            </a:fld>
            <a:endParaRPr lang="en-US">
              <a:solidFill>
                <a:srgbClr val="FFFFFF"/>
              </a:solidFill>
            </a:endParaRPr>
          </a:p>
        </p:txBody>
      </p:sp>
    </p:spTree>
    <p:extLst>
      <p:ext uri="{BB962C8B-B14F-4D97-AF65-F5344CB8AC3E}">
        <p14:creationId xmlns:p14="http://schemas.microsoft.com/office/powerpoint/2010/main" val="7998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907769-6827-19F5-C258-551FA3BA5A0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8670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6 – Consultation</a:t>
            </a:r>
          </a:p>
        </p:txBody>
      </p:sp>
      <p:sp>
        <p:nvSpPr>
          <p:cNvPr id="4" name="Subtitle 3"/>
          <p:cNvSpPr>
            <a:spLocks noGrp="1"/>
          </p:cNvSpPr>
          <p:nvPr>
            <p:ph type="body" idx="1"/>
          </p:nvPr>
        </p:nvSpPr>
        <p:spPr/>
        <p:txBody>
          <a:bodyPr>
            <a:normAutofit fontScale="62500" lnSpcReduction="20000"/>
          </a:bodyPr>
          <a:lstStyle/>
          <a:p>
            <a:endParaRPr lang="en-US" sz="2800" dirty="0"/>
          </a:p>
          <a:p>
            <a:r>
              <a:rPr lang="en-US" sz="2800" dirty="0"/>
              <a:t>Feedback and Professional Input…</a:t>
            </a:r>
          </a:p>
        </p:txBody>
      </p:sp>
      <p:sp>
        <p:nvSpPr>
          <p:cNvPr id="3" name="Slide Number Placeholder 2">
            <a:extLst>
              <a:ext uri="{FF2B5EF4-FFF2-40B4-BE49-F238E27FC236}">
                <a16:creationId xmlns:a16="http://schemas.microsoft.com/office/drawing/2014/main" id="{5BAC5241-2CB5-4CED-B4EC-C4DE5B3FF241}"/>
              </a:ext>
            </a:extLst>
          </p:cNvPr>
          <p:cNvSpPr>
            <a:spLocks noGrp="1"/>
          </p:cNvSpPr>
          <p:nvPr>
            <p:ph type="sldNum" sz="quarter" idx="12"/>
          </p:nvPr>
        </p:nvSpPr>
        <p:spPr/>
        <p:txBody>
          <a:bodyPr/>
          <a:lstStyle/>
          <a:p>
            <a:fld id="{F558B7D8-8604-844C-BFC8-372A0E0F4F94}" type="slidenum">
              <a:rPr lang="en-US" smtClean="0"/>
              <a:pPr/>
              <a:t>32</a:t>
            </a:fld>
            <a:endParaRPr lang="en-US"/>
          </a:p>
        </p:txBody>
      </p:sp>
    </p:spTree>
    <p:extLst>
      <p:ext uri="{BB962C8B-B14F-4D97-AF65-F5344CB8AC3E}">
        <p14:creationId xmlns:p14="http://schemas.microsoft.com/office/powerpoint/2010/main" val="4557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1271590" y="1481959"/>
            <a:ext cx="6621644" cy="3150764"/>
          </a:xfrm>
        </p:spPr>
        <p:txBody>
          <a:bodyPr>
            <a:normAutofit/>
          </a:bodyPr>
          <a:lstStyle/>
          <a:p>
            <a:pPr lvl="1">
              <a:spcAft>
                <a:spcPts val="600"/>
              </a:spcAft>
              <a:buFont typeface="Arial" panose="020B0604020202020204" pitchFamily="34" charset="0"/>
              <a:buChar char="•"/>
            </a:pPr>
            <a:r>
              <a:rPr lang="en-US" sz="2000" dirty="0"/>
              <a:t>How will AI potentially impact nursing practice</a:t>
            </a:r>
          </a:p>
        </p:txBody>
      </p:sp>
      <p:sp>
        <p:nvSpPr>
          <p:cNvPr id="4" name="Slide Number Placeholder 3">
            <a:extLst>
              <a:ext uri="{FF2B5EF4-FFF2-40B4-BE49-F238E27FC236}">
                <a16:creationId xmlns:a16="http://schemas.microsoft.com/office/drawing/2014/main" id="{2AF49121-F2FC-4AAE-97C1-E22AA29350DD}"/>
              </a:ext>
            </a:extLst>
          </p:cNvPr>
          <p:cNvSpPr>
            <a:spLocks noGrp="1"/>
          </p:cNvSpPr>
          <p:nvPr>
            <p:ph type="sldNum" sz="quarter" idx="12"/>
          </p:nvPr>
        </p:nvSpPr>
        <p:spPr/>
        <p:txBody>
          <a:bodyPr/>
          <a:lstStyle/>
          <a:p>
            <a:fld id="{47333891-D5E7-4C7B-BF1D-E855E53CB5A8}" type="slidenum">
              <a:rPr lang="en-US" smtClean="0"/>
              <a:t>4</a:t>
            </a:fld>
            <a:endParaRPr lang="en-US" dirty="0"/>
          </a:p>
        </p:txBody>
      </p:sp>
    </p:spTree>
    <p:extLst>
      <p:ext uri="{BB962C8B-B14F-4D97-AF65-F5344CB8AC3E}">
        <p14:creationId xmlns:p14="http://schemas.microsoft.com/office/powerpoint/2010/main" val="188411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 “Phillips” Study</a:t>
            </a:r>
          </a:p>
        </p:txBody>
      </p:sp>
      <p:sp>
        <p:nvSpPr>
          <p:cNvPr id="3" name="Content Placeholder 2"/>
          <p:cNvSpPr>
            <a:spLocks noGrp="1"/>
          </p:cNvSpPr>
          <p:nvPr>
            <p:ph idx="1"/>
          </p:nvPr>
        </p:nvSpPr>
        <p:spPr>
          <a:xfrm>
            <a:off x="1271590" y="1469349"/>
            <a:ext cx="6621644" cy="3163377"/>
          </a:xfrm>
        </p:spPr>
        <p:txBody>
          <a:bodyPr>
            <a:normAutofit fontScale="92500" lnSpcReduction="10000"/>
          </a:bodyPr>
          <a:lstStyle/>
          <a:p>
            <a:pPr lvl="4">
              <a:spcAft>
                <a:spcPts val="600"/>
              </a:spcAft>
            </a:pPr>
            <a:endParaRPr lang="en-US" sz="1600" dirty="0"/>
          </a:p>
          <a:p>
            <a:pPr lvl="2">
              <a:spcAft>
                <a:spcPts val="600"/>
              </a:spcAft>
            </a:pPr>
            <a:r>
              <a:rPr lang="en-US" sz="1750" dirty="0"/>
              <a:t>Step 1 – Identify the Research Question </a:t>
            </a:r>
          </a:p>
          <a:p>
            <a:pPr lvl="2">
              <a:spcAft>
                <a:spcPts val="600"/>
              </a:spcAft>
            </a:pPr>
            <a:r>
              <a:rPr lang="en-US" sz="1750" dirty="0"/>
              <a:t>Step 2 – Search for Relevant Literature </a:t>
            </a:r>
          </a:p>
          <a:p>
            <a:pPr lvl="2">
              <a:spcAft>
                <a:spcPts val="600"/>
              </a:spcAft>
            </a:pPr>
            <a:r>
              <a:rPr lang="en-US" sz="1750" dirty="0"/>
              <a:t>Step 3 – Literature Selection/Review</a:t>
            </a:r>
          </a:p>
          <a:p>
            <a:pPr lvl="3">
              <a:spcAft>
                <a:spcPts val="600"/>
              </a:spcAft>
            </a:pPr>
            <a:r>
              <a:rPr lang="en-US" sz="1600" dirty="0"/>
              <a:t>Sub Step – Take Nap</a:t>
            </a:r>
          </a:p>
          <a:p>
            <a:pPr lvl="3">
              <a:spcAft>
                <a:spcPts val="600"/>
              </a:spcAft>
            </a:pPr>
            <a:r>
              <a:rPr lang="en-US" sz="1600" dirty="0"/>
              <a:t>Sub Step – Caffeine </a:t>
            </a:r>
          </a:p>
          <a:p>
            <a:pPr lvl="2">
              <a:spcAft>
                <a:spcPts val="600"/>
              </a:spcAft>
            </a:pPr>
            <a:r>
              <a:rPr lang="en-US" sz="1750" dirty="0"/>
              <a:t>Step 4 – Summarizing, and reporting the results </a:t>
            </a:r>
          </a:p>
          <a:p>
            <a:pPr lvl="2">
              <a:spcAft>
                <a:spcPts val="600"/>
              </a:spcAft>
            </a:pPr>
            <a:r>
              <a:rPr lang="en-US" sz="1750" dirty="0"/>
              <a:t>Step 5 – Consultation – This is you guys</a:t>
            </a:r>
          </a:p>
        </p:txBody>
      </p:sp>
      <p:sp>
        <p:nvSpPr>
          <p:cNvPr id="5" name="Slide Number Placeholder 4">
            <a:extLst>
              <a:ext uri="{FF2B5EF4-FFF2-40B4-BE49-F238E27FC236}">
                <a16:creationId xmlns:a16="http://schemas.microsoft.com/office/drawing/2014/main" id="{A4F681B3-AC52-456E-B2C0-DCD3BB6A1589}"/>
              </a:ext>
            </a:extLst>
          </p:cNvPr>
          <p:cNvSpPr>
            <a:spLocks noGrp="1"/>
          </p:cNvSpPr>
          <p:nvPr>
            <p:ph type="sldNum" sz="quarter" idx="12"/>
          </p:nvPr>
        </p:nvSpPr>
        <p:spPr/>
        <p:txBody>
          <a:bodyPr/>
          <a:lstStyle/>
          <a:p>
            <a:fld id="{47333891-D5E7-4C7B-BF1D-E855E53CB5A8}" type="slidenum">
              <a:rPr lang="en-US" smtClean="0"/>
              <a:t>5</a:t>
            </a:fld>
            <a:endParaRPr lang="en-US" dirty="0"/>
          </a:p>
        </p:txBody>
      </p:sp>
    </p:spTree>
    <p:extLst>
      <p:ext uri="{BB962C8B-B14F-4D97-AF65-F5344CB8AC3E}">
        <p14:creationId xmlns:p14="http://schemas.microsoft.com/office/powerpoint/2010/main" val="66350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Research Question </a:t>
            </a:r>
          </a:p>
        </p:txBody>
      </p:sp>
      <p:sp>
        <p:nvSpPr>
          <p:cNvPr id="3" name="Content Placeholder 2"/>
          <p:cNvSpPr>
            <a:spLocks noGrp="1"/>
          </p:cNvSpPr>
          <p:nvPr>
            <p:ph idx="1"/>
          </p:nvPr>
        </p:nvSpPr>
        <p:spPr>
          <a:xfrm>
            <a:off x="1271590" y="1494571"/>
            <a:ext cx="6621644" cy="3138152"/>
          </a:xfrm>
        </p:spPr>
        <p:txBody>
          <a:bodyPr>
            <a:normAutofit/>
          </a:bodyPr>
          <a:lstStyle/>
          <a:p>
            <a:pPr lvl="2">
              <a:spcAft>
                <a:spcPts val="600"/>
              </a:spcAft>
            </a:pPr>
            <a:r>
              <a:rPr lang="en-US" sz="2000" dirty="0"/>
              <a:t>What trends and themes emerge from a survey of the published literature in the area of AI in nursing during the past year</a:t>
            </a:r>
          </a:p>
        </p:txBody>
      </p:sp>
      <p:sp>
        <p:nvSpPr>
          <p:cNvPr id="4" name="Slide Number Placeholder 3">
            <a:extLst>
              <a:ext uri="{FF2B5EF4-FFF2-40B4-BE49-F238E27FC236}">
                <a16:creationId xmlns:a16="http://schemas.microsoft.com/office/drawing/2014/main" id="{831D0C08-2023-4160-BA35-B2B621966FBF}"/>
              </a:ext>
            </a:extLst>
          </p:cNvPr>
          <p:cNvSpPr>
            <a:spLocks noGrp="1"/>
          </p:cNvSpPr>
          <p:nvPr>
            <p:ph type="sldNum" sz="quarter" idx="12"/>
          </p:nvPr>
        </p:nvSpPr>
        <p:spPr/>
        <p:txBody>
          <a:bodyPr/>
          <a:lstStyle/>
          <a:p>
            <a:fld id="{47333891-D5E7-4C7B-BF1D-E855E53CB5A8}" type="slidenum">
              <a:rPr lang="en-US" smtClean="0"/>
              <a:t>6</a:t>
            </a:fld>
            <a:endParaRPr lang="en-US" dirty="0"/>
          </a:p>
        </p:txBody>
      </p:sp>
    </p:spTree>
    <p:extLst>
      <p:ext uri="{BB962C8B-B14F-4D97-AF65-F5344CB8AC3E}">
        <p14:creationId xmlns:p14="http://schemas.microsoft.com/office/powerpoint/2010/main" val="155593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Identify Relevant Literature</a:t>
            </a:r>
          </a:p>
        </p:txBody>
      </p:sp>
      <p:sp>
        <p:nvSpPr>
          <p:cNvPr id="3" name="Content Placeholder 2"/>
          <p:cNvSpPr>
            <a:spLocks noGrp="1"/>
          </p:cNvSpPr>
          <p:nvPr>
            <p:ph idx="1"/>
          </p:nvPr>
        </p:nvSpPr>
        <p:spPr>
          <a:xfrm>
            <a:off x="1271590" y="1469349"/>
            <a:ext cx="6621644" cy="3163377"/>
          </a:xfrm>
        </p:spPr>
        <p:txBody>
          <a:bodyPr>
            <a:normAutofit/>
          </a:bodyPr>
          <a:lstStyle/>
          <a:p>
            <a:pPr lvl="2">
              <a:spcAft>
                <a:spcPts val="600"/>
              </a:spcAft>
            </a:pPr>
            <a:r>
              <a:rPr lang="en-US" sz="2400" dirty="0"/>
              <a:t>Search Strategy</a:t>
            </a:r>
          </a:p>
          <a:p>
            <a:pPr lvl="3">
              <a:spcAft>
                <a:spcPts val="600"/>
              </a:spcAft>
            </a:pPr>
            <a:r>
              <a:rPr lang="en-US" sz="1800" dirty="0"/>
              <a:t>Databases: PubMed and CINAHL </a:t>
            </a:r>
          </a:p>
          <a:p>
            <a:pPr lvl="3">
              <a:spcAft>
                <a:spcPts val="600"/>
              </a:spcAft>
            </a:pPr>
            <a:r>
              <a:rPr lang="en-US" sz="1800" dirty="0"/>
              <a:t>Search terms</a:t>
            </a:r>
          </a:p>
          <a:p>
            <a:pPr marL="852446" lvl="5" indent="-111119">
              <a:spcAft>
                <a:spcPts val="600"/>
              </a:spcAft>
            </a:pPr>
            <a:r>
              <a:rPr lang="en-US" sz="1800" dirty="0"/>
              <a:t>(“artificial intelligence” OR “AI” OR “large language models” OR “machine learning”) AND healthcare AND </a:t>
            </a:r>
            <a:r>
              <a:rPr lang="en-US" sz="1800" dirty="0" err="1"/>
              <a:t>nurs</a:t>
            </a:r>
            <a:r>
              <a:rPr lang="en-US" sz="1800" dirty="0"/>
              <a:t>*</a:t>
            </a:r>
          </a:p>
          <a:p>
            <a:pPr marL="852446" lvl="5" indent="-111119">
              <a:spcAft>
                <a:spcPts val="600"/>
              </a:spcAft>
            </a:pPr>
            <a:r>
              <a:rPr lang="en-US" sz="1800" dirty="0"/>
              <a:t>Publication Dates 3/1/2024 – 3/31/2025</a:t>
            </a:r>
          </a:p>
          <a:p>
            <a:endParaRPr lang="en-US" dirty="0"/>
          </a:p>
        </p:txBody>
      </p:sp>
      <p:sp>
        <p:nvSpPr>
          <p:cNvPr id="4" name="Slide Number Placeholder 3">
            <a:extLst>
              <a:ext uri="{FF2B5EF4-FFF2-40B4-BE49-F238E27FC236}">
                <a16:creationId xmlns:a16="http://schemas.microsoft.com/office/drawing/2014/main" id="{247DF1D5-4606-431D-BB64-5207E44E7ED0}"/>
              </a:ext>
            </a:extLst>
          </p:cNvPr>
          <p:cNvSpPr>
            <a:spLocks noGrp="1"/>
          </p:cNvSpPr>
          <p:nvPr>
            <p:ph type="sldNum" sz="quarter" idx="12"/>
          </p:nvPr>
        </p:nvSpPr>
        <p:spPr/>
        <p:txBody>
          <a:bodyPr/>
          <a:lstStyle/>
          <a:p>
            <a:fld id="{47333891-D5E7-4C7B-BF1D-E855E53CB5A8}" type="slidenum">
              <a:rPr lang="en-US" smtClean="0"/>
              <a:t>7</a:t>
            </a:fld>
            <a:endParaRPr lang="en-US" dirty="0"/>
          </a:p>
        </p:txBody>
      </p:sp>
    </p:spTree>
    <p:extLst>
      <p:ext uri="{BB962C8B-B14F-4D97-AF65-F5344CB8AC3E}">
        <p14:creationId xmlns:p14="http://schemas.microsoft.com/office/powerpoint/2010/main" val="17723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Study Selection</a:t>
            </a:r>
          </a:p>
        </p:txBody>
      </p:sp>
      <p:sp>
        <p:nvSpPr>
          <p:cNvPr id="3" name="Content Placeholder 2"/>
          <p:cNvSpPr>
            <a:spLocks noGrp="1"/>
          </p:cNvSpPr>
          <p:nvPr>
            <p:ph idx="1"/>
          </p:nvPr>
        </p:nvSpPr>
        <p:spPr>
          <a:xfrm>
            <a:off x="1271590" y="1563939"/>
            <a:ext cx="6621644" cy="3068784"/>
          </a:xfrm>
        </p:spPr>
        <p:txBody>
          <a:bodyPr>
            <a:normAutofit/>
          </a:bodyPr>
          <a:lstStyle/>
          <a:p>
            <a:pPr marL="310737" lvl="3" indent="0">
              <a:spcAft>
                <a:spcPts val="600"/>
              </a:spcAft>
              <a:buNone/>
            </a:pPr>
            <a:r>
              <a:rPr lang="en-US" sz="2000" dirty="0"/>
              <a:t>Inclusion and Exclusion Criteria</a:t>
            </a:r>
          </a:p>
          <a:p>
            <a:pPr lvl="4">
              <a:spcAft>
                <a:spcPts val="600"/>
              </a:spcAft>
            </a:pPr>
            <a:r>
              <a:rPr lang="en-US" sz="2000" dirty="0"/>
              <a:t>Inclusion criteria: healthcare delivery, relevant to nursing, mentions nursing in the abstract</a:t>
            </a:r>
          </a:p>
          <a:p>
            <a:pPr lvl="4">
              <a:spcAft>
                <a:spcPts val="600"/>
              </a:spcAft>
            </a:pPr>
            <a:r>
              <a:rPr lang="en-US" sz="2000" dirty="0"/>
              <a:t>Exclusions: Articles without an AI informatics focus</a:t>
            </a:r>
          </a:p>
        </p:txBody>
      </p:sp>
      <p:sp>
        <p:nvSpPr>
          <p:cNvPr id="4" name="Slide Number Placeholder 3">
            <a:extLst>
              <a:ext uri="{FF2B5EF4-FFF2-40B4-BE49-F238E27FC236}">
                <a16:creationId xmlns:a16="http://schemas.microsoft.com/office/drawing/2014/main" id="{A09C32B9-2262-40BA-8B62-0887B4826171}"/>
              </a:ext>
            </a:extLst>
          </p:cNvPr>
          <p:cNvSpPr>
            <a:spLocks noGrp="1"/>
          </p:cNvSpPr>
          <p:nvPr>
            <p:ph type="sldNum" sz="quarter" idx="12"/>
          </p:nvPr>
        </p:nvSpPr>
        <p:spPr/>
        <p:txBody>
          <a:bodyPr/>
          <a:lstStyle/>
          <a:p>
            <a:fld id="{47333891-D5E7-4C7B-BF1D-E855E53CB5A8}" type="slidenum">
              <a:rPr lang="en-US" smtClean="0"/>
              <a:t>8</a:t>
            </a:fld>
            <a:endParaRPr lang="en-US" dirty="0"/>
          </a:p>
        </p:txBody>
      </p:sp>
    </p:spTree>
    <p:extLst>
      <p:ext uri="{BB962C8B-B14F-4D97-AF65-F5344CB8AC3E}">
        <p14:creationId xmlns:p14="http://schemas.microsoft.com/office/powerpoint/2010/main" val="77061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32" name="Straight Connector 103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6" name="Picture 2">
            <a:extLst>
              <a:ext uri="{FF2B5EF4-FFF2-40B4-BE49-F238E27FC236}">
                <a16:creationId xmlns:a16="http://schemas.microsoft.com/office/drawing/2014/main" id="{C27F1559-A0ED-2518-E72E-719BB497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64" r="-1" b="21752"/>
          <a:stretch>
            <a:fillRect/>
          </a:stretch>
        </p:blipFill>
        <p:spPr bwMode="auto">
          <a:xfrm>
            <a:off x="757640" y="-635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07041B3-1561-FE86-870A-914022ED1C8F}"/>
              </a:ext>
            </a:extLst>
          </p:cNvPr>
          <p:cNvSpPr>
            <a:spLocks noGrp="1"/>
          </p:cNvSpPr>
          <p:nvPr>
            <p:ph type="title"/>
          </p:nvPr>
        </p:nvSpPr>
        <p:spPr>
          <a:xfrm>
            <a:off x="-331731" y="1288638"/>
            <a:ext cx="3066142" cy="1776820"/>
          </a:xfrm>
        </p:spPr>
        <p:txBody>
          <a:bodyPr vert="horz" lIns="91440" tIns="45720" rIns="91440" bIns="45720" rtlCol="0" anchor="b">
            <a:normAutofit/>
          </a:bodyPr>
          <a:lstStyle/>
          <a:p>
            <a:pPr algn="r" defTabSz="457200"/>
            <a:r>
              <a:rPr lang="en-US" sz="3600" dirty="0"/>
              <a:t>Search Results</a:t>
            </a:r>
          </a:p>
        </p:txBody>
      </p:sp>
      <p:cxnSp>
        <p:nvCxnSpPr>
          <p:cNvPr id="1043" name="Straight Connector 104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EEAC901C-E174-D798-3DF5-610230D36188}"/>
              </a:ext>
            </a:extLst>
          </p:cNvPr>
          <p:cNvSpPr>
            <a:spLocks noGrp="1"/>
          </p:cNvSpPr>
          <p:nvPr>
            <p:ph type="sldNum" sz="quarter" idx="12"/>
          </p:nvPr>
        </p:nvSpPr>
        <p:spPr>
          <a:xfrm>
            <a:off x="6442997" y="4531021"/>
            <a:ext cx="512504" cy="273844"/>
          </a:xfrm>
        </p:spPr>
        <p:txBody>
          <a:bodyPr vert="horz" lIns="91440" tIns="45720" rIns="91440" bIns="45720" rtlCol="0" anchor="ctr">
            <a:normAutofit/>
          </a:bodyPr>
          <a:lstStyle/>
          <a:p>
            <a:pPr defTabSz="914400">
              <a:spcAft>
                <a:spcPts val="600"/>
              </a:spcAft>
            </a:pPr>
            <a:fld id="{D57F1E4F-1CFF-5643-939E-217C01CDF565}" type="slidenum">
              <a:rPr lang="en-US" sz="900">
                <a:solidFill>
                  <a:srgbClr val="FFFFFF"/>
                </a:solidFill>
              </a:rPr>
              <a:pPr defTabSz="914400">
                <a:spcAft>
                  <a:spcPts val="600"/>
                </a:spcAft>
              </a:pPr>
              <a:t>9</a:t>
            </a:fld>
            <a:endParaRPr lang="en-US" sz="900">
              <a:solidFill>
                <a:srgbClr val="FFFFFF"/>
              </a:solidFill>
            </a:endParaRPr>
          </a:p>
        </p:txBody>
      </p:sp>
      <p:sp>
        <p:nvSpPr>
          <p:cNvPr id="105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8356869"/>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26162</TotalTime>
  <Words>3337</Words>
  <Application>Microsoft Office PowerPoint</Application>
  <PresentationFormat>On-screen Show (16:9)</PresentationFormat>
  <Paragraphs>157</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-apple-system</vt:lpstr>
      <vt:lpstr>Arial</vt:lpstr>
      <vt:lpstr>Calibri</vt:lpstr>
      <vt:lpstr>ElsevierGulliver</vt:lpstr>
      <vt:lpstr>Georgia</vt:lpstr>
      <vt:lpstr>inherit</vt:lpstr>
      <vt:lpstr>Noto Sans</vt:lpstr>
      <vt:lpstr>Source Sans Pro</vt:lpstr>
      <vt:lpstr>Trebuchet MS</vt:lpstr>
      <vt:lpstr>Wingdings 3</vt:lpstr>
      <vt:lpstr>Facet</vt:lpstr>
      <vt:lpstr>Nursing, AI, and Clinical Research: 2024 Insights</vt:lpstr>
      <vt:lpstr>Andrew Phillips PhD, RN, FAMIA</vt:lpstr>
      <vt:lpstr>Conflict of Interest</vt:lpstr>
      <vt:lpstr>Learning Objectives</vt:lpstr>
      <vt:lpstr>Methods – “Phillips” Study</vt:lpstr>
      <vt:lpstr>Step 1: Research Question </vt:lpstr>
      <vt:lpstr>Step 2: Identify Relevant Literature</vt:lpstr>
      <vt:lpstr>Step 3: Study Selection</vt:lpstr>
      <vt:lpstr>Search Results</vt:lpstr>
      <vt:lpstr>Search Results</vt:lpstr>
      <vt:lpstr>Step 4 – Collating, summarizing, and reporting the results</vt:lpstr>
      <vt:lpstr>Themes Identified</vt:lpstr>
      <vt:lpstr>Representative/Interesting Citations</vt:lpstr>
      <vt:lpstr>Yakusheva, O., Bouvier, M. J., &amp; Hagopian, C. O. (2025). How Artificial Intelligence is altering the nursing workforce. Nursing Outlook, 73(1), 102300.</vt:lpstr>
      <vt:lpstr>PowerPoint Presentation</vt:lpstr>
      <vt:lpstr>Zaboli, A., Brigo, F., Sibilio, S., Mian, M., &amp; Turcato, G. (2024). Human intelligence versus Chat-GPT: who performs better in correctly classifying patients in triage?. The American Journal of Emergency Medicine, 79, 44-47.</vt:lpstr>
      <vt:lpstr>PowerPoint Presentation</vt:lpstr>
      <vt:lpstr>Wang, T., Mu, J., Chen, J., &amp; Lin, C. C. (2024). Comparing ChatGPT and clinical nurses’ performances on tracheostomy care: A cross-sectional study. International Journal of Nursing Studies Advances, 6, 100181.</vt:lpstr>
      <vt:lpstr>PowerPoint Presentation</vt:lpstr>
      <vt:lpstr>Wan, P., Huang, Z., Tang, W., Nie, Y., Pei, D., Deng, S., ... &amp; Long, E. (2024). Outpatient reception via collaboration between nurses and a large language model: a randomized controlled trial. Nature Medicine, 30(10), 2878-2885.</vt:lpstr>
      <vt:lpstr>PowerPoint Presentation</vt:lpstr>
      <vt:lpstr>PowerPoint Presentation</vt:lpstr>
      <vt:lpstr>PowerPoint Presentation</vt:lpstr>
      <vt:lpstr>PowerPoint Presentation</vt:lpstr>
      <vt:lpstr>Zolnoori, M., Vergez, S., Xu, Z., Esmaeili, E., Zolnour, A., Anne Briggs, K., ... &amp; McDonald, M. V. (2024). Decoding disparities: evaluating automatic speech recognition system performance in transcribing Black and White patient verbal communication with nurses in home healthcare. JAMIA open, 7(4), ooae130.</vt:lpstr>
      <vt:lpstr>PowerPoint Presentation</vt:lpstr>
      <vt:lpstr>Loughran, E., Kane, M., Wyatt, T. H., Kerley, A., Lowe, S., &amp; Li, X. (2024). Using large language models to address health literacy in mHealth: case report. CIN: Computers, Informatics, Nursing, 10-1097.</vt:lpstr>
      <vt:lpstr>ChatGPT Prompt and Response</vt:lpstr>
      <vt:lpstr>Wagner, L., Jourdan, S., Mayer, L., Müller, C., Bernhard, L., Kolb, S., ... &amp; Wilhelm, D. (2024). Robotic scrub nurse to anticipate surgical instruments based on real-time laparoscopic video analysis. Communications Medicine, 4(1), 156.</vt:lpstr>
      <vt:lpstr>PowerPoint Presentation</vt:lpstr>
      <vt:lpstr>PowerPoint Presentation</vt:lpstr>
      <vt:lpstr>Step 6 – Consultation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NENIC Year in Review Spring 2017 – Winter 2018</dc:title>
  <dc:creator>Phillips, Andrew B.</dc:creator>
  <cp:lastModifiedBy>Wolski, Paula,R.N.</cp:lastModifiedBy>
  <cp:revision>151</cp:revision>
  <cp:lastPrinted>2025-05-28T22:54:31Z</cp:lastPrinted>
  <dcterms:created xsi:type="dcterms:W3CDTF">2019-04-23T21:33:00Z</dcterms:created>
  <dcterms:modified xsi:type="dcterms:W3CDTF">2025-05-29T15:46:03Z</dcterms:modified>
</cp:coreProperties>
</file>